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313" r:id="rId5"/>
    <p:sldId id="334" r:id="rId6"/>
    <p:sldId id="318" r:id="rId7"/>
    <p:sldId id="262" r:id="rId8"/>
    <p:sldId id="270" r:id="rId9"/>
    <p:sldId id="274" r:id="rId10"/>
    <p:sldId id="300" r:id="rId11"/>
    <p:sldId id="319" r:id="rId12"/>
    <p:sldId id="339" r:id="rId13"/>
    <p:sldId id="340" r:id="rId14"/>
    <p:sldId id="333" r:id="rId15"/>
    <p:sldId id="275" r:id="rId16"/>
    <p:sldId id="301" r:id="rId17"/>
    <p:sldId id="321" r:id="rId18"/>
    <p:sldId id="343" r:id="rId19"/>
    <p:sldId id="344" r:id="rId20"/>
    <p:sldId id="326" r:id="rId21"/>
    <p:sldId id="276" r:id="rId22"/>
    <p:sldId id="335" r:id="rId23"/>
    <p:sldId id="322" r:id="rId24"/>
    <p:sldId id="338" r:id="rId25"/>
    <p:sldId id="346" r:id="rId26"/>
    <p:sldId id="327" r:id="rId27"/>
    <p:sldId id="278" r:id="rId28"/>
    <p:sldId id="303" r:id="rId29"/>
    <p:sldId id="323" r:id="rId30"/>
    <p:sldId id="328" r:id="rId31"/>
    <p:sldId id="299" r:id="rId32"/>
    <p:sldId id="304" r:id="rId33"/>
    <p:sldId id="324" r:id="rId34"/>
    <p:sldId id="329" r:id="rId35"/>
    <p:sldId id="277" r:id="rId36"/>
    <p:sldId id="305" r:id="rId37"/>
    <p:sldId id="325" r:id="rId38"/>
    <p:sldId id="330" r:id="rId39"/>
    <p:sldId id="331" r:id="rId40"/>
    <p:sldId id="332" r:id="rId41"/>
    <p:sldId id="336" r:id="rId42"/>
    <p:sldId id="33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B98F"/>
    <a:srgbClr val="38CF5C"/>
    <a:srgbClr val="36ADA3"/>
    <a:srgbClr val="37C476"/>
    <a:srgbClr val="35A2C1"/>
    <a:srgbClr val="3297DD"/>
    <a:srgbClr val="1F497D"/>
    <a:srgbClr val="007391"/>
    <a:srgbClr val="356E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C78BFC-B493-43FB-B624-38A008EA99EE}" v="1503" dt="2021-11-17T18:14:16.616"/>
    <p1510:client id="{4A2BBEB3-BAD2-B3CA-7264-5103357BDE67}" v="2" dt="2021-11-17T17:49:55.691"/>
    <p1510:client id="{501A709D-732B-BE1A-1445-2730A3EE8753}" v="12" dt="2021-11-17T20:03:20.385"/>
    <p1510:client id="{5B5F692F-D645-47F9-A2D8-FF5E36AB842D}" v="102" dt="2021-11-16T18:52:52.151"/>
    <p1510:client id="{CD30604D-57D0-4BF9-A634-5F6FB4BF5CAC}" v="14" dt="2021-11-17T13:24:59.376"/>
    <p1510:client id="{DBF036C3-68AC-0A3F-69F9-8B51D4A1B27D}" v="1198" dt="2021-11-17T18:06:20.819"/>
    <p1510:client id="{E5C35CF8-BF10-EDC9-FC63-DCC26EE0CC20}" v="80" dt="2021-11-17T13:28:34.578"/>
    <p1510:client id="{FE67F5FA-BBD7-8706-F868-7226FD705026}" v="2" dt="2021-11-17T17:54:44.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3"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ofPieChart>
        <c:ofPieType val="pie"/>
        <c:varyColors val="1"/>
        <c:dLbls>
          <c:showLegendKey val="0"/>
          <c:showVal val="0"/>
          <c:showCatName val="0"/>
          <c:showSerName val="0"/>
          <c:showPercent val="0"/>
          <c:showBubbleSize val="0"/>
          <c:showLeaderLines val="0"/>
        </c:dLbls>
        <c:gapWidth val="100"/>
        <c:secondPieSize val="75"/>
        <c:serLines/>
      </c:ofPieChart>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4.0016320075375193E-2"/>
          <c:y val="0.2123015873015873"/>
          <c:w val="0.54313446396123566"/>
          <c:h val="0.78769841269841268"/>
        </c:manualLayout>
      </c:layout>
      <c:ofPieChart>
        <c:ofPieType val="pie"/>
        <c:varyColors val="1"/>
        <c:ser>
          <c:idx val="0"/>
          <c:order val="0"/>
          <c:tx>
            <c:strRef>
              <c:f>Sheet1!$B$1</c:f>
              <c:strCache>
                <c:ptCount val="1"/>
                <c:pt idx="0">
                  <c:v>Sales</c:v>
                </c:pt>
              </c:strCache>
            </c:strRef>
          </c:tx>
          <c:dPt>
            <c:idx val="0"/>
            <c:bubble3D val="0"/>
            <c:spPr>
              <a:solidFill>
                <a:schemeClr val="tx2">
                  <a:lumMod val="40000"/>
                  <a:lumOff val="60000"/>
                </a:schemeClr>
              </a:solidFill>
            </c:spPr>
            <c:extLst>
              <c:ext xmlns:c16="http://schemas.microsoft.com/office/drawing/2014/chart" uri="{C3380CC4-5D6E-409C-BE32-E72D297353CC}">
                <c16:uniqueId val="{00000001-51B4-404D-85C0-99643C29E906}"/>
              </c:ext>
            </c:extLst>
          </c:dPt>
          <c:dLbls>
            <c:dLbl>
              <c:idx val="1"/>
              <c:delete val="1"/>
              <c:extLst>
                <c:ext xmlns:c15="http://schemas.microsoft.com/office/drawing/2012/chart" uri="{CE6537A1-D6FC-4f65-9D91-7224C49458BB}"/>
                <c:ext xmlns:c16="http://schemas.microsoft.com/office/drawing/2014/chart" uri="{C3380CC4-5D6E-409C-BE32-E72D297353CC}">
                  <c16:uniqueId val="{00000002-51B4-404D-85C0-99643C29E906}"/>
                </c:ext>
              </c:extLst>
            </c:dLbl>
            <c:spPr>
              <a:noFill/>
              <a:ln>
                <a:noFill/>
              </a:ln>
              <a:effectLst/>
            </c:spPr>
            <c:dLblPos val="bestFit"/>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Hearings without Interpreters</c:v>
                </c:pt>
                <c:pt idx="1">
                  <c:v>Hearings with Interpreters</c:v>
                </c:pt>
                <c:pt idx="2">
                  <c:v>In person Interpreters</c:v>
                </c:pt>
                <c:pt idx="3">
                  <c:v>Remote Interpreters</c:v>
                </c:pt>
              </c:strCache>
            </c:strRef>
          </c:cat>
          <c:val>
            <c:numRef>
              <c:f>Sheet1!$B$2:$B$5</c:f>
              <c:numCache>
                <c:formatCode>General</c:formatCode>
                <c:ptCount val="4"/>
                <c:pt idx="0">
                  <c:v>4368</c:v>
                </c:pt>
                <c:pt idx="1">
                  <c:v>3.2</c:v>
                </c:pt>
                <c:pt idx="2">
                  <c:v>515</c:v>
                </c:pt>
                <c:pt idx="3">
                  <c:v>232</c:v>
                </c:pt>
              </c:numCache>
            </c:numRef>
          </c:val>
          <c:extLst>
            <c:ext xmlns:c16="http://schemas.microsoft.com/office/drawing/2014/chart" uri="{C3380CC4-5D6E-409C-BE32-E72D297353CC}">
              <c16:uniqueId val="{00000003-51B4-404D-85C0-99643C29E906}"/>
            </c:ext>
          </c:extLst>
        </c:ser>
        <c:dLbls>
          <c:dLblPos val="bestFit"/>
          <c:showLegendKey val="0"/>
          <c:showVal val="0"/>
          <c:showCatName val="0"/>
          <c:showSerName val="0"/>
          <c:showPercent val="1"/>
          <c:showBubbleSize val="0"/>
          <c:showLeaderLines val="1"/>
        </c:dLbls>
        <c:gapWidth val="100"/>
        <c:secondPieSize val="75"/>
        <c:serLines/>
      </c:ofPieChart>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_rels/data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25D09-B536-A74B-9F15-EEC5323006D9}" type="doc">
      <dgm:prSet loTypeId="urn:microsoft.com/office/officeart/2005/8/layout/pyramid4" loCatId="" qsTypeId="urn:microsoft.com/office/officeart/2005/8/quickstyle/simple4" qsCatId="simple" csTypeId="urn:microsoft.com/office/officeart/2005/8/colors/accent0_3" csCatId="mainScheme" phldr="1"/>
      <dgm:spPr/>
      <dgm:t>
        <a:bodyPr/>
        <a:lstStyle/>
        <a:p>
          <a:endParaRPr lang="en-US"/>
        </a:p>
      </dgm:t>
    </dgm:pt>
    <dgm:pt modelId="{92CD3E17-E244-DD4E-A426-DEDBEE40F9C3}">
      <dgm:prSet phldrT="[Text]"/>
      <dgm:spPr/>
      <dgm:t>
        <a:bodyPr/>
        <a:lstStyle/>
        <a:p>
          <a:r>
            <a:rPr lang="en-US"/>
            <a:t>Amazing Results</a:t>
          </a:r>
        </a:p>
      </dgm:t>
    </dgm:pt>
    <dgm:pt modelId="{707E5209-66F1-ED42-A377-01B34C5072EA}" type="parTrans" cxnId="{731B0068-0E46-4745-B5D8-EA6298D4AAE1}">
      <dgm:prSet/>
      <dgm:spPr/>
      <dgm:t>
        <a:bodyPr/>
        <a:lstStyle/>
        <a:p>
          <a:endParaRPr lang="en-US"/>
        </a:p>
      </dgm:t>
    </dgm:pt>
    <dgm:pt modelId="{B8C7C15E-1525-134C-8A9E-62A321C0426F}" type="sibTrans" cxnId="{731B0068-0E46-4745-B5D8-EA6298D4AAE1}">
      <dgm:prSet/>
      <dgm:spPr/>
      <dgm:t>
        <a:bodyPr/>
        <a:lstStyle/>
        <a:p>
          <a:endParaRPr lang="en-US"/>
        </a:p>
      </dgm:t>
    </dgm:pt>
    <dgm:pt modelId="{F52B222E-795A-6248-BD6D-040D4BE59BC6}">
      <dgm:prSet phldrT="[Text]"/>
      <dgm:spPr/>
      <dgm:t>
        <a:bodyPr/>
        <a:lstStyle/>
        <a:p>
          <a:r>
            <a:rPr lang="en-US"/>
            <a:t>Ideas</a:t>
          </a:r>
        </a:p>
      </dgm:t>
    </dgm:pt>
    <dgm:pt modelId="{7EEA657E-A7FF-5142-8487-18E88E9548F6}" type="parTrans" cxnId="{CF6497C6-DAA3-E444-B157-D8CADCF302FB}">
      <dgm:prSet/>
      <dgm:spPr/>
      <dgm:t>
        <a:bodyPr/>
        <a:lstStyle/>
        <a:p>
          <a:endParaRPr lang="en-US"/>
        </a:p>
      </dgm:t>
    </dgm:pt>
    <dgm:pt modelId="{FCFEB8AA-DC29-4745-99CE-3407DF31C558}" type="sibTrans" cxnId="{CF6497C6-DAA3-E444-B157-D8CADCF302FB}">
      <dgm:prSet/>
      <dgm:spPr/>
      <dgm:t>
        <a:bodyPr/>
        <a:lstStyle/>
        <a:p>
          <a:endParaRPr lang="en-US"/>
        </a:p>
      </dgm:t>
    </dgm:pt>
    <dgm:pt modelId="{2DA7DE0C-A0CB-F049-B1D6-2E96056910C2}">
      <dgm:prSet phldrT="[Text]"/>
      <dgm:spPr/>
      <dgm:t>
        <a:bodyPr/>
        <a:lstStyle/>
        <a:p>
          <a:r>
            <a:rPr lang="en-US"/>
            <a:t>Resources</a:t>
          </a:r>
        </a:p>
      </dgm:t>
    </dgm:pt>
    <dgm:pt modelId="{17887035-43F4-1B44-BA59-4F57BF6F711A}" type="parTrans" cxnId="{4CD88BFA-DA81-B44F-A36F-904EFA458541}">
      <dgm:prSet/>
      <dgm:spPr/>
      <dgm:t>
        <a:bodyPr/>
        <a:lstStyle/>
        <a:p>
          <a:endParaRPr lang="en-US"/>
        </a:p>
      </dgm:t>
    </dgm:pt>
    <dgm:pt modelId="{2F78AC16-5973-3A47-B1C7-C605863C9108}" type="sibTrans" cxnId="{4CD88BFA-DA81-B44F-A36F-904EFA458541}">
      <dgm:prSet/>
      <dgm:spPr/>
      <dgm:t>
        <a:bodyPr/>
        <a:lstStyle/>
        <a:p>
          <a:endParaRPr lang="en-US"/>
        </a:p>
      </dgm:t>
    </dgm:pt>
    <dgm:pt modelId="{015049F4-53B3-FE4A-BFBB-AA7544CF7F8E}">
      <dgm:prSet phldrT="[Text]"/>
      <dgm:spPr/>
      <dgm:t>
        <a:bodyPr/>
        <a:lstStyle/>
        <a:p>
          <a:r>
            <a:rPr lang="en-US"/>
            <a:t>Leadership</a:t>
          </a:r>
        </a:p>
      </dgm:t>
    </dgm:pt>
    <dgm:pt modelId="{943441A1-77B1-1C41-A1C0-C0B1BAEDBF48}" type="parTrans" cxnId="{CC6E0DB1-7A46-3648-ADCC-4EC3114A46D5}">
      <dgm:prSet/>
      <dgm:spPr/>
      <dgm:t>
        <a:bodyPr/>
        <a:lstStyle/>
        <a:p>
          <a:endParaRPr lang="en-US"/>
        </a:p>
      </dgm:t>
    </dgm:pt>
    <dgm:pt modelId="{B706BEAA-ABD5-5348-9803-2C266F299FD6}" type="sibTrans" cxnId="{CC6E0DB1-7A46-3648-ADCC-4EC3114A46D5}">
      <dgm:prSet/>
      <dgm:spPr/>
      <dgm:t>
        <a:bodyPr/>
        <a:lstStyle/>
        <a:p>
          <a:endParaRPr lang="en-US"/>
        </a:p>
      </dgm:t>
    </dgm:pt>
    <dgm:pt modelId="{D5BBAFA4-6824-2442-BB1C-7542DF3939C0}" type="pres">
      <dgm:prSet presAssocID="{41825D09-B536-A74B-9F15-EEC5323006D9}" presName="compositeShape" presStyleCnt="0">
        <dgm:presLayoutVars>
          <dgm:chMax val="9"/>
          <dgm:dir/>
          <dgm:resizeHandles val="exact"/>
        </dgm:presLayoutVars>
      </dgm:prSet>
      <dgm:spPr/>
    </dgm:pt>
    <dgm:pt modelId="{82C2C378-CCD9-E54F-A48B-0EECC3101B1F}" type="pres">
      <dgm:prSet presAssocID="{41825D09-B536-A74B-9F15-EEC5323006D9}" presName="triangle1" presStyleLbl="node1" presStyleIdx="0" presStyleCnt="4">
        <dgm:presLayoutVars>
          <dgm:bulletEnabled val="1"/>
        </dgm:presLayoutVars>
      </dgm:prSet>
      <dgm:spPr/>
    </dgm:pt>
    <dgm:pt modelId="{5BF58D3F-04E7-0E43-882C-5BD19F445E64}" type="pres">
      <dgm:prSet presAssocID="{41825D09-B536-A74B-9F15-EEC5323006D9}" presName="triangle2" presStyleLbl="node1" presStyleIdx="1" presStyleCnt="4">
        <dgm:presLayoutVars>
          <dgm:bulletEnabled val="1"/>
        </dgm:presLayoutVars>
      </dgm:prSet>
      <dgm:spPr/>
    </dgm:pt>
    <dgm:pt modelId="{9414E207-AE1E-5641-B6C6-EE20A67AF566}" type="pres">
      <dgm:prSet presAssocID="{41825D09-B536-A74B-9F15-EEC5323006D9}" presName="triangle3" presStyleLbl="node1" presStyleIdx="2" presStyleCnt="4">
        <dgm:presLayoutVars>
          <dgm:bulletEnabled val="1"/>
        </dgm:presLayoutVars>
      </dgm:prSet>
      <dgm:spPr/>
    </dgm:pt>
    <dgm:pt modelId="{2C21CB5C-83BD-6B49-802C-4F09D5A32DA7}" type="pres">
      <dgm:prSet presAssocID="{41825D09-B536-A74B-9F15-EEC5323006D9}" presName="triangle4" presStyleLbl="node1" presStyleIdx="3" presStyleCnt="4">
        <dgm:presLayoutVars>
          <dgm:bulletEnabled val="1"/>
        </dgm:presLayoutVars>
      </dgm:prSet>
      <dgm:spPr/>
    </dgm:pt>
  </dgm:ptLst>
  <dgm:cxnLst>
    <dgm:cxn modelId="{731B0068-0E46-4745-B5D8-EA6298D4AAE1}" srcId="{41825D09-B536-A74B-9F15-EEC5323006D9}" destId="{92CD3E17-E244-DD4E-A426-DEDBEE40F9C3}" srcOrd="0" destOrd="0" parTransId="{707E5209-66F1-ED42-A377-01B34C5072EA}" sibTransId="{B8C7C15E-1525-134C-8A9E-62A321C0426F}"/>
    <dgm:cxn modelId="{E2229F5A-2B69-E242-810F-035644EC663D}" type="presOf" srcId="{92CD3E17-E244-DD4E-A426-DEDBEE40F9C3}" destId="{82C2C378-CCD9-E54F-A48B-0EECC3101B1F}" srcOrd="0" destOrd="0" presId="urn:microsoft.com/office/officeart/2005/8/layout/pyramid4"/>
    <dgm:cxn modelId="{6278519D-E86A-CE42-B6B0-7A0BD828B17E}" type="presOf" srcId="{41825D09-B536-A74B-9F15-EEC5323006D9}" destId="{D5BBAFA4-6824-2442-BB1C-7542DF3939C0}" srcOrd="0" destOrd="0" presId="urn:microsoft.com/office/officeart/2005/8/layout/pyramid4"/>
    <dgm:cxn modelId="{A50994A6-268B-5A4F-9520-9C9F69ED69FA}" type="presOf" srcId="{2DA7DE0C-A0CB-F049-B1D6-2E96056910C2}" destId="{9414E207-AE1E-5641-B6C6-EE20A67AF566}" srcOrd="0" destOrd="0" presId="urn:microsoft.com/office/officeart/2005/8/layout/pyramid4"/>
    <dgm:cxn modelId="{CC6E0DB1-7A46-3648-ADCC-4EC3114A46D5}" srcId="{41825D09-B536-A74B-9F15-EEC5323006D9}" destId="{015049F4-53B3-FE4A-BFBB-AA7544CF7F8E}" srcOrd="3" destOrd="0" parTransId="{943441A1-77B1-1C41-A1C0-C0B1BAEDBF48}" sibTransId="{B706BEAA-ABD5-5348-9803-2C266F299FD6}"/>
    <dgm:cxn modelId="{3D2187C3-CA63-3E48-8B31-C3F2FEC70109}" type="presOf" srcId="{015049F4-53B3-FE4A-BFBB-AA7544CF7F8E}" destId="{2C21CB5C-83BD-6B49-802C-4F09D5A32DA7}" srcOrd="0" destOrd="0" presId="urn:microsoft.com/office/officeart/2005/8/layout/pyramid4"/>
    <dgm:cxn modelId="{CF6497C6-DAA3-E444-B157-D8CADCF302FB}" srcId="{41825D09-B536-A74B-9F15-EEC5323006D9}" destId="{F52B222E-795A-6248-BD6D-040D4BE59BC6}" srcOrd="1" destOrd="0" parTransId="{7EEA657E-A7FF-5142-8487-18E88E9548F6}" sibTransId="{FCFEB8AA-DC29-4745-99CE-3407DF31C558}"/>
    <dgm:cxn modelId="{904945CE-EF1D-814E-8622-72E67289A78F}" type="presOf" srcId="{F52B222E-795A-6248-BD6D-040D4BE59BC6}" destId="{5BF58D3F-04E7-0E43-882C-5BD19F445E64}" srcOrd="0" destOrd="0" presId="urn:microsoft.com/office/officeart/2005/8/layout/pyramid4"/>
    <dgm:cxn modelId="{4CD88BFA-DA81-B44F-A36F-904EFA458541}" srcId="{41825D09-B536-A74B-9F15-EEC5323006D9}" destId="{2DA7DE0C-A0CB-F049-B1D6-2E96056910C2}" srcOrd="2" destOrd="0" parTransId="{17887035-43F4-1B44-BA59-4F57BF6F711A}" sibTransId="{2F78AC16-5973-3A47-B1C7-C605863C9108}"/>
    <dgm:cxn modelId="{38BD7D29-AEF9-964A-AD93-3BEF28D4BA05}" type="presParOf" srcId="{D5BBAFA4-6824-2442-BB1C-7542DF3939C0}" destId="{82C2C378-CCD9-E54F-A48B-0EECC3101B1F}" srcOrd="0" destOrd="0" presId="urn:microsoft.com/office/officeart/2005/8/layout/pyramid4"/>
    <dgm:cxn modelId="{CD5EA701-57A1-8347-8476-67071F3FC8B2}" type="presParOf" srcId="{D5BBAFA4-6824-2442-BB1C-7542DF3939C0}" destId="{5BF58D3F-04E7-0E43-882C-5BD19F445E64}" srcOrd="1" destOrd="0" presId="urn:microsoft.com/office/officeart/2005/8/layout/pyramid4"/>
    <dgm:cxn modelId="{67F8C355-23FF-034D-B472-733B8BF2E4A7}" type="presParOf" srcId="{D5BBAFA4-6824-2442-BB1C-7542DF3939C0}" destId="{9414E207-AE1E-5641-B6C6-EE20A67AF566}" srcOrd="2" destOrd="0" presId="urn:microsoft.com/office/officeart/2005/8/layout/pyramid4"/>
    <dgm:cxn modelId="{142FAA84-8855-6845-BED8-6A340D791DA5}" type="presParOf" srcId="{D5BBAFA4-6824-2442-BB1C-7542DF3939C0}" destId="{2C21CB5C-83BD-6B49-802C-4F09D5A32DA7}"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76440A-BB2A-4C70-81A1-99D8151AE8B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86B5655-CAB2-4464-957D-D247F3DEE43B}">
      <dgm:prSet/>
      <dgm:spPr/>
      <dgm:t>
        <a:bodyPr/>
        <a:lstStyle/>
        <a:p>
          <a:r>
            <a:rPr lang="en-US"/>
            <a:t>Brainstorm Meeting</a:t>
          </a:r>
        </a:p>
      </dgm:t>
    </dgm:pt>
    <dgm:pt modelId="{3803FA1A-0424-4CA1-8186-1A23958E94AC}" type="parTrans" cxnId="{3036AED2-1274-4823-AD90-727B90094D92}">
      <dgm:prSet/>
      <dgm:spPr/>
      <dgm:t>
        <a:bodyPr/>
        <a:lstStyle/>
        <a:p>
          <a:endParaRPr lang="en-US"/>
        </a:p>
      </dgm:t>
    </dgm:pt>
    <dgm:pt modelId="{1B1F0B24-3C1B-46E3-A543-C10984593228}" type="sibTrans" cxnId="{3036AED2-1274-4823-AD90-727B90094D92}">
      <dgm:prSet/>
      <dgm:spPr/>
      <dgm:t>
        <a:bodyPr/>
        <a:lstStyle/>
        <a:p>
          <a:endParaRPr lang="en-US"/>
        </a:p>
      </dgm:t>
    </dgm:pt>
    <dgm:pt modelId="{A6899597-1A2A-482E-A580-746DC035057E}">
      <dgm:prSet/>
      <dgm:spPr/>
      <dgm:t>
        <a:bodyPr/>
        <a:lstStyle/>
        <a:p>
          <a:r>
            <a:rPr lang="en-US"/>
            <a:t>THURSDAY, DECEMBER 2</a:t>
          </a:r>
          <a:r>
            <a:rPr lang="en-US" baseline="30000"/>
            <a:t>ND</a:t>
          </a:r>
          <a:endParaRPr lang="en-US"/>
        </a:p>
      </dgm:t>
    </dgm:pt>
    <dgm:pt modelId="{CCD1CF7F-9984-4C1A-8516-00E70E7D281B}" type="parTrans" cxnId="{399E9448-42EA-40E5-80E3-293B376F2FDC}">
      <dgm:prSet/>
      <dgm:spPr/>
      <dgm:t>
        <a:bodyPr/>
        <a:lstStyle/>
        <a:p>
          <a:endParaRPr lang="en-US"/>
        </a:p>
      </dgm:t>
    </dgm:pt>
    <dgm:pt modelId="{D9D89B2B-219E-4F1B-8267-1D542D89E516}" type="sibTrans" cxnId="{399E9448-42EA-40E5-80E3-293B376F2FDC}">
      <dgm:prSet/>
      <dgm:spPr/>
      <dgm:t>
        <a:bodyPr/>
        <a:lstStyle/>
        <a:p>
          <a:endParaRPr lang="en-US"/>
        </a:p>
      </dgm:t>
    </dgm:pt>
    <dgm:pt modelId="{AE027D17-67F9-4196-B668-3CBCB75DAB7A}">
      <dgm:prSet/>
      <dgm:spPr/>
      <dgm:t>
        <a:bodyPr/>
        <a:lstStyle/>
        <a:p>
          <a:r>
            <a:rPr lang="en-US"/>
            <a:t>11:00-12:30</a:t>
          </a:r>
        </a:p>
      </dgm:t>
    </dgm:pt>
    <dgm:pt modelId="{467B2763-ED88-4A5D-9AC9-F3F756851E43}" type="parTrans" cxnId="{55B7DBEC-AF82-4E89-9168-87915017C030}">
      <dgm:prSet/>
      <dgm:spPr/>
      <dgm:t>
        <a:bodyPr/>
        <a:lstStyle/>
        <a:p>
          <a:endParaRPr lang="en-US"/>
        </a:p>
      </dgm:t>
    </dgm:pt>
    <dgm:pt modelId="{E10DFC0F-8298-4DE3-8228-3B989B28953F}" type="sibTrans" cxnId="{55B7DBEC-AF82-4E89-9168-87915017C030}">
      <dgm:prSet/>
      <dgm:spPr/>
      <dgm:t>
        <a:bodyPr/>
        <a:lstStyle/>
        <a:p>
          <a:endParaRPr lang="en-US"/>
        </a:p>
      </dgm:t>
    </dgm:pt>
    <dgm:pt modelId="{D3C650B6-4E7D-48BC-BC02-051E64435D0E}">
      <dgm:prSet/>
      <dgm:spPr/>
      <dgm:t>
        <a:bodyPr/>
        <a:lstStyle/>
        <a:p>
          <a:r>
            <a:rPr lang="en-US"/>
            <a:t>Project voting and volunteering</a:t>
          </a:r>
        </a:p>
      </dgm:t>
    </dgm:pt>
    <dgm:pt modelId="{8518F95D-48EE-4FAF-9A38-33F4E46C7F49}" type="parTrans" cxnId="{D36CDE85-D3C6-4C24-BBEF-34288D664C3D}">
      <dgm:prSet/>
      <dgm:spPr/>
      <dgm:t>
        <a:bodyPr/>
        <a:lstStyle/>
        <a:p>
          <a:endParaRPr lang="en-US"/>
        </a:p>
      </dgm:t>
    </dgm:pt>
    <dgm:pt modelId="{741F8782-6BB8-46AE-939D-4375C50B084F}" type="sibTrans" cxnId="{D36CDE85-D3C6-4C24-BBEF-34288D664C3D}">
      <dgm:prSet/>
      <dgm:spPr/>
      <dgm:t>
        <a:bodyPr/>
        <a:lstStyle/>
        <a:p>
          <a:endParaRPr lang="en-US"/>
        </a:p>
      </dgm:t>
    </dgm:pt>
    <dgm:pt modelId="{E7E0FDEC-F5CF-4897-803E-B52A2ED53662}">
      <dgm:prSet/>
      <dgm:spPr/>
      <dgm:t>
        <a:bodyPr/>
        <a:lstStyle/>
        <a:p>
          <a:r>
            <a:rPr lang="en-US"/>
            <a:t>Project development and budgeting</a:t>
          </a:r>
        </a:p>
      </dgm:t>
    </dgm:pt>
    <dgm:pt modelId="{CF91AB40-27BE-4CE1-B017-B890D7EF9384}" type="parTrans" cxnId="{CD8A2C39-F1AE-48BA-BE25-08CA9E4FCFF8}">
      <dgm:prSet/>
      <dgm:spPr/>
      <dgm:t>
        <a:bodyPr/>
        <a:lstStyle/>
        <a:p>
          <a:endParaRPr lang="en-US"/>
        </a:p>
      </dgm:t>
    </dgm:pt>
    <dgm:pt modelId="{C3244695-55A0-402C-97AD-1C2330F1833F}" type="sibTrans" cxnId="{CD8A2C39-F1AE-48BA-BE25-08CA9E4FCFF8}">
      <dgm:prSet/>
      <dgm:spPr/>
      <dgm:t>
        <a:bodyPr/>
        <a:lstStyle/>
        <a:p>
          <a:endParaRPr lang="en-US"/>
        </a:p>
      </dgm:t>
    </dgm:pt>
    <dgm:pt modelId="{69AFC1BA-D600-47EC-9667-086D85834808}">
      <dgm:prSet/>
      <dgm:spPr/>
      <dgm:t>
        <a:bodyPr/>
        <a:lstStyle/>
        <a:p>
          <a:r>
            <a:rPr lang="en-US"/>
            <a:t>Blandin grant application </a:t>
          </a:r>
        </a:p>
      </dgm:t>
    </dgm:pt>
    <dgm:pt modelId="{2547401E-7BAF-4C76-A715-98F8F224777A}" type="parTrans" cxnId="{EB94EA4E-1BA4-4487-AC4C-DFDE18C051BE}">
      <dgm:prSet/>
      <dgm:spPr/>
      <dgm:t>
        <a:bodyPr/>
        <a:lstStyle/>
        <a:p>
          <a:endParaRPr lang="en-US"/>
        </a:p>
      </dgm:t>
    </dgm:pt>
    <dgm:pt modelId="{65509958-CBD2-44AC-99C9-8CAF64B4FE78}" type="sibTrans" cxnId="{EB94EA4E-1BA4-4487-AC4C-DFDE18C051BE}">
      <dgm:prSet/>
      <dgm:spPr/>
      <dgm:t>
        <a:bodyPr/>
        <a:lstStyle/>
        <a:p>
          <a:endParaRPr lang="en-US"/>
        </a:p>
      </dgm:t>
    </dgm:pt>
    <dgm:pt modelId="{C4C5812E-3E4D-487F-8CB6-57D6B59922DD}">
      <dgm:prSet/>
      <dgm:spPr/>
      <dgm:t>
        <a:bodyPr/>
        <a:lstStyle/>
        <a:p>
          <a:r>
            <a:rPr lang="en-US"/>
            <a:t>Implementation</a:t>
          </a:r>
        </a:p>
      </dgm:t>
    </dgm:pt>
    <dgm:pt modelId="{BB4F4A21-80F1-473B-A2EE-8A166BD66C82}" type="parTrans" cxnId="{623DCD9D-67BE-41B5-BC54-B0682479BDE9}">
      <dgm:prSet/>
      <dgm:spPr/>
      <dgm:t>
        <a:bodyPr/>
        <a:lstStyle/>
        <a:p>
          <a:endParaRPr lang="en-US"/>
        </a:p>
      </dgm:t>
    </dgm:pt>
    <dgm:pt modelId="{6691E91E-F608-4530-A447-4B12EF4E44CD}" type="sibTrans" cxnId="{623DCD9D-67BE-41B5-BC54-B0682479BDE9}">
      <dgm:prSet/>
      <dgm:spPr/>
      <dgm:t>
        <a:bodyPr/>
        <a:lstStyle/>
        <a:p>
          <a:endParaRPr lang="en-US"/>
        </a:p>
      </dgm:t>
    </dgm:pt>
    <dgm:pt modelId="{E87E8598-E6A1-4902-A5BD-69ED99687DF1}" type="pres">
      <dgm:prSet presAssocID="{A676440A-BB2A-4C70-81A1-99D8151AE8BB}" presName="root" presStyleCnt="0">
        <dgm:presLayoutVars>
          <dgm:dir/>
          <dgm:resizeHandles val="exact"/>
        </dgm:presLayoutVars>
      </dgm:prSet>
      <dgm:spPr/>
    </dgm:pt>
    <dgm:pt modelId="{A0D15005-D645-451D-AFFA-545F312B6BFF}" type="pres">
      <dgm:prSet presAssocID="{986B5655-CAB2-4464-957D-D247F3DEE43B}" presName="compNode" presStyleCnt="0"/>
      <dgm:spPr/>
    </dgm:pt>
    <dgm:pt modelId="{26390DB6-2634-4CBB-9AF3-13643EFE142D}" type="pres">
      <dgm:prSet presAssocID="{986B5655-CAB2-4464-957D-D247F3DEE43B}" presName="bgRect" presStyleLbl="bgShp" presStyleIdx="0" presStyleCnt="5"/>
      <dgm:spPr/>
    </dgm:pt>
    <dgm:pt modelId="{DA62BB73-F62A-4EAB-8F4E-90A90CC2D05C}" type="pres">
      <dgm:prSet presAssocID="{986B5655-CAB2-4464-957D-D247F3DEE43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ard Room"/>
        </a:ext>
      </dgm:extLst>
    </dgm:pt>
    <dgm:pt modelId="{3AB6DF30-B237-44AE-9E16-BAC453884716}" type="pres">
      <dgm:prSet presAssocID="{986B5655-CAB2-4464-957D-D247F3DEE43B}" presName="spaceRect" presStyleCnt="0"/>
      <dgm:spPr/>
    </dgm:pt>
    <dgm:pt modelId="{D5E1D504-10C6-47A6-9ECC-C72BF46F81FC}" type="pres">
      <dgm:prSet presAssocID="{986B5655-CAB2-4464-957D-D247F3DEE43B}" presName="parTx" presStyleLbl="revTx" presStyleIdx="0" presStyleCnt="6">
        <dgm:presLayoutVars>
          <dgm:chMax val="0"/>
          <dgm:chPref val="0"/>
        </dgm:presLayoutVars>
      </dgm:prSet>
      <dgm:spPr/>
    </dgm:pt>
    <dgm:pt modelId="{0EF1218B-ED58-4F58-9143-154A2E75ED55}" type="pres">
      <dgm:prSet presAssocID="{986B5655-CAB2-4464-957D-D247F3DEE43B}" presName="desTx" presStyleLbl="revTx" presStyleIdx="1" presStyleCnt="6">
        <dgm:presLayoutVars/>
      </dgm:prSet>
      <dgm:spPr/>
    </dgm:pt>
    <dgm:pt modelId="{BB1482F2-C8D5-4FB7-906B-7270AAE8FB16}" type="pres">
      <dgm:prSet presAssocID="{1B1F0B24-3C1B-46E3-A543-C10984593228}" presName="sibTrans" presStyleCnt="0"/>
      <dgm:spPr/>
    </dgm:pt>
    <dgm:pt modelId="{6CEF1DF2-C58E-42B4-BA94-4349FD915DF2}" type="pres">
      <dgm:prSet presAssocID="{D3C650B6-4E7D-48BC-BC02-051E64435D0E}" presName="compNode" presStyleCnt="0"/>
      <dgm:spPr/>
    </dgm:pt>
    <dgm:pt modelId="{76FD7D70-9020-4246-B2B5-B14FDFF01EBC}" type="pres">
      <dgm:prSet presAssocID="{D3C650B6-4E7D-48BC-BC02-051E64435D0E}" presName="bgRect" presStyleLbl="bgShp" presStyleIdx="1" presStyleCnt="5"/>
      <dgm:spPr/>
    </dgm:pt>
    <dgm:pt modelId="{93316E01-C8C9-4ACB-847F-E17347F14DF2}" type="pres">
      <dgm:prSet presAssocID="{D3C650B6-4E7D-48BC-BC02-051E64435D0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2882978E-7A92-4EDE-AF4C-A4FB1CC8ECD6}" type="pres">
      <dgm:prSet presAssocID="{D3C650B6-4E7D-48BC-BC02-051E64435D0E}" presName="spaceRect" presStyleCnt="0"/>
      <dgm:spPr/>
    </dgm:pt>
    <dgm:pt modelId="{2C5BB4D7-FEA4-48B6-9C3F-4E9AC1CB633D}" type="pres">
      <dgm:prSet presAssocID="{D3C650B6-4E7D-48BC-BC02-051E64435D0E}" presName="parTx" presStyleLbl="revTx" presStyleIdx="2" presStyleCnt="6">
        <dgm:presLayoutVars>
          <dgm:chMax val="0"/>
          <dgm:chPref val="0"/>
        </dgm:presLayoutVars>
      </dgm:prSet>
      <dgm:spPr/>
    </dgm:pt>
    <dgm:pt modelId="{3BDD9F37-B1C4-4005-824D-D1F4FAD9DB4E}" type="pres">
      <dgm:prSet presAssocID="{741F8782-6BB8-46AE-939D-4375C50B084F}" presName="sibTrans" presStyleCnt="0"/>
      <dgm:spPr/>
    </dgm:pt>
    <dgm:pt modelId="{0112C682-A27F-4D68-A883-69437D8A709B}" type="pres">
      <dgm:prSet presAssocID="{E7E0FDEC-F5CF-4897-803E-B52A2ED53662}" presName="compNode" presStyleCnt="0"/>
      <dgm:spPr/>
    </dgm:pt>
    <dgm:pt modelId="{A527E17C-DB09-40A2-BF38-C1F0C8BDC406}" type="pres">
      <dgm:prSet presAssocID="{E7E0FDEC-F5CF-4897-803E-B52A2ED53662}" presName="bgRect" presStyleLbl="bgShp" presStyleIdx="2" presStyleCnt="5"/>
      <dgm:spPr/>
    </dgm:pt>
    <dgm:pt modelId="{73101C68-875A-4917-8B84-56DA3907D3C9}" type="pres">
      <dgm:prSet presAssocID="{E7E0FDEC-F5CF-4897-803E-B52A2ED5366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EA53F8F9-FD8D-42CA-83D0-E967E8D1607D}" type="pres">
      <dgm:prSet presAssocID="{E7E0FDEC-F5CF-4897-803E-B52A2ED53662}" presName="spaceRect" presStyleCnt="0"/>
      <dgm:spPr/>
    </dgm:pt>
    <dgm:pt modelId="{61791D9D-BF87-4C47-BDD1-9D52DB0ABCB9}" type="pres">
      <dgm:prSet presAssocID="{E7E0FDEC-F5CF-4897-803E-B52A2ED53662}" presName="parTx" presStyleLbl="revTx" presStyleIdx="3" presStyleCnt="6">
        <dgm:presLayoutVars>
          <dgm:chMax val="0"/>
          <dgm:chPref val="0"/>
        </dgm:presLayoutVars>
      </dgm:prSet>
      <dgm:spPr/>
    </dgm:pt>
    <dgm:pt modelId="{266C9EBC-361D-4B7F-9AB4-A30108FDE8A3}" type="pres">
      <dgm:prSet presAssocID="{C3244695-55A0-402C-97AD-1C2330F1833F}" presName="sibTrans" presStyleCnt="0"/>
      <dgm:spPr/>
    </dgm:pt>
    <dgm:pt modelId="{CF267031-6E60-41CB-BFAE-8F85F8506C15}" type="pres">
      <dgm:prSet presAssocID="{69AFC1BA-D600-47EC-9667-086D85834808}" presName="compNode" presStyleCnt="0"/>
      <dgm:spPr/>
    </dgm:pt>
    <dgm:pt modelId="{69B7F85B-E8ED-461F-B615-8E248F4183BB}" type="pres">
      <dgm:prSet presAssocID="{69AFC1BA-D600-47EC-9667-086D85834808}" presName="bgRect" presStyleLbl="bgShp" presStyleIdx="3" presStyleCnt="5"/>
      <dgm:spPr/>
    </dgm:pt>
    <dgm:pt modelId="{33F0AD93-31ED-4340-ADD1-180B689BEDB5}" type="pres">
      <dgm:prSet presAssocID="{69AFC1BA-D600-47EC-9667-086D8583480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FA13E04F-7152-4C83-96D7-FC340A4EC5DB}" type="pres">
      <dgm:prSet presAssocID="{69AFC1BA-D600-47EC-9667-086D85834808}" presName="spaceRect" presStyleCnt="0"/>
      <dgm:spPr/>
    </dgm:pt>
    <dgm:pt modelId="{01738880-EEC4-40C2-8E47-11E159D85BE5}" type="pres">
      <dgm:prSet presAssocID="{69AFC1BA-D600-47EC-9667-086D85834808}" presName="parTx" presStyleLbl="revTx" presStyleIdx="4" presStyleCnt="6">
        <dgm:presLayoutVars>
          <dgm:chMax val="0"/>
          <dgm:chPref val="0"/>
        </dgm:presLayoutVars>
      </dgm:prSet>
      <dgm:spPr/>
    </dgm:pt>
    <dgm:pt modelId="{ED9CA64C-FEFA-46A6-98C4-356A2A985EBD}" type="pres">
      <dgm:prSet presAssocID="{65509958-CBD2-44AC-99C9-8CAF64B4FE78}" presName="sibTrans" presStyleCnt="0"/>
      <dgm:spPr/>
    </dgm:pt>
    <dgm:pt modelId="{A0D5F108-39AD-4835-933D-708727328DBF}" type="pres">
      <dgm:prSet presAssocID="{C4C5812E-3E4D-487F-8CB6-57D6B59922DD}" presName="compNode" presStyleCnt="0"/>
      <dgm:spPr/>
    </dgm:pt>
    <dgm:pt modelId="{B5D391D3-FBC3-4F61-A438-2904DB6A0AF5}" type="pres">
      <dgm:prSet presAssocID="{C4C5812E-3E4D-487F-8CB6-57D6B59922DD}" presName="bgRect" presStyleLbl="bgShp" presStyleIdx="4" presStyleCnt="5"/>
      <dgm:spPr/>
    </dgm:pt>
    <dgm:pt modelId="{27F644DD-ED32-4D0E-AC20-5486300B785B}" type="pres">
      <dgm:prSet presAssocID="{C4C5812E-3E4D-487F-8CB6-57D6B59922D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rrow Circle"/>
        </a:ext>
      </dgm:extLst>
    </dgm:pt>
    <dgm:pt modelId="{5327B809-E379-4CF0-9644-77471BAAD1D2}" type="pres">
      <dgm:prSet presAssocID="{C4C5812E-3E4D-487F-8CB6-57D6B59922DD}" presName="spaceRect" presStyleCnt="0"/>
      <dgm:spPr/>
    </dgm:pt>
    <dgm:pt modelId="{9F7926D1-0D64-441E-B687-71815315DFA2}" type="pres">
      <dgm:prSet presAssocID="{C4C5812E-3E4D-487F-8CB6-57D6B59922DD}" presName="parTx" presStyleLbl="revTx" presStyleIdx="5" presStyleCnt="6">
        <dgm:presLayoutVars>
          <dgm:chMax val="0"/>
          <dgm:chPref val="0"/>
        </dgm:presLayoutVars>
      </dgm:prSet>
      <dgm:spPr/>
    </dgm:pt>
  </dgm:ptLst>
  <dgm:cxnLst>
    <dgm:cxn modelId="{A7DF4328-B209-4AFA-92E7-2149C5AE6A3F}" type="presOf" srcId="{A676440A-BB2A-4C70-81A1-99D8151AE8BB}" destId="{E87E8598-E6A1-4902-A5BD-69ED99687DF1}" srcOrd="0" destOrd="0" presId="urn:microsoft.com/office/officeart/2018/2/layout/IconVerticalSolidList"/>
    <dgm:cxn modelId="{CD8A2C39-F1AE-48BA-BE25-08CA9E4FCFF8}" srcId="{A676440A-BB2A-4C70-81A1-99D8151AE8BB}" destId="{E7E0FDEC-F5CF-4897-803E-B52A2ED53662}" srcOrd="2" destOrd="0" parTransId="{CF91AB40-27BE-4CE1-B017-B890D7EF9384}" sibTransId="{C3244695-55A0-402C-97AD-1C2330F1833F}"/>
    <dgm:cxn modelId="{462B9544-DA6F-4224-A5F5-21579BDF7CD6}" type="presOf" srcId="{AE027D17-67F9-4196-B668-3CBCB75DAB7A}" destId="{0EF1218B-ED58-4F58-9143-154A2E75ED55}" srcOrd="0" destOrd="1" presId="urn:microsoft.com/office/officeart/2018/2/layout/IconVerticalSolidList"/>
    <dgm:cxn modelId="{399E9448-42EA-40E5-80E3-293B376F2FDC}" srcId="{986B5655-CAB2-4464-957D-D247F3DEE43B}" destId="{A6899597-1A2A-482E-A580-746DC035057E}" srcOrd="0" destOrd="0" parTransId="{CCD1CF7F-9984-4C1A-8516-00E70E7D281B}" sibTransId="{D9D89B2B-219E-4F1B-8267-1D542D89E516}"/>
    <dgm:cxn modelId="{EB94EA4E-1BA4-4487-AC4C-DFDE18C051BE}" srcId="{A676440A-BB2A-4C70-81A1-99D8151AE8BB}" destId="{69AFC1BA-D600-47EC-9667-086D85834808}" srcOrd="3" destOrd="0" parTransId="{2547401E-7BAF-4C76-A715-98F8F224777A}" sibTransId="{65509958-CBD2-44AC-99C9-8CAF64B4FE78}"/>
    <dgm:cxn modelId="{D36CDE85-D3C6-4C24-BBEF-34288D664C3D}" srcId="{A676440A-BB2A-4C70-81A1-99D8151AE8BB}" destId="{D3C650B6-4E7D-48BC-BC02-051E64435D0E}" srcOrd="1" destOrd="0" parTransId="{8518F95D-48EE-4FAF-9A38-33F4E46C7F49}" sibTransId="{741F8782-6BB8-46AE-939D-4375C50B084F}"/>
    <dgm:cxn modelId="{D5482993-12FC-45BC-9EEF-31C72128C2C2}" type="presOf" srcId="{69AFC1BA-D600-47EC-9667-086D85834808}" destId="{01738880-EEC4-40C2-8E47-11E159D85BE5}" srcOrd="0" destOrd="0" presId="urn:microsoft.com/office/officeart/2018/2/layout/IconVerticalSolidList"/>
    <dgm:cxn modelId="{FE80D593-588D-4757-A78D-01B4074AC0EB}" type="presOf" srcId="{D3C650B6-4E7D-48BC-BC02-051E64435D0E}" destId="{2C5BB4D7-FEA4-48B6-9C3F-4E9AC1CB633D}" srcOrd="0" destOrd="0" presId="urn:microsoft.com/office/officeart/2018/2/layout/IconVerticalSolidList"/>
    <dgm:cxn modelId="{623DCD9D-67BE-41B5-BC54-B0682479BDE9}" srcId="{A676440A-BB2A-4C70-81A1-99D8151AE8BB}" destId="{C4C5812E-3E4D-487F-8CB6-57D6B59922DD}" srcOrd="4" destOrd="0" parTransId="{BB4F4A21-80F1-473B-A2EE-8A166BD66C82}" sibTransId="{6691E91E-F608-4530-A447-4B12EF4E44CD}"/>
    <dgm:cxn modelId="{805A78A3-4648-4DF4-8726-97E9F781A7E5}" type="presOf" srcId="{C4C5812E-3E4D-487F-8CB6-57D6B59922DD}" destId="{9F7926D1-0D64-441E-B687-71815315DFA2}" srcOrd="0" destOrd="0" presId="urn:microsoft.com/office/officeart/2018/2/layout/IconVerticalSolidList"/>
    <dgm:cxn modelId="{99BF65AF-F37E-48D9-B527-99EAFFE9DE64}" type="presOf" srcId="{986B5655-CAB2-4464-957D-D247F3DEE43B}" destId="{D5E1D504-10C6-47A6-9ECC-C72BF46F81FC}" srcOrd="0" destOrd="0" presId="urn:microsoft.com/office/officeart/2018/2/layout/IconVerticalSolidList"/>
    <dgm:cxn modelId="{E0F14CC1-F748-436C-AE84-AA67711F91F2}" type="presOf" srcId="{A6899597-1A2A-482E-A580-746DC035057E}" destId="{0EF1218B-ED58-4F58-9143-154A2E75ED55}" srcOrd="0" destOrd="0" presId="urn:microsoft.com/office/officeart/2018/2/layout/IconVerticalSolidList"/>
    <dgm:cxn modelId="{5C9617C6-F288-4D93-A99A-6B91FB454469}" type="presOf" srcId="{E7E0FDEC-F5CF-4897-803E-B52A2ED53662}" destId="{61791D9D-BF87-4C47-BDD1-9D52DB0ABCB9}" srcOrd="0" destOrd="0" presId="urn:microsoft.com/office/officeart/2018/2/layout/IconVerticalSolidList"/>
    <dgm:cxn modelId="{3036AED2-1274-4823-AD90-727B90094D92}" srcId="{A676440A-BB2A-4C70-81A1-99D8151AE8BB}" destId="{986B5655-CAB2-4464-957D-D247F3DEE43B}" srcOrd="0" destOrd="0" parTransId="{3803FA1A-0424-4CA1-8186-1A23958E94AC}" sibTransId="{1B1F0B24-3C1B-46E3-A543-C10984593228}"/>
    <dgm:cxn modelId="{55B7DBEC-AF82-4E89-9168-87915017C030}" srcId="{986B5655-CAB2-4464-957D-D247F3DEE43B}" destId="{AE027D17-67F9-4196-B668-3CBCB75DAB7A}" srcOrd="1" destOrd="0" parTransId="{467B2763-ED88-4A5D-9AC9-F3F756851E43}" sibTransId="{E10DFC0F-8298-4DE3-8228-3B989B28953F}"/>
    <dgm:cxn modelId="{0C380902-3011-4065-8D69-79E6395A0D29}" type="presParOf" srcId="{E87E8598-E6A1-4902-A5BD-69ED99687DF1}" destId="{A0D15005-D645-451D-AFFA-545F312B6BFF}" srcOrd="0" destOrd="0" presId="urn:microsoft.com/office/officeart/2018/2/layout/IconVerticalSolidList"/>
    <dgm:cxn modelId="{231A5125-3739-4581-9706-8DBB3B6A069A}" type="presParOf" srcId="{A0D15005-D645-451D-AFFA-545F312B6BFF}" destId="{26390DB6-2634-4CBB-9AF3-13643EFE142D}" srcOrd="0" destOrd="0" presId="urn:microsoft.com/office/officeart/2018/2/layout/IconVerticalSolidList"/>
    <dgm:cxn modelId="{C8BD885D-0CD6-49C7-98F2-E629E6541D1D}" type="presParOf" srcId="{A0D15005-D645-451D-AFFA-545F312B6BFF}" destId="{DA62BB73-F62A-4EAB-8F4E-90A90CC2D05C}" srcOrd="1" destOrd="0" presId="urn:microsoft.com/office/officeart/2018/2/layout/IconVerticalSolidList"/>
    <dgm:cxn modelId="{E1641F3B-7911-41EB-BA52-1110A0A93781}" type="presParOf" srcId="{A0D15005-D645-451D-AFFA-545F312B6BFF}" destId="{3AB6DF30-B237-44AE-9E16-BAC453884716}" srcOrd="2" destOrd="0" presId="urn:microsoft.com/office/officeart/2018/2/layout/IconVerticalSolidList"/>
    <dgm:cxn modelId="{58E9C37B-75AA-4A94-B42D-45276798294C}" type="presParOf" srcId="{A0D15005-D645-451D-AFFA-545F312B6BFF}" destId="{D5E1D504-10C6-47A6-9ECC-C72BF46F81FC}" srcOrd="3" destOrd="0" presId="urn:microsoft.com/office/officeart/2018/2/layout/IconVerticalSolidList"/>
    <dgm:cxn modelId="{F26AB756-554D-4333-A53E-5B424DF5AD55}" type="presParOf" srcId="{A0D15005-D645-451D-AFFA-545F312B6BFF}" destId="{0EF1218B-ED58-4F58-9143-154A2E75ED55}" srcOrd="4" destOrd="0" presId="urn:microsoft.com/office/officeart/2018/2/layout/IconVerticalSolidList"/>
    <dgm:cxn modelId="{F4084110-C84F-4452-AD29-464E39BBEB01}" type="presParOf" srcId="{E87E8598-E6A1-4902-A5BD-69ED99687DF1}" destId="{BB1482F2-C8D5-4FB7-906B-7270AAE8FB16}" srcOrd="1" destOrd="0" presId="urn:microsoft.com/office/officeart/2018/2/layout/IconVerticalSolidList"/>
    <dgm:cxn modelId="{7E4BDF80-B33E-4C54-AA57-4F7E8B9CB59C}" type="presParOf" srcId="{E87E8598-E6A1-4902-A5BD-69ED99687DF1}" destId="{6CEF1DF2-C58E-42B4-BA94-4349FD915DF2}" srcOrd="2" destOrd="0" presId="urn:microsoft.com/office/officeart/2018/2/layout/IconVerticalSolidList"/>
    <dgm:cxn modelId="{B6388483-5933-40E5-95A3-1EC79A9BE2A3}" type="presParOf" srcId="{6CEF1DF2-C58E-42B4-BA94-4349FD915DF2}" destId="{76FD7D70-9020-4246-B2B5-B14FDFF01EBC}" srcOrd="0" destOrd="0" presId="urn:microsoft.com/office/officeart/2018/2/layout/IconVerticalSolidList"/>
    <dgm:cxn modelId="{D78C7ED6-B294-4062-A0AB-14BAAE0D9738}" type="presParOf" srcId="{6CEF1DF2-C58E-42B4-BA94-4349FD915DF2}" destId="{93316E01-C8C9-4ACB-847F-E17347F14DF2}" srcOrd="1" destOrd="0" presId="urn:microsoft.com/office/officeart/2018/2/layout/IconVerticalSolidList"/>
    <dgm:cxn modelId="{B694646C-DE61-4D6F-BB55-BBD47421A83E}" type="presParOf" srcId="{6CEF1DF2-C58E-42B4-BA94-4349FD915DF2}" destId="{2882978E-7A92-4EDE-AF4C-A4FB1CC8ECD6}" srcOrd="2" destOrd="0" presId="urn:microsoft.com/office/officeart/2018/2/layout/IconVerticalSolidList"/>
    <dgm:cxn modelId="{27C41498-4955-47A4-B6A9-8D11E90148F0}" type="presParOf" srcId="{6CEF1DF2-C58E-42B4-BA94-4349FD915DF2}" destId="{2C5BB4D7-FEA4-48B6-9C3F-4E9AC1CB633D}" srcOrd="3" destOrd="0" presId="urn:microsoft.com/office/officeart/2018/2/layout/IconVerticalSolidList"/>
    <dgm:cxn modelId="{D957A4F6-82CE-4D25-AC0F-E57D3501A72F}" type="presParOf" srcId="{E87E8598-E6A1-4902-A5BD-69ED99687DF1}" destId="{3BDD9F37-B1C4-4005-824D-D1F4FAD9DB4E}" srcOrd="3" destOrd="0" presId="urn:microsoft.com/office/officeart/2018/2/layout/IconVerticalSolidList"/>
    <dgm:cxn modelId="{D0819977-2A4B-424C-BBD1-A285F1A6604A}" type="presParOf" srcId="{E87E8598-E6A1-4902-A5BD-69ED99687DF1}" destId="{0112C682-A27F-4D68-A883-69437D8A709B}" srcOrd="4" destOrd="0" presId="urn:microsoft.com/office/officeart/2018/2/layout/IconVerticalSolidList"/>
    <dgm:cxn modelId="{DF757648-996C-49A2-85B2-429538526C5C}" type="presParOf" srcId="{0112C682-A27F-4D68-A883-69437D8A709B}" destId="{A527E17C-DB09-40A2-BF38-C1F0C8BDC406}" srcOrd="0" destOrd="0" presId="urn:microsoft.com/office/officeart/2018/2/layout/IconVerticalSolidList"/>
    <dgm:cxn modelId="{6483BB77-A24D-46F0-A50E-3C5B69CAD1AC}" type="presParOf" srcId="{0112C682-A27F-4D68-A883-69437D8A709B}" destId="{73101C68-875A-4917-8B84-56DA3907D3C9}" srcOrd="1" destOrd="0" presId="urn:microsoft.com/office/officeart/2018/2/layout/IconVerticalSolidList"/>
    <dgm:cxn modelId="{86DEF741-6552-4E98-AF2B-E0A272BF30F5}" type="presParOf" srcId="{0112C682-A27F-4D68-A883-69437D8A709B}" destId="{EA53F8F9-FD8D-42CA-83D0-E967E8D1607D}" srcOrd="2" destOrd="0" presId="urn:microsoft.com/office/officeart/2018/2/layout/IconVerticalSolidList"/>
    <dgm:cxn modelId="{E7018F21-327B-4BDB-875E-7E7C8DA6ECC1}" type="presParOf" srcId="{0112C682-A27F-4D68-A883-69437D8A709B}" destId="{61791D9D-BF87-4C47-BDD1-9D52DB0ABCB9}" srcOrd="3" destOrd="0" presId="urn:microsoft.com/office/officeart/2018/2/layout/IconVerticalSolidList"/>
    <dgm:cxn modelId="{3F201787-CEE4-4784-9EF4-E04A7650E7A2}" type="presParOf" srcId="{E87E8598-E6A1-4902-A5BD-69ED99687DF1}" destId="{266C9EBC-361D-4B7F-9AB4-A30108FDE8A3}" srcOrd="5" destOrd="0" presId="urn:microsoft.com/office/officeart/2018/2/layout/IconVerticalSolidList"/>
    <dgm:cxn modelId="{85149D69-9F45-4670-A18B-62CCA178B8C9}" type="presParOf" srcId="{E87E8598-E6A1-4902-A5BD-69ED99687DF1}" destId="{CF267031-6E60-41CB-BFAE-8F85F8506C15}" srcOrd="6" destOrd="0" presId="urn:microsoft.com/office/officeart/2018/2/layout/IconVerticalSolidList"/>
    <dgm:cxn modelId="{9F1BFCEB-B62F-4D20-B6CD-62CE483A5260}" type="presParOf" srcId="{CF267031-6E60-41CB-BFAE-8F85F8506C15}" destId="{69B7F85B-E8ED-461F-B615-8E248F4183BB}" srcOrd="0" destOrd="0" presId="urn:microsoft.com/office/officeart/2018/2/layout/IconVerticalSolidList"/>
    <dgm:cxn modelId="{5568AFC3-83ED-4289-8DB5-91918E60C74A}" type="presParOf" srcId="{CF267031-6E60-41CB-BFAE-8F85F8506C15}" destId="{33F0AD93-31ED-4340-ADD1-180B689BEDB5}" srcOrd="1" destOrd="0" presId="urn:microsoft.com/office/officeart/2018/2/layout/IconVerticalSolidList"/>
    <dgm:cxn modelId="{67098421-6A5D-4BEE-9FFD-88424C7B38B3}" type="presParOf" srcId="{CF267031-6E60-41CB-BFAE-8F85F8506C15}" destId="{FA13E04F-7152-4C83-96D7-FC340A4EC5DB}" srcOrd="2" destOrd="0" presId="urn:microsoft.com/office/officeart/2018/2/layout/IconVerticalSolidList"/>
    <dgm:cxn modelId="{3A7A09C1-5118-4C41-84A0-74B67F0F52D3}" type="presParOf" srcId="{CF267031-6E60-41CB-BFAE-8F85F8506C15}" destId="{01738880-EEC4-40C2-8E47-11E159D85BE5}" srcOrd="3" destOrd="0" presId="urn:microsoft.com/office/officeart/2018/2/layout/IconVerticalSolidList"/>
    <dgm:cxn modelId="{BF2743EF-A3F8-49B5-B5ED-441B3E9B740F}" type="presParOf" srcId="{E87E8598-E6A1-4902-A5BD-69ED99687DF1}" destId="{ED9CA64C-FEFA-46A6-98C4-356A2A985EBD}" srcOrd="7" destOrd="0" presId="urn:microsoft.com/office/officeart/2018/2/layout/IconVerticalSolidList"/>
    <dgm:cxn modelId="{827C7B10-26BC-4CCA-A973-37489F43FCC5}" type="presParOf" srcId="{E87E8598-E6A1-4902-A5BD-69ED99687DF1}" destId="{A0D5F108-39AD-4835-933D-708727328DBF}" srcOrd="8" destOrd="0" presId="urn:microsoft.com/office/officeart/2018/2/layout/IconVerticalSolidList"/>
    <dgm:cxn modelId="{8B0D08BC-55E7-4728-947F-D03EB80425A3}" type="presParOf" srcId="{A0D5F108-39AD-4835-933D-708727328DBF}" destId="{B5D391D3-FBC3-4F61-A438-2904DB6A0AF5}" srcOrd="0" destOrd="0" presId="urn:microsoft.com/office/officeart/2018/2/layout/IconVerticalSolidList"/>
    <dgm:cxn modelId="{3EFCE28E-10BC-4161-AF34-BB14FB9C136C}" type="presParOf" srcId="{A0D5F108-39AD-4835-933D-708727328DBF}" destId="{27F644DD-ED32-4D0E-AC20-5486300B785B}" srcOrd="1" destOrd="0" presId="urn:microsoft.com/office/officeart/2018/2/layout/IconVerticalSolidList"/>
    <dgm:cxn modelId="{8077AD82-D50B-4B12-8761-2D97507E320D}" type="presParOf" srcId="{A0D5F108-39AD-4835-933D-708727328DBF}" destId="{5327B809-E379-4CF0-9644-77471BAAD1D2}" srcOrd="2" destOrd="0" presId="urn:microsoft.com/office/officeart/2018/2/layout/IconVerticalSolidList"/>
    <dgm:cxn modelId="{34F185F2-3EEB-433F-816F-3ED46FFE32D4}" type="presParOf" srcId="{A0D5F108-39AD-4835-933D-708727328DBF}" destId="{9F7926D1-0D64-441E-B687-71815315DFA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2C378-CCD9-E54F-A48B-0EECC3101B1F}">
      <dsp:nvSpPr>
        <dsp:cNvPr id="0" name=""/>
        <dsp:cNvSpPr/>
      </dsp:nvSpPr>
      <dsp:spPr>
        <a:xfrm>
          <a:off x="1487789" y="0"/>
          <a:ext cx="2059586" cy="2059586"/>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Amazing Results</a:t>
          </a:r>
        </a:p>
      </dsp:txBody>
      <dsp:txXfrm>
        <a:off x="2002686" y="1029793"/>
        <a:ext cx="1029793" cy="1029793"/>
      </dsp:txXfrm>
    </dsp:sp>
    <dsp:sp modelId="{5BF58D3F-04E7-0E43-882C-5BD19F445E64}">
      <dsp:nvSpPr>
        <dsp:cNvPr id="0" name=""/>
        <dsp:cNvSpPr/>
      </dsp:nvSpPr>
      <dsp:spPr>
        <a:xfrm>
          <a:off x="457996" y="2059586"/>
          <a:ext cx="2059586" cy="2059586"/>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Ideas</a:t>
          </a:r>
        </a:p>
      </dsp:txBody>
      <dsp:txXfrm>
        <a:off x="972893" y="3089379"/>
        <a:ext cx="1029793" cy="1029793"/>
      </dsp:txXfrm>
    </dsp:sp>
    <dsp:sp modelId="{9414E207-AE1E-5641-B6C6-EE20A67AF566}">
      <dsp:nvSpPr>
        <dsp:cNvPr id="0" name=""/>
        <dsp:cNvSpPr/>
      </dsp:nvSpPr>
      <dsp:spPr>
        <a:xfrm rot="10800000">
          <a:off x="1487789" y="2059586"/>
          <a:ext cx="2059586" cy="2059586"/>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Resources</a:t>
          </a:r>
        </a:p>
      </dsp:txBody>
      <dsp:txXfrm rot="10800000">
        <a:off x="2002685" y="2059586"/>
        <a:ext cx="1029793" cy="1029793"/>
      </dsp:txXfrm>
    </dsp:sp>
    <dsp:sp modelId="{2C21CB5C-83BD-6B49-802C-4F09D5A32DA7}">
      <dsp:nvSpPr>
        <dsp:cNvPr id="0" name=""/>
        <dsp:cNvSpPr/>
      </dsp:nvSpPr>
      <dsp:spPr>
        <a:xfrm>
          <a:off x="2517582" y="2059586"/>
          <a:ext cx="2059586" cy="2059586"/>
        </a:xfrm>
        <a:prstGeom prst="triangl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Leadership</a:t>
          </a:r>
        </a:p>
      </dsp:txBody>
      <dsp:txXfrm>
        <a:off x="3032479" y="3089379"/>
        <a:ext cx="1029793" cy="1029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90DB6-2634-4CBB-9AF3-13643EFE142D}">
      <dsp:nvSpPr>
        <dsp:cNvPr id="0" name=""/>
        <dsp:cNvSpPr/>
      </dsp:nvSpPr>
      <dsp:spPr>
        <a:xfrm>
          <a:off x="0" y="4450"/>
          <a:ext cx="4588002"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62BB73-F62A-4EAB-8F4E-90A90CC2D05C}">
      <dsp:nvSpPr>
        <dsp:cNvPr id="0" name=""/>
        <dsp:cNvSpPr/>
      </dsp:nvSpPr>
      <dsp:spPr>
        <a:xfrm>
          <a:off x="286760" y="217743"/>
          <a:ext cx="521382" cy="52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E1D504-10C6-47A6-9ECC-C72BF46F81FC}">
      <dsp:nvSpPr>
        <dsp:cNvPr id="0" name=""/>
        <dsp:cNvSpPr/>
      </dsp:nvSpPr>
      <dsp:spPr>
        <a:xfrm>
          <a:off x="1094903" y="4450"/>
          <a:ext cx="2064600"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90000"/>
            </a:lnSpc>
            <a:spcBef>
              <a:spcPct val="0"/>
            </a:spcBef>
            <a:spcAft>
              <a:spcPct val="35000"/>
            </a:spcAft>
            <a:buNone/>
          </a:pPr>
          <a:r>
            <a:rPr lang="en-US" sz="1900" kern="1200"/>
            <a:t>Brainstorm Meeting</a:t>
          </a:r>
        </a:p>
      </dsp:txBody>
      <dsp:txXfrm>
        <a:off x="1094903" y="4450"/>
        <a:ext cx="2064600" cy="947968"/>
      </dsp:txXfrm>
    </dsp:sp>
    <dsp:sp modelId="{0EF1218B-ED58-4F58-9143-154A2E75ED55}">
      <dsp:nvSpPr>
        <dsp:cNvPr id="0" name=""/>
        <dsp:cNvSpPr/>
      </dsp:nvSpPr>
      <dsp:spPr>
        <a:xfrm>
          <a:off x="3159504" y="4450"/>
          <a:ext cx="1428497"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488950">
            <a:lnSpc>
              <a:spcPct val="90000"/>
            </a:lnSpc>
            <a:spcBef>
              <a:spcPct val="0"/>
            </a:spcBef>
            <a:spcAft>
              <a:spcPct val="35000"/>
            </a:spcAft>
            <a:buNone/>
          </a:pPr>
          <a:r>
            <a:rPr lang="en-US" sz="1100" kern="1200"/>
            <a:t>THURSDAY, DECEMBER 2</a:t>
          </a:r>
          <a:r>
            <a:rPr lang="en-US" sz="1100" kern="1200" baseline="30000"/>
            <a:t>ND</a:t>
          </a:r>
          <a:endParaRPr lang="en-US" sz="1100" kern="1200"/>
        </a:p>
        <a:p>
          <a:pPr marL="0" lvl="0" indent="0" algn="l" defTabSz="488950">
            <a:lnSpc>
              <a:spcPct val="90000"/>
            </a:lnSpc>
            <a:spcBef>
              <a:spcPct val="0"/>
            </a:spcBef>
            <a:spcAft>
              <a:spcPct val="35000"/>
            </a:spcAft>
            <a:buNone/>
          </a:pPr>
          <a:r>
            <a:rPr lang="en-US" sz="1100" kern="1200"/>
            <a:t>11:00-12:30</a:t>
          </a:r>
        </a:p>
      </dsp:txBody>
      <dsp:txXfrm>
        <a:off x="3159504" y="4450"/>
        <a:ext cx="1428497" cy="947968"/>
      </dsp:txXfrm>
    </dsp:sp>
    <dsp:sp modelId="{76FD7D70-9020-4246-B2B5-B14FDFF01EBC}">
      <dsp:nvSpPr>
        <dsp:cNvPr id="0" name=""/>
        <dsp:cNvSpPr/>
      </dsp:nvSpPr>
      <dsp:spPr>
        <a:xfrm>
          <a:off x="0" y="1189411"/>
          <a:ext cx="4588002"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316E01-C8C9-4ACB-847F-E17347F14DF2}">
      <dsp:nvSpPr>
        <dsp:cNvPr id="0" name=""/>
        <dsp:cNvSpPr/>
      </dsp:nvSpPr>
      <dsp:spPr>
        <a:xfrm>
          <a:off x="286760" y="1402704"/>
          <a:ext cx="521382" cy="52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5BB4D7-FEA4-48B6-9C3F-4E9AC1CB633D}">
      <dsp:nvSpPr>
        <dsp:cNvPr id="0" name=""/>
        <dsp:cNvSpPr/>
      </dsp:nvSpPr>
      <dsp:spPr>
        <a:xfrm>
          <a:off x="1094903" y="1189411"/>
          <a:ext cx="3493098"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90000"/>
            </a:lnSpc>
            <a:spcBef>
              <a:spcPct val="0"/>
            </a:spcBef>
            <a:spcAft>
              <a:spcPct val="35000"/>
            </a:spcAft>
            <a:buNone/>
          </a:pPr>
          <a:r>
            <a:rPr lang="en-US" sz="1900" kern="1200"/>
            <a:t>Project voting and volunteering</a:t>
          </a:r>
        </a:p>
      </dsp:txBody>
      <dsp:txXfrm>
        <a:off x="1094903" y="1189411"/>
        <a:ext cx="3493098" cy="947968"/>
      </dsp:txXfrm>
    </dsp:sp>
    <dsp:sp modelId="{A527E17C-DB09-40A2-BF38-C1F0C8BDC406}">
      <dsp:nvSpPr>
        <dsp:cNvPr id="0" name=""/>
        <dsp:cNvSpPr/>
      </dsp:nvSpPr>
      <dsp:spPr>
        <a:xfrm>
          <a:off x="0" y="2374371"/>
          <a:ext cx="4588002"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101C68-875A-4917-8B84-56DA3907D3C9}">
      <dsp:nvSpPr>
        <dsp:cNvPr id="0" name=""/>
        <dsp:cNvSpPr/>
      </dsp:nvSpPr>
      <dsp:spPr>
        <a:xfrm>
          <a:off x="286760" y="2587664"/>
          <a:ext cx="521382" cy="52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791D9D-BF87-4C47-BDD1-9D52DB0ABCB9}">
      <dsp:nvSpPr>
        <dsp:cNvPr id="0" name=""/>
        <dsp:cNvSpPr/>
      </dsp:nvSpPr>
      <dsp:spPr>
        <a:xfrm>
          <a:off x="1094903" y="2374371"/>
          <a:ext cx="3493098"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90000"/>
            </a:lnSpc>
            <a:spcBef>
              <a:spcPct val="0"/>
            </a:spcBef>
            <a:spcAft>
              <a:spcPct val="35000"/>
            </a:spcAft>
            <a:buNone/>
          </a:pPr>
          <a:r>
            <a:rPr lang="en-US" sz="1900" kern="1200"/>
            <a:t>Project development and budgeting</a:t>
          </a:r>
        </a:p>
      </dsp:txBody>
      <dsp:txXfrm>
        <a:off x="1094903" y="2374371"/>
        <a:ext cx="3493098" cy="947968"/>
      </dsp:txXfrm>
    </dsp:sp>
    <dsp:sp modelId="{69B7F85B-E8ED-461F-B615-8E248F4183BB}">
      <dsp:nvSpPr>
        <dsp:cNvPr id="0" name=""/>
        <dsp:cNvSpPr/>
      </dsp:nvSpPr>
      <dsp:spPr>
        <a:xfrm>
          <a:off x="0" y="3559332"/>
          <a:ext cx="4588002"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F0AD93-31ED-4340-ADD1-180B689BEDB5}">
      <dsp:nvSpPr>
        <dsp:cNvPr id="0" name=""/>
        <dsp:cNvSpPr/>
      </dsp:nvSpPr>
      <dsp:spPr>
        <a:xfrm>
          <a:off x="286760" y="3772625"/>
          <a:ext cx="521382" cy="5213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738880-EEC4-40C2-8E47-11E159D85BE5}">
      <dsp:nvSpPr>
        <dsp:cNvPr id="0" name=""/>
        <dsp:cNvSpPr/>
      </dsp:nvSpPr>
      <dsp:spPr>
        <a:xfrm>
          <a:off x="1094903" y="3559332"/>
          <a:ext cx="3493098"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90000"/>
            </a:lnSpc>
            <a:spcBef>
              <a:spcPct val="0"/>
            </a:spcBef>
            <a:spcAft>
              <a:spcPct val="35000"/>
            </a:spcAft>
            <a:buNone/>
          </a:pPr>
          <a:r>
            <a:rPr lang="en-US" sz="1900" kern="1200"/>
            <a:t>Blandin grant application </a:t>
          </a:r>
        </a:p>
      </dsp:txBody>
      <dsp:txXfrm>
        <a:off x="1094903" y="3559332"/>
        <a:ext cx="3493098" cy="947968"/>
      </dsp:txXfrm>
    </dsp:sp>
    <dsp:sp modelId="{B5D391D3-FBC3-4F61-A438-2904DB6A0AF5}">
      <dsp:nvSpPr>
        <dsp:cNvPr id="0" name=""/>
        <dsp:cNvSpPr/>
      </dsp:nvSpPr>
      <dsp:spPr>
        <a:xfrm>
          <a:off x="0" y="4744292"/>
          <a:ext cx="4588002" cy="94796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F644DD-ED32-4D0E-AC20-5486300B785B}">
      <dsp:nvSpPr>
        <dsp:cNvPr id="0" name=""/>
        <dsp:cNvSpPr/>
      </dsp:nvSpPr>
      <dsp:spPr>
        <a:xfrm>
          <a:off x="286760" y="4957585"/>
          <a:ext cx="521382" cy="5213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7926D1-0D64-441E-B687-71815315DFA2}">
      <dsp:nvSpPr>
        <dsp:cNvPr id="0" name=""/>
        <dsp:cNvSpPr/>
      </dsp:nvSpPr>
      <dsp:spPr>
        <a:xfrm>
          <a:off x="1094903" y="4744292"/>
          <a:ext cx="3493098" cy="94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327" tIns="100327" rIns="100327" bIns="100327" numCol="1" spcCol="1270" anchor="ctr" anchorCtr="0">
          <a:noAutofit/>
        </a:bodyPr>
        <a:lstStyle/>
        <a:p>
          <a:pPr marL="0" lvl="0" indent="0" algn="l" defTabSz="844550">
            <a:lnSpc>
              <a:spcPct val="90000"/>
            </a:lnSpc>
            <a:spcBef>
              <a:spcPct val="0"/>
            </a:spcBef>
            <a:spcAft>
              <a:spcPct val="35000"/>
            </a:spcAft>
            <a:buNone/>
          </a:pPr>
          <a:r>
            <a:rPr lang="en-US" sz="1900" kern="1200"/>
            <a:t>Implementation</a:t>
          </a:r>
        </a:p>
      </dsp:txBody>
      <dsp:txXfrm>
        <a:off x="1094903" y="4744292"/>
        <a:ext cx="3493098" cy="947968"/>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0.01739</cdr:x>
      <cdr:y>0.6</cdr:y>
    </cdr:from>
    <cdr:to>
      <cdr:x>0.61739</cdr:x>
      <cdr:y>1</cdr:y>
    </cdr:to>
    <cdr:sp macro="" textlink="">
      <cdr:nvSpPr>
        <cdr:cNvPr id="2" name="Rectangular Callout 1"/>
        <cdr:cNvSpPr/>
      </cdr:nvSpPr>
      <cdr:spPr>
        <a:xfrm xmlns:a="http://schemas.openxmlformats.org/drawingml/2006/main">
          <a:off x="152400" y="3200400"/>
          <a:ext cx="5257800" cy="2133600"/>
        </a:xfrm>
        <a:prstGeom xmlns:a="http://schemas.openxmlformats.org/drawingml/2006/main" prst="wedgeRectCallout">
          <a:avLst>
            <a:gd name="adj1" fmla="val 9032"/>
            <a:gd name="adj2" fmla="val -89349"/>
          </a:avLst>
        </a:prstGeom>
        <a:solidFill xmlns:a="http://schemas.openxmlformats.org/drawingml/2006/main">
          <a:schemeClr val="accent2">
            <a:lumMod val="75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dirty="0"/>
            <a:t>The inherent disadvantages for ELL are exacerbated by additional challenges which include: • Lack of awareness that courts are available and open for business. • Technology barriers such as: Lack of access to computers; public sites where patrons can use and learn how </a:t>
          </a:r>
          <a:r>
            <a:rPr lang="en-US" sz="1600"/>
            <a:t>to use computer </a:t>
          </a:r>
          <a:r>
            <a:rPr lang="en-US" sz="1600" dirty="0"/>
            <a:t>equipment, such as libraries, are limited. Lack of internet access for financial or geographic reasons. Lack of a smart phone or sufficient “minutes” on the usage plan. Etc.</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0.02381</cdr:y>
    </cdr:from>
    <cdr:to>
      <cdr:x>0.65385</cdr:x>
      <cdr:y>0.2619</cdr:y>
    </cdr:to>
    <cdr:sp macro="" textlink="">
      <cdr:nvSpPr>
        <cdr:cNvPr id="2" name="TextBox 1"/>
        <cdr:cNvSpPr txBox="1"/>
      </cdr:nvSpPr>
      <cdr:spPr>
        <a:xfrm xmlns:a="http://schemas.openxmlformats.org/drawingml/2006/main">
          <a:off x="-228600" y="76200"/>
          <a:ext cx="3886200" cy="762000"/>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latin typeface="Arial Narrow" panose="020B0606020202030204" pitchFamily="34" charset="0"/>
            </a:rPr>
            <a:t>Total Court Hearings with and without Interpreters.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ACDC5E-252D-4446-BD34-990C50265C07}" type="datetimeFigureOut">
              <a:rPr lang="en-US" smtClean="0"/>
              <a:t>11/17/2021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81359-A2AF-4AD9-8C2E-750548E47DB2}" type="slidenum">
              <a:rPr lang="en-US" smtClean="0"/>
              <a:t>‹#›</a:t>
            </a:fld>
            <a:endParaRPr lang="en-US"/>
          </a:p>
        </p:txBody>
      </p:sp>
    </p:spTree>
    <p:extLst>
      <p:ext uri="{BB962C8B-B14F-4D97-AF65-F5344CB8AC3E}">
        <p14:creationId xmlns:p14="http://schemas.microsoft.com/office/powerpoint/2010/main" val="154867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581359-A2AF-4AD9-8C2E-750548E47DB2}" type="slidenum">
              <a:rPr lang="en-US" smtClean="0"/>
              <a:t>6</a:t>
            </a:fld>
            <a:endParaRPr lang="en-US"/>
          </a:p>
        </p:txBody>
      </p:sp>
    </p:spTree>
    <p:extLst>
      <p:ext uri="{BB962C8B-B14F-4D97-AF65-F5344CB8AC3E}">
        <p14:creationId xmlns:p14="http://schemas.microsoft.com/office/powerpoint/2010/main" val="185240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581359-A2AF-4AD9-8C2E-750548E47DB2}" type="slidenum">
              <a:rPr lang="en-US" smtClean="0"/>
              <a:t>24</a:t>
            </a:fld>
            <a:endParaRPr lang="en-US"/>
          </a:p>
        </p:txBody>
      </p:sp>
    </p:spTree>
    <p:extLst>
      <p:ext uri="{BB962C8B-B14F-4D97-AF65-F5344CB8AC3E}">
        <p14:creationId xmlns:p14="http://schemas.microsoft.com/office/powerpoint/2010/main" val="4276464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0001B3-E368-48EB-8734-87DD0150E601}"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52123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001B3-E368-48EB-8734-87DD0150E601}"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101274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001B3-E368-48EB-8734-87DD0150E601}"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334800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001B3-E368-48EB-8734-87DD0150E601}"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2646079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001B3-E368-48EB-8734-87DD0150E601}"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157131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0001B3-E368-48EB-8734-87DD0150E601}"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35901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0001B3-E368-48EB-8734-87DD0150E601}"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1308969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0001B3-E368-48EB-8734-87DD0150E601}"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1528225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001B3-E368-48EB-8734-87DD0150E601}"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3905928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001B3-E368-48EB-8734-87DD0150E601}"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3811901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001B3-E368-48EB-8734-87DD0150E601}"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F74130-B545-47FD-A80C-171A4CB7DE76}" type="slidenum">
              <a:rPr lang="en-US" smtClean="0"/>
              <a:t>‹#›</a:t>
            </a:fld>
            <a:endParaRPr lang="en-US"/>
          </a:p>
        </p:txBody>
      </p:sp>
    </p:spTree>
    <p:extLst>
      <p:ext uri="{BB962C8B-B14F-4D97-AF65-F5344CB8AC3E}">
        <p14:creationId xmlns:p14="http://schemas.microsoft.com/office/powerpoint/2010/main" val="114246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001B3-E368-48EB-8734-87DD0150E601}" type="datetimeFigureOut">
              <a:rPr lang="en-US" smtClean="0"/>
              <a:t>11/17/2021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74130-B545-47FD-A80C-171A4CB7DE76}" type="slidenum">
              <a:rPr lang="en-US" smtClean="0"/>
              <a:t>‹#›</a:t>
            </a:fld>
            <a:endParaRPr lang="en-US"/>
          </a:p>
        </p:txBody>
      </p:sp>
    </p:spTree>
    <p:extLst>
      <p:ext uri="{BB962C8B-B14F-4D97-AF65-F5344CB8AC3E}">
        <p14:creationId xmlns:p14="http://schemas.microsoft.com/office/powerpoint/2010/main" val="3780948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05AC7-81B9-D444-BD3E-DA07341243C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1EDD733-DE0D-AB4F-AAE8-04195A9197AB}"/>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3337D985-A7E5-1844-BCC3-85EA2D3C3E2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26727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a:xfrm>
            <a:off x="457200" y="274638"/>
            <a:ext cx="8229600" cy="639762"/>
          </a:xfrm>
        </p:spPr>
        <p:txBody>
          <a:bodyPr>
            <a:normAutofit fontScale="90000"/>
          </a:bodyPr>
          <a:lstStyle/>
          <a:p>
            <a:r>
              <a:rPr lang="en-US"/>
              <a:t>Our Broadband Story</a:t>
            </a:r>
          </a:p>
        </p:txBody>
      </p:sp>
      <p:pic>
        <p:nvPicPr>
          <p:cNvPr id="3" name="Content Placeholder 2">
            <a:extLst>
              <a:ext uri="{FF2B5EF4-FFF2-40B4-BE49-F238E27FC236}">
                <a16:creationId xmlns:a16="http://schemas.microsoft.com/office/drawing/2014/main" id="{197632AE-5B11-4633-A58B-BA847BB49EEC}"/>
              </a:ext>
            </a:extLst>
          </p:cNvPr>
          <p:cNvPicPr>
            <a:picLocks noGrp="1" noChangeAspect="1"/>
          </p:cNvPicPr>
          <p:nvPr>
            <p:ph idx="1"/>
          </p:nvPr>
        </p:nvPicPr>
        <p:blipFill>
          <a:blip r:embed="rId2"/>
          <a:stretch>
            <a:fillRect/>
          </a:stretch>
        </p:blipFill>
        <p:spPr>
          <a:xfrm>
            <a:off x="460375" y="1152545"/>
            <a:ext cx="8229600" cy="5262523"/>
          </a:xfrm>
        </p:spPr>
      </p:pic>
    </p:spTree>
    <p:extLst>
      <p:ext uri="{BB962C8B-B14F-4D97-AF65-F5344CB8AC3E}">
        <p14:creationId xmlns:p14="http://schemas.microsoft.com/office/powerpoint/2010/main" val="2007434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F8BB-DDF5-9C45-845D-21E3689FBDE3}"/>
              </a:ext>
            </a:extLst>
          </p:cNvPr>
          <p:cNvSpPr>
            <a:spLocks noGrp="1"/>
          </p:cNvSpPr>
          <p:nvPr>
            <p:ph type="title"/>
          </p:nvPr>
        </p:nvSpPr>
        <p:spPr>
          <a:xfrm>
            <a:off x="457200" y="274638"/>
            <a:ext cx="8229600" cy="563562"/>
          </a:xfrm>
        </p:spPr>
        <p:txBody>
          <a:bodyPr>
            <a:normAutofit fontScale="90000"/>
          </a:bodyPr>
          <a:lstStyle/>
          <a:p>
            <a:r>
              <a:rPr lang="en-US"/>
              <a:t>Community Survey Response</a:t>
            </a:r>
          </a:p>
        </p:txBody>
      </p:sp>
      <p:sp>
        <p:nvSpPr>
          <p:cNvPr id="3" name="Content Placeholder 2">
            <a:extLst>
              <a:ext uri="{FF2B5EF4-FFF2-40B4-BE49-F238E27FC236}">
                <a16:creationId xmlns:a16="http://schemas.microsoft.com/office/drawing/2014/main" id="{3AA61F05-BA35-EC46-BF0E-4FF11BC15338}"/>
              </a:ext>
            </a:extLst>
          </p:cNvPr>
          <p:cNvSpPr>
            <a:spLocks noGrp="1"/>
          </p:cNvSpPr>
          <p:nvPr>
            <p:ph idx="1"/>
          </p:nvPr>
        </p:nvSpPr>
        <p:spPr>
          <a:xfrm>
            <a:off x="457200" y="1017768"/>
            <a:ext cx="8229600" cy="5108396"/>
          </a:xfrm>
        </p:spPr>
        <p:txBody>
          <a:bodyPr>
            <a:normAutofit lnSpcReduction="10000"/>
          </a:bodyPr>
          <a:lstStyle/>
          <a:p>
            <a:r>
              <a:rPr lang="en-US" sz="1800" i="1">
                <a:effectLst/>
                <a:latin typeface="Calibri" panose="020F0502020204030204" pitchFamily="34" charset="0"/>
                <a:ea typeface="Calibri" panose="020F0502020204030204" pitchFamily="34" charset="0"/>
                <a:cs typeface="Times New Roman" panose="02020603050405020304" pitchFamily="18" charset="0"/>
              </a:rPr>
              <a:t>We do a lot with digital outreach through social media, our webpage, and utilize online and cloud-based resources, so a broadband connection is necessary.</a:t>
            </a:r>
          </a:p>
          <a:p>
            <a:endParaRPr lang="en-US" sz="1800" i="1">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Interrupted connection or important stakeholders who do not have access are unable to collaborate and share voice</a:t>
            </a:r>
          </a:p>
          <a:p>
            <a:pPr marL="0" indent="0">
              <a:buNone/>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I have internet access to my home, but it is impacted by demand. Certain times of the day it is very slow.</a:t>
            </a:r>
          </a:p>
          <a:p>
            <a:pPr marL="0" indent="0">
              <a:buNone/>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We use Spectrum for our Internet services and rely on this service to run our server and POS workstations. We have experienced outages and other problems that affect our business. </a:t>
            </a:r>
          </a:p>
          <a:p>
            <a:pPr marL="0" indent="0">
              <a:buNone/>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We are not hindered but our monthly expense is high</a:t>
            </a:r>
          </a:p>
          <a:p>
            <a:pPr marL="0" indent="0">
              <a:buNone/>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There would be no working from home without it.  There would be no way to communicate in a timely manner with medical, mental health and school needs. We cannot function efficiently or effectively without it.</a:t>
            </a:r>
          </a:p>
          <a:p>
            <a:pPr marL="0" indent="0">
              <a:buNone/>
            </a:pPr>
            <a:endParaRPr lang="en-US"/>
          </a:p>
        </p:txBody>
      </p:sp>
    </p:spTree>
    <p:extLst>
      <p:ext uri="{BB962C8B-B14F-4D97-AF65-F5344CB8AC3E}">
        <p14:creationId xmlns:p14="http://schemas.microsoft.com/office/powerpoint/2010/main" val="2026031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ED955B3-8B4E-3E4D-B75C-1047798378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6284" y="457200"/>
            <a:ext cx="4591431" cy="5943600"/>
          </a:xfrm>
          <a:prstGeom prst="rect">
            <a:avLst/>
          </a:prstGeom>
        </p:spPr>
      </p:pic>
    </p:spTree>
    <p:extLst>
      <p:ext uri="{BB962C8B-B14F-4D97-AF65-F5344CB8AC3E}">
        <p14:creationId xmlns:p14="http://schemas.microsoft.com/office/powerpoint/2010/main" val="1873788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7B3FD2-3C87-6749-A88D-C657D061AB46}"/>
              </a:ext>
            </a:extLst>
          </p:cNvPr>
          <p:cNvSpPr>
            <a:spLocks noGrp="1"/>
          </p:cNvSpPr>
          <p:nvPr>
            <p:ph type="title"/>
          </p:nvPr>
        </p:nvSpPr>
        <p:spPr/>
        <p:txBody>
          <a:bodyPr>
            <a:normAutofit/>
          </a:bodyPr>
          <a:lstStyle/>
          <a:p>
            <a:r>
              <a:rPr lang="en-US"/>
              <a:t>Knowledge Workforce Discussion </a:t>
            </a:r>
            <a:endParaRPr lang="en-US" sz="3600"/>
          </a:p>
        </p:txBody>
      </p:sp>
      <p:sp>
        <p:nvSpPr>
          <p:cNvPr id="6" name="Content Placeholder 5">
            <a:extLst>
              <a:ext uri="{FF2B5EF4-FFF2-40B4-BE49-F238E27FC236}">
                <a16:creationId xmlns:a16="http://schemas.microsoft.com/office/drawing/2014/main" id="{DA1E6DE0-BF92-9448-A04D-BA3B3898F4CA}"/>
              </a:ext>
            </a:extLst>
          </p:cNvPr>
          <p:cNvSpPr>
            <a:spLocks noGrp="1"/>
          </p:cNvSpPr>
          <p:nvPr>
            <p:ph idx="1"/>
          </p:nvPr>
        </p:nvSpPr>
        <p:spPr/>
        <p:txBody>
          <a:bodyPr/>
          <a:lstStyle/>
          <a:p>
            <a:r>
              <a:rPr lang="en-US"/>
              <a:t>How would you describe your local workforce?</a:t>
            </a:r>
          </a:p>
          <a:p>
            <a:r>
              <a:rPr lang="en-US"/>
              <a:t>What are the strengths?</a:t>
            </a:r>
          </a:p>
          <a:p>
            <a:r>
              <a:rPr lang="en-US"/>
              <a:t>What are the shortcomings?</a:t>
            </a:r>
          </a:p>
          <a:p>
            <a:r>
              <a:rPr lang="en-US"/>
              <a:t>What assets do you have for improving workforce skills and availability?</a:t>
            </a:r>
          </a:p>
          <a:p>
            <a:r>
              <a:rPr lang="en-US"/>
              <a:t>Who are the key players in this discussion?</a:t>
            </a:r>
          </a:p>
          <a:p>
            <a:endParaRPr lang="en-US"/>
          </a:p>
        </p:txBody>
      </p:sp>
    </p:spTree>
    <p:extLst>
      <p:ext uri="{BB962C8B-B14F-4D97-AF65-F5344CB8AC3E}">
        <p14:creationId xmlns:p14="http://schemas.microsoft.com/office/powerpoint/2010/main" val="201350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p:txBody>
          <a:bodyPr>
            <a:normAutofit fontScale="90000"/>
          </a:bodyPr>
          <a:lstStyle/>
          <a:p>
            <a:r>
              <a:rPr lang="en-US"/>
              <a:t>Our Workforce Story</a:t>
            </a:r>
            <a:br>
              <a:rPr lang="en-US"/>
            </a:br>
            <a:r>
              <a:rPr lang="en-US" sz="3600"/>
              <a:t>Mike Postma</a:t>
            </a:r>
          </a:p>
        </p:txBody>
      </p:sp>
      <p:sp>
        <p:nvSpPr>
          <p:cNvPr id="6" name="Content Placeholder 5">
            <a:extLst>
              <a:ext uri="{FF2B5EF4-FFF2-40B4-BE49-F238E27FC236}">
                <a16:creationId xmlns:a16="http://schemas.microsoft.com/office/drawing/2014/main" id="{B90FBBB7-4883-184B-A62C-D3A39816BD32}"/>
              </a:ext>
            </a:extLst>
          </p:cNvPr>
          <p:cNvSpPr>
            <a:spLocks noGrp="1"/>
          </p:cNvSpPr>
          <p:nvPr>
            <p:ph idx="1"/>
          </p:nvPr>
        </p:nvSpPr>
        <p:spPr/>
        <p:txBody>
          <a:bodyPr vert="horz" lIns="91440" tIns="45720" rIns="91440" bIns="45720" rtlCol="0" anchor="t">
            <a:normAutofit fontScale="92500" lnSpcReduction="10000"/>
          </a:bodyPr>
          <a:lstStyle/>
          <a:p>
            <a:r>
              <a:rPr lang="en-US"/>
              <a:t>We have a growing business community in town</a:t>
            </a:r>
          </a:p>
          <a:p>
            <a:pPr lvl="1"/>
            <a:r>
              <a:rPr lang="en-US">
                <a:cs typeface="Calibri"/>
              </a:rPr>
              <a:t>Hormel Foods, Mayo Clinic, Nu –Tek</a:t>
            </a:r>
          </a:p>
          <a:p>
            <a:pPr lvl="1"/>
            <a:r>
              <a:rPr lang="en-US">
                <a:ea typeface="+mn-lt"/>
                <a:cs typeface="+mn-lt"/>
              </a:rPr>
              <a:t>All are cutting edge industries with need for broadband</a:t>
            </a:r>
          </a:p>
          <a:p>
            <a:r>
              <a:rPr lang="en-US">
                <a:ea typeface="+mn-lt"/>
                <a:cs typeface="+mn-lt"/>
              </a:rPr>
              <a:t>We have a workforce shortage &amp; the only solution is to add more people to Mower County</a:t>
            </a:r>
          </a:p>
          <a:p>
            <a:pPr lvl="1"/>
            <a:r>
              <a:rPr lang="en-US">
                <a:cs typeface="Calibri"/>
              </a:rPr>
              <a:t>Need to have the amenities they are looking for</a:t>
            </a:r>
          </a:p>
          <a:p>
            <a:pPr lvl="1"/>
            <a:r>
              <a:rPr lang="en-US">
                <a:cs typeface="Calibri"/>
              </a:rPr>
              <a:t>Coworker who moved back from Ashville, NC to but family homestead in rural Mower, couldn't get internet</a:t>
            </a:r>
          </a:p>
        </p:txBody>
      </p:sp>
      <p:pic>
        <p:nvPicPr>
          <p:cNvPr id="3" name="Picture 2" descr="Logo, company name&#10;&#10;Description automatically generated">
            <a:extLst>
              <a:ext uri="{FF2B5EF4-FFF2-40B4-BE49-F238E27FC236}">
                <a16:creationId xmlns:a16="http://schemas.microsoft.com/office/drawing/2014/main" id="{9467A067-EB0E-416C-9153-29CABB3ACB3A}"/>
              </a:ext>
            </a:extLst>
          </p:cNvPr>
          <p:cNvPicPr>
            <a:picLocks noChangeAspect="1"/>
          </p:cNvPicPr>
          <p:nvPr/>
        </p:nvPicPr>
        <p:blipFill>
          <a:blip r:embed="rId2"/>
          <a:stretch>
            <a:fillRect/>
          </a:stretch>
        </p:blipFill>
        <p:spPr>
          <a:xfrm>
            <a:off x="3107452" y="5543916"/>
            <a:ext cx="2775382" cy="994104"/>
          </a:xfrm>
          <a:prstGeom prst="rect">
            <a:avLst/>
          </a:prstGeom>
        </p:spPr>
      </p:pic>
    </p:spTree>
    <p:extLst>
      <p:ext uri="{BB962C8B-B14F-4D97-AF65-F5344CB8AC3E}">
        <p14:creationId xmlns:p14="http://schemas.microsoft.com/office/powerpoint/2010/main" val="2420884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p:txBody>
          <a:bodyPr>
            <a:normAutofit fontScale="90000"/>
          </a:bodyPr>
          <a:lstStyle/>
          <a:p>
            <a:r>
              <a:rPr lang="en-US"/>
              <a:t>Our Workforce Story</a:t>
            </a:r>
            <a:br>
              <a:rPr lang="en-US"/>
            </a:br>
            <a:r>
              <a:rPr lang="en-US" sz="3600"/>
              <a:t>Mike Postma</a:t>
            </a:r>
          </a:p>
        </p:txBody>
      </p:sp>
      <p:sp>
        <p:nvSpPr>
          <p:cNvPr id="6" name="Content Placeholder 5">
            <a:extLst>
              <a:ext uri="{FF2B5EF4-FFF2-40B4-BE49-F238E27FC236}">
                <a16:creationId xmlns:a16="http://schemas.microsoft.com/office/drawing/2014/main" id="{B90FBBB7-4883-184B-A62C-D3A39816BD32}"/>
              </a:ext>
            </a:extLst>
          </p:cNvPr>
          <p:cNvSpPr>
            <a:spLocks noGrp="1"/>
          </p:cNvSpPr>
          <p:nvPr>
            <p:ph idx="1"/>
          </p:nvPr>
        </p:nvSpPr>
        <p:spPr/>
        <p:txBody>
          <a:bodyPr vert="horz" lIns="91440" tIns="45720" rIns="91440" bIns="45720" rtlCol="0" anchor="t">
            <a:normAutofit/>
          </a:bodyPr>
          <a:lstStyle/>
          <a:p>
            <a:pPr marL="0" indent="0">
              <a:buNone/>
            </a:pPr>
            <a:r>
              <a:rPr lang="en-US">
                <a:ea typeface="+mn-lt"/>
                <a:cs typeface="+mn-lt"/>
              </a:rPr>
              <a:t>Broad disparity when broken down by race</a:t>
            </a:r>
          </a:p>
          <a:p>
            <a:r>
              <a:rPr lang="en-US" sz="2800">
                <a:ea typeface="+mn-lt"/>
                <a:cs typeface="+mn-lt"/>
              </a:rPr>
              <a:t>90% of all population in Mower homes have a PC</a:t>
            </a:r>
          </a:p>
          <a:p>
            <a:pPr lvl="1"/>
            <a:r>
              <a:rPr lang="en-US" sz="2600">
                <a:cs typeface="Calibri"/>
              </a:rPr>
              <a:t>10% of those don't have broadband</a:t>
            </a:r>
          </a:p>
          <a:p>
            <a:r>
              <a:rPr lang="en-US" sz="3000">
                <a:cs typeface="Calibri"/>
              </a:rPr>
              <a:t>Black population of 1115: 87% have a PC</a:t>
            </a:r>
          </a:p>
          <a:p>
            <a:pPr lvl="1"/>
            <a:r>
              <a:rPr lang="en-US" sz="3200">
                <a:cs typeface="Calibri"/>
              </a:rPr>
              <a:t>24% don't have broadband </a:t>
            </a:r>
          </a:p>
          <a:p>
            <a:r>
              <a:rPr lang="en-US" sz="3000">
                <a:cs typeface="Calibri"/>
              </a:rPr>
              <a:t>Multi race population of 860: 99% have a PC </a:t>
            </a:r>
          </a:p>
          <a:p>
            <a:pPr lvl="1"/>
            <a:r>
              <a:rPr lang="en-US" sz="3200">
                <a:cs typeface="Calibri"/>
              </a:rPr>
              <a:t>37% of them don't have broadband</a:t>
            </a:r>
          </a:p>
          <a:p>
            <a:pPr marL="57150" indent="0">
              <a:buNone/>
            </a:pPr>
            <a:r>
              <a:rPr lang="en-US" sz="2000">
                <a:cs typeface="Calibri"/>
              </a:rPr>
              <a:t>Source MNDEED 2019</a:t>
            </a:r>
          </a:p>
        </p:txBody>
      </p:sp>
      <p:pic>
        <p:nvPicPr>
          <p:cNvPr id="2" name="Picture 1" descr="Logo, company name&#10;&#10;Description automatically generated">
            <a:extLst>
              <a:ext uri="{FF2B5EF4-FFF2-40B4-BE49-F238E27FC236}">
                <a16:creationId xmlns:a16="http://schemas.microsoft.com/office/drawing/2014/main" id="{147670EE-2FBA-4A99-9185-F0AB7C8BB724}"/>
              </a:ext>
            </a:extLst>
          </p:cNvPr>
          <p:cNvPicPr>
            <a:picLocks noChangeAspect="1"/>
          </p:cNvPicPr>
          <p:nvPr/>
        </p:nvPicPr>
        <p:blipFill>
          <a:blip r:embed="rId2"/>
          <a:stretch>
            <a:fillRect/>
          </a:stretch>
        </p:blipFill>
        <p:spPr>
          <a:xfrm>
            <a:off x="2917784" y="5633759"/>
            <a:ext cx="2775382" cy="994104"/>
          </a:xfrm>
          <a:prstGeom prst="rect">
            <a:avLst/>
          </a:prstGeom>
        </p:spPr>
      </p:pic>
    </p:spTree>
    <p:extLst>
      <p:ext uri="{BB962C8B-B14F-4D97-AF65-F5344CB8AC3E}">
        <p14:creationId xmlns:p14="http://schemas.microsoft.com/office/powerpoint/2010/main" val="1213614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p:txBody>
          <a:bodyPr>
            <a:normAutofit fontScale="90000"/>
          </a:bodyPr>
          <a:lstStyle/>
          <a:p>
            <a:r>
              <a:rPr lang="en-US"/>
              <a:t>Our Workforce Story</a:t>
            </a:r>
            <a:br>
              <a:rPr lang="en-US"/>
            </a:br>
            <a:r>
              <a:rPr lang="en-US" sz="3600"/>
              <a:t>Mike Postma</a:t>
            </a:r>
          </a:p>
        </p:txBody>
      </p:sp>
      <p:sp>
        <p:nvSpPr>
          <p:cNvPr id="6" name="Content Placeholder 5">
            <a:extLst>
              <a:ext uri="{FF2B5EF4-FFF2-40B4-BE49-F238E27FC236}">
                <a16:creationId xmlns:a16="http://schemas.microsoft.com/office/drawing/2014/main" id="{B90FBBB7-4883-184B-A62C-D3A39816BD32}"/>
              </a:ext>
            </a:extLst>
          </p:cNvPr>
          <p:cNvSpPr>
            <a:spLocks noGrp="1"/>
          </p:cNvSpPr>
          <p:nvPr>
            <p:ph idx="1"/>
          </p:nvPr>
        </p:nvSpPr>
        <p:spPr>
          <a:xfrm>
            <a:off x="457200" y="1600200"/>
            <a:ext cx="8229600" cy="4102963"/>
          </a:xfrm>
        </p:spPr>
        <p:txBody>
          <a:bodyPr vert="horz" lIns="91440" tIns="45720" rIns="91440" bIns="45720" rtlCol="0" anchor="t">
            <a:normAutofit fontScale="92500" lnSpcReduction="20000"/>
          </a:bodyPr>
          <a:lstStyle/>
          <a:p>
            <a:pPr marL="0" indent="0">
              <a:buNone/>
            </a:pPr>
            <a:r>
              <a:rPr lang="en-US">
                <a:ea typeface="+mn-lt"/>
                <a:cs typeface="+mn-lt"/>
              </a:rPr>
              <a:t>Job applications are almost all online</a:t>
            </a:r>
            <a:endParaRPr lang="en-US"/>
          </a:p>
          <a:p>
            <a:r>
              <a:rPr lang="en-US" sz="2800">
                <a:ea typeface="+mn-lt"/>
                <a:cs typeface="+mn-lt"/>
              </a:rPr>
              <a:t>Having internet access with working email key to getting and responding to companies looking to hire</a:t>
            </a:r>
          </a:p>
          <a:p>
            <a:pPr marL="457200" lvl="1" indent="0">
              <a:buNone/>
            </a:pPr>
            <a:endParaRPr lang="en-US" sz="2600">
              <a:cs typeface="Calibri"/>
            </a:endParaRPr>
          </a:p>
          <a:p>
            <a:r>
              <a:rPr lang="en-US" sz="3000">
                <a:cs typeface="Calibri"/>
              </a:rPr>
              <a:t>Technology literacy is constantly evolving</a:t>
            </a:r>
          </a:p>
          <a:p>
            <a:pPr lvl="1"/>
            <a:r>
              <a:rPr lang="en-US" sz="3200">
                <a:cs typeface="Calibri"/>
              </a:rPr>
              <a:t>taking even a year or 2 off from having internet can result in world passing you by </a:t>
            </a:r>
          </a:p>
          <a:p>
            <a:endParaRPr lang="en-US" sz="3000">
              <a:cs typeface="Calibri"/>
            </a:endParaRPr>
          </a:p>
          <a:p>
            <a:r>
              <a:rPr lang="en-US" sz="3000">
                <a:cs typeface="Calibri"/>
              </a:rPr>
              <a:t>Think about how many new tech habits you've developed since March 2020 </a:t>
            </a:r>
            <a:endParaRPr lang="en-US"/>
          </a:p>
        </p:txBody>
      </p:sp>
      <p:pic>
        <p:nvPicPr>
          <p:cNvPr id="2" name="Picture 1" descr="Logo, company name&#10;&#10;Description automatically generated">
            <a:extLst>
              <a:ext uri="{FF2B5EF4-FFF2-40B4-BE49-F238E27FC236}">
                <a16:creationId xmlns:a16="http://schemas.microsoft.com/office/drawing/2014/main" id="{147670EE-2FBA-4A99-9185-F0AB7C8BB724}"/>
              </a:ext>
            </a:extLst>
          </p:cNvPr>
          <p:cNvPicPr>
            <a:picLocks noChangeAspect="1"/>
          </p:cNvPicPr>
          <p:nvPr/>
        </p:nvPicPr>
        <p:blipFill>
          <a:blip r:embed="rId2"/>
          <a:stretch>
            <a:fillRect/>
          </a:stretch>
        </p:blipFill>
        <p:spPr>
          <a:xfrm>
            <a:off x="3313784" y="5678759"/>
            <a:ext cx="2775382" cy="994104"/>
          </a:xfrm>
          <a:prstGeom prst="rect">
            <a:avLst/>
          </a:prstGeom>
        </p:spPr>
      </p:pic>
    </p:spTree>
    <p:extLst>
      <p:ext uri="{BB962C8B-B14F-4D97-AF65-F5344CB8AC3E}">
        <p14:creationId xmlns:p14="http://schemas.microsoft.com/office/powerpoint/2010/main" val="2559690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457200" y="274638"/>
            <a:ext cx="8229600" cy="639762"/>
          </a:xfrm>
        </p:spPr>
        <p:txBody>
          <a:bodyPr>
            <a:normAutofit fontScale="90000"/>
          </a:bodyPr>
          <a:lstStyle/>
          <a:p>
            <a:r>
              <a:rPr lang="en-US"/>
              <a:t>Community Survey Response</a:t>
            </a:r>
          </a:p>
        </p:txBody>
      </p:sp>
      <p:sp>
        <p:nvSpPr>
          <p:cNvPr id="3" name="Content Placeholder 2">
            <a:extLst>
              <a:ext uri="{FF2B5EF4-FFF2-40B4-BE49-F238E27FC236}">
                <a16:creationId xmlns:a16="http://schemas.microsoft.com/office/drawing/2014/main" id="{A926661D-F2CA-5447-88E1-74ACA9F11124}"/>
              </a:ext>
            </a:extLst>
          </p:cNvPr>
          <p:cNvSpPr>
            <a:spLocks noGrp="1"/>
          </p:cNvSpPr>
          <p:nvPr>
            <p:ph idx="1"/>
          </p:nvPr>
        </p:nvSpPr>
        <p:spPr/>
        <p:txBody>
          <a:bodyPr>
            <a:normAutofit lnSpcReduction="10000"/>
          </a:bodyPr>
          <a:lstStyle/>
          <a:p>
            <a:r>
              <a:rPr lang="en-US" sz="1800" i="1">
                <a:effectLst/>
                <a:latin typeface="Calibri" panose="020F0502020204030204" pitchFamily="34" charset="0"/>
                <a:ea typeface="Calibri" panose="020F0502020204030204" pitchFamily="34" charset="0"/>
                <a:cs typeface="Times New Roman" panose="02020603050405020304" pitchFamily="18" charset="0"/>
              </a:rPr>
              <a:t>I don't know about it but I know we need it.</a:t>
            </a:r>
          </a:p>
          <a:p>
            <a:pPr marL="0" indent="0">
              <a:buNone/>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Systems and structures are in place, but a sustainable platform to create great connection will accelerate the work</a:t>
            </a:r>
          </a:p>
          <a:p>
            <a:pPr marL="0" indent="0">
              <a:buNone/>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Austin has a growing school system with ongoing investment in facilities and support for education beyond high school. This can hopefully lead to more high school graduates staying in the area.</a:t>
            </a:r>
          </a:p>
          <a:p>
            <a:endParaRPr lang="en-US" sz="1800" i="1">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The Austin area is positioned well by having a fortune 500 company in its town, community support and the Hormel Foundation to help support and have a high-quality of workforce. There is also a variety of workforce opportunities ranging from lower to higher level positions and degrees.  </a:t>
            </a:r>
          </a:p>
          <a:p>
            <a:pPr marL="0" indent="0">
              <a:buNone/>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Austin has many opportunities in the workforce, many of which are high-quality. </a:t>
            </a:r>
          </a:p>
          <a:p>
            <a:pPr marL="0" indent="0">
              <a:buNone/>
            </a:pPr>
            <a:endParaRPr lang="en-US"/>
          </a:p>
        </p:txBody>
      </p:sp>
    </p:spTree>
    <p:extLst>
      <p:ext uri="{BB962C8B-B14F-4D97-AF65-F5344CB8AC3E}">
        <p14:creationId xmlns:p14="http://schemas.microsoft.com/office/powerpoint/2010/main" val="4052222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0EE9A71-F18F-8144-8C4D-F7543666472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rot="16200000">
            <a:off x="2419126" y="-1859056"/>
            <a:ext cx="4303462" cy="8661654"/>
          </a:xfrm>
          <a:prstGeom prst="rect">
            <a:avLst/>
          </a:prstGeom>
        </p:spPr>
      </p:pic>
      <p:sp>
        <p:nvSpPr>
          <p:cNvPr id="37" name="Rectangle 36">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850850E2-CBFC-C44B-A58D-30568C88B603}"/>
              </a:ext>
            </a:extLst>
          </p:cNvPr>
          <p:cNvSpPr>
            <a:spLocks noChangeAspect="1"/>
          </p:cNvSpPr>
          <p:nvPr/>
        </p:nvSpPr>
        <p:spPr>
          <a:xfrm>
            <a:off x="630936" y="5009083"/>
            <a:ext cx="2167128" cy="134599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2300">
                <a:solidFill>
                  <a:schemeClr val="bg1"/>
                </a:solidFill>
                <a:latin typeface="+mj-lt"/>
                <a:ea typeface="+mj-ea"/>
                <a:cs typeface="+mj-cs"/>
              </a:rPr>
              <a:t>Include</a:t>
            </a:r>
          </a:p>
        </p:txBody>
      </p:sp>
      <p:cxnSp>
        <p:nvCxnSpPr>
          <p:cNvPr id="39" name="Straight Connector 38">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idx="1"/>
          </p:nvPr>
        </p:nvSpPr>
        <p:spPr>
          <a:xfrm>
            <a:off x="3284982" y="5009083"/>
            <a:ext cx="5232654" cy="1345997"/>
          </a:xfrm>
        </p:spPr>
        <p:txBody>
          <a:bodyPr vert="horz" lIns="91440" tIns="45720" rIns="91440" bIns="45720" rtlCol="0" anchor="ctr">
            <a:noAutofit/>
          </a:bodyPr>
          <a:lstStyle/>
          <a:p>
            <a:pPr algn="ctr">
              <a:lnSpc>
                <a:spcPct val="90000"/>
              </a:lnSpc>
            </a:pPr>
            <a:r>
              <a:rPr lang="en-US" sz="2800">
                <a:solidFill>
                  <a:schemeClr val="bg1"/>
                </a:solidFill>
              </a:rPr>
              <a:t>Digital equity means computers, skills, and access for all!</a:t>
            </a:r>
          </a:p>
        </p:txBody>
      </p:sp>
    </p:spTree>
    <p:extLst>
      <p:ext uri="{BB962C8B-B14F-4D97-AF65-F5344CB8AC3E}">
        <p14:creationId xmlns:p14="http://schemas.microsoft.com/office/powerpoint/2010/main" val="348597915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8DEB-B4A5-4D40-9E5B-B40B769C321E}"/>
              </a:ext>
            </a:extLst>
          </p:cNvPr>
          <p:cNvSpPr>
            <a:spLocks noGrp="1"/>
          </p:cNvSpPr>
          <p:nvPr>
            <p:ph type="title"/>
          </p:nvPr>
        </p:nvSpPr>
        <p:spPr/>
        <p:txBody>
          <a:bodyPr/>
          <a:lstStyle/>
          <a:p>
            <a:r>
              <a:rPr lang="en-US"/>
              <a:t>Digital Equity Discussion</a:t>
            </a:r>
          </a:p>
        </p:txBody>
      </p:sp>
      <p:sp>
        <p:nvSpPr>
          <p:cNvPr id="3" name="Content Placeholder 2">
            <a:extLst>
              <a:ext uri="{FF2B5EF4-FFF2-40B4-BE49-F238E27FC236}">
                <a16:creationId xmlns:a16="http://schemas.microsoft.com/office/drawing/2014/main" id="{A4B95270-A403-6242-8CAD-525F02344FA7}"/>
              </a:ext>
            </a:extLst>
          </p:cNvPr>
          <p:cNvSpPr>
            <a:spLocks noGrp="1"/>
          </p:cNvSpPr>
          <p:nvPr>
            <p:ph idx="1"/>
          </p:nvPr>
        </p:nvSpPr>
        <p:spPr/>
        <p:txBody>
          <a:bodyPr/>
          <a:lstStyle/>
          <a:p>
            <a:r>
              <a:rPr lang="en-US"/>
              <a:t>Who in the community is being left behind on technology?</a:t>
            </a:r>
          </a:p>
          <a:p>
            <a:r>
              <a:rPr lang="en-US"/>
              <a:t>What are the biggest challenges?</a:t>
            </a:r>
          </a:p>
          <a:p>
            <a:pPr lvl="1"/>
            <a:r>
              <a:rPr lang="en-US"/>
              <a:t>Internet connectivity</a:t>
            </a:r>
          </a:p>
          <a:p>
            <a:pPr lvl="1"/>
            <a:r>
              <a:rPr lang="en-US"/>
              <a:t>Computers and devices</a:t>
            </a:r>
          </a:p>
          <a:p>
            <a:pPr lvl="1"/>
            <a:r>
              <a:rPr lang="en-US"/>
              <a:t>Skills</a:t>
            </a:r>
          </a:p>
          <a:p>
            <a:r>
              <a:rPr lang="en-US"/>
              <a:t>How can the responses made during the pandemic be carried forward?</a:t>
            </a:r>
          </a:p>
        </p:txBody>
      </p:sp>
    </p:spTree>
    <p:extLst>
      <p:ext uri="{BB962C8B-B14F-4D97-AF65-F5344CB8AC3E}">
        <p14:creationId xmlns:p14="http://schemas.microsoft.com/office/powerpoint/2010/main" val="304706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91401DC-7AF6-42FA-BE31-CF773B6C8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0"/>
            <a:ext cx="9141714" cy="6858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icture containing text&#10;&#10;Description automatically generated">
            <a:extLst>
              <a:ext uri="{FF2B5EF4-FFF2-40B4-BE49-F238E27FC236}">
                <a16:creationId xmlns:a16="http://schemas.microsoft.com/office/drawing/2014/main" id="{FE076151-4EA6-4B62-BC39-7AD4C7375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2743" y="400212"/>
            <a:ext cx="2438274" cy="499846"/>
          </a:xfrm>
          <a:prstGeom prst="rect">
            <a:avLst/>
          </a:prstGeom>
        </p:spPr>
      </p:pic>
      <p:pic>
        <p:nvPicPr>
          <p:cNvPr id="30" name="Picture 29" descr="A picture containing icon&#10;&#10;Description automatically generated">
            <a:extLst>
              <a:ext uri="{FF2B5EF4-FFF2-40B4-BE49-F238E27FC236}">
                <a16:creationId xmlns:a16="http://schemas.microsoft.com/office/drawing/2014/main" id="{3AD8F32D-C961-44B7-A2E8-F40680CD1C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8708"/>
          <a:stretch/>
        </p:blipFill>
        <p:spPr>
          <a:xfrm>
            <a:off x="6270096" y="223528"/>
            <a:ext cx="2640328" cy="495061"/>
          </a:xfrm>
          <a:prstGeom prst="rect">
            <a:avLst/>
          </a:prstGeom>
        </p:spPr>
      </p:pic>
      <p:pic>
        <p:nvPicPr>
          <p:cNvPr id="22" name="Picture 21" descr="Icon&#10;&#10;Description automatically generated">
            <a:extLst>
              <a:ext uri="{FF2B5EF4-FFF2-40B4-BE49-F238E27FC236}">
                <a16:creationId xmlns:a16="http://schemas.microsoft.com/office/drawing/2014/main" id="{E4111060-FE88-4565-8E21-E30299F67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84" y="5661787"/>
            <a:ext cx="2419328" cy="889265"/>
          </a:xfrm>
          <a:prstGeom prst="rect">
            <a:avLst/>
          </a:prstGeom>
        </p:spPr>
      </p:pic>
      <p:sp>
        <p:nvSpPr>
          <p:cNvPr id="37" name="Rectangle 36">
            <a:extLst>
              <a:ext uri="{FF2B5EF4-FFF2-40B4-BE49-F238E27FC236}">
                <a16:creationId xmlns:a16="http://schemas.microsoft.com/office/drawing/2014/main" id="{2B7203F0-D9CB-4774-B9D4-B3AB625DF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621" y="2300641"/>
            <a:ext cx="6093379"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9F143B64-DD11-E246-951D-199C9DC93100}"/>
              </a:ext>
            </a:extLst>
          </p:cNvPr>
          <p:cNvSpPr>
            <a:spLocks noGrp="1"/>
          </p:cNvSpPr>
          <p:nvPr>
            <p:ph type="title"/>
          </p:nvPr>
        </p:nvSpPr>
        <p:spPr>
          <a:xfrm>
            <a:off x="3949478" y="2350479"/>
            <a:ext cx="5151465" cy="1016898"/>
          </a:xfrm>
        </p:spPr>
        <p:txBody>
          <a:bodyPr>
            <a:normAutofit/>
          </a:bodyPr>
          <a:lstStyle/>
          <a:p>
            <a:pPr algn="r">
              <a:lnSpc>
                <a:spcPct val="90000"/>
              </a:lnSpc>
            </a:pPr>
            <a:r>
              <a:rPr lang="en-US" sz="3200">
                <a:solidFill>
                  <a:srgbClr val="FFFFFF"/>
                </a:solidFill>
              </a:rPr>
              <a:t>Agenda</a:t>
            </a:r>
            <a:br>
              <a:rPr lang="en-US" sz="3200">
                <a:solidFill>
                  <a:srgbClr val="FFFFFF"/>
                </a:solidFill>
              </a:rPr>
            </a:br>
            <a:endParaRPr lang="en-US" sz="3200">
              <a:solidFill>
                <a:srgbClr val="FFFFFF"/>
              </a:solidFill>
            </a:endParaRPr>
          </a:p>
        </p:txBody>
      </p:sp>
      <p:cxnSp>
        <p:nvCxnSpPr>
          <p:cNvPr id="39" name="Straight Connector 38">
            <a:extLst>
              <a:ext uri="{FF2B5EF4-FFF2-40B4-BE49-F238E27FC236}">
                <a16:creationId xmlns:a16="http://schemas.microsoft.com/office/drawing/2014/main" id="{A88CB8AF-5631-45C6-BFEC-971C4D6E5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9141714"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F2EA1AF-73AB-4FCB-B4EE-0E42E7250F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304824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5A18FBF-6157-4210-BEF2-9A6C31FA89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823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3C9CCA8-3CEC-4CD0-A624-A701C61251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15556"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80F0087A-7396-0D4D-87E3-977A3610311A}"/>
              </a:ext>
            </a:extLst>
          </p:cNvPr>
          <p:cNvSpPr>
            <a:spLocks noGrp="1"/>
          </p:cNvSpPr>
          <p:nvPr>
            <p:ph idx="1"/>
          </p:nvPr>
        </p:nvSpPr>
        <p:spPr>
          <a:xfrm>
            <a:off x="3363885" y="2789959"/>
            <a:ext cx="5151465" cy="3912177"/>
          </a:xfrm>
        </p:spPr>
        <p:txBody>
          <a:bodyPr>
            <a:normAutofit fontScale="40000" lnSpcReduction="20000"/>
          </a:bodyPr>
          <a:lstStyle/>
          <a:p>
            <a:pPr>
              <a:lnSpc>
                <a:spcPct val="90000"/>
              </a:lnSpc>
            </a:pPr>
            <a:r>
              <a:rPr lang="en-US" sz="3800">
                <a:solidFill>
                  <a:srgbClr val="FFFFFF"/>
                </a:solidFill>
              </a:rPr>
              <a:t>Welcome</a:t>
            </a:r>
          </a:p>
          <a:p>
            <a:pPr lvl="1">
              <a:lnSpc>
                <a:spcPct val="90000"/>
              </a:lnSpc>
            </a:pPr>
            <a:r>
              <a:rPr lang="en-US" sz="3800">
                <a:solidFill>
                  <a:srgbClr val="FFFFFF"/>
                </a:solidFill>
              </a:rPr>
              <a:t>Why we became a </a:t>
            </a:r>
            <a:r>
              <a:rPr lang="en-US" sz="3800" err="1">
                <a:solidFill>
                  <a:srgbClr val="FFFFFF"/>
                </a:solidFill>
              </a:rPr>
              <a:t>Blandin</a:t>
            </a:r>
            <a:r>
              <a:rPr lang="en-US" sz="3800">
                <a:solidFill>
                  <a:srgbClr val="FFFFFF"/>
                </a:solidFill>
              </a:rPr>
              <a:t> Broadband Community</a:t>
            </a:r>
          </a:p>
          <a:p>
            <a:pPr lvl="1">
              <a:lnSpc>
                <a:spcPct val="90000"/>
              </a:lnSpc>
            </a:pPr>
            <a:r>
              <a:rPr lang="en-US" sz="3800">
                <a:solidFill>
                  <a:srgbClr val="FFFFFF"/>
                </a:solidFill>
              </a:rPr>
              <a:t>Jayne Gibson (Austin Aspires), chair/leader</a:t>
            </a:r>
          </a:p>
          <a:p>
            <a:pPr marL="457200" lvl="1" indent="0">
              <a:lnSpc>
                <a:spcPct val="90000"/>
              </a:lnSpc>
              <a:buNone/>
            </a:pPr>
            <a:endParaRPr lang="en-US" sz="3800">
              <a:solidFill>
                <a:srgbClr val="FFFFFF"/>
              </a:solidFill>
            </a:endParaRPr>
          </a:p>
          <a:p>
            <a:pPr>
              <a:lnSpc>
                <a:spcPct val="90000"/>
              </a:lnSpc>
            </a:pPr>
            <a:r>
              <a:rPr lang="en-US" sz="3800">
                <a:solidFill>
                  <a:srgbClr val="FFFFFF"/>
                </a:solidFill>
              </a:rPr>
              <a:t>The Intelligent Community Framework</a:t>
            </a:r>
          </a:p>
          <a:p>
            <a:pPr lvl="1">
              <a:lnSpc>
                <a:spcPct val="90000"/>
              </a:lnSpc>
            </a:pPr>
            <a:r>
              <a:rPr lang="en-US" sz="3800" err="1">
                <a:solidFill>
                  <a:srgbClr val="FFFFFF"/>
                </a:solidFill>
              </a:rPr>
              <a:t>Blandin</a:t>
            </a:r>
            <a:r>
              <a:rPr lang="en-US" sz="3800">
                <a:solidFill>
                  <a:srgbClr val="FFFFFF"/>
                </a:solidFill>
              </a:rPr>
              <a:t> Team</a:t>
            </a:r>
          </a:p>
          <a:p>
            <a:pPr marL="457200" lvl="1" indent="0">
              <a:lnSpc>
                <a:spcPct val="90000"/>
              </a:lnSpc>
              <a:buNone/>
            </a:pPr>
            <a:endParaRPr lang="en-US" sz="3800">
              <a:solidFill>
                <a:srgbClr val="FFFFFF"/>
              </a:solidFill>
            </a:endParaRPr>
          </a:p>
          <a:p>
            <a:pPr>
              <a:lnSpc>
                <a:spcPct val="90000"/>
              </a:lnSpc>
            </a:pPr>
            <a:r>
              <a:rPr lang="en-US" sz="3800">
                <a:solidFill>
                  <a:srgbClr val="FFFFFF"/>
                </a:solidFill>
              </a:rPr>
              <a:t>Community Discussions</a:t>
            </a:r>
          </a:p>
          <a:p>
            <a:pPr lvl="1">
              <a:lnSpc>
                <a:spcPct val="90000"/>
              </a:lnSpc>
            </a:pPr>
            <a:r>
              <a:rPr lang="en-US" sz="3800">
                <a:solidFill>
                  <a:srgbClr val="FFFFFF"/>
                </a:solidFill>
              </a:rPr>
              <a:t>By Intelligent Community Element</a:t>
            </a:r>
          </a:p>
          <a:p>
            <a:pPr lvl="1">
              <a:lnSpc>
                <a:spcPct val="90000"/>
              </a:lnSpc>
            </a:pPr>
            <a:endParaRPr lang="en-US" sz="3800">
              <a:solidFill>
                <a:srgbClr val="FFFFFF"/>
              </a:solidFill>
            </a:endParaRPr>
          </a:p>
          <a:p>
            <a:pPr>
              <a:lnSpc>
                <a:spcPct val="90000"/>
              </a:lnSpc>
            </a:pPr>
            <a:r>
              <a:rPr lang="en-US" sz="3800">
                <a:solidFill>
                  <a:srgbClr val="FFFFFF"/>
                </a:solidFill>
              </a:rPr>
              <a:t>Group Reporting</a:t>
            </a:r>
          </a:p>
          <a:p>
            <a:pPr lvl="1">
              <a:lnSpc>
                <a:spcPct val="90000"/>
              </a:lnSpc>
            </a:pPr>
            <a:r>
              <a:rPr lang="en-US" sz="3800">
                <a:solidFill>
                  <a:srgbClr val="FFFFFF"/>
                </a:solidFill>
              </a:rPr>
              <a:t>Assets and Gaps</a:t>
            </a:r>
          </a:p>
          <a:p>
            <a:pPr lvl="1">
              <a:lnSpc>
                <a:spcPct val="90000"/>
              </a:lnSpc>
            </a:pPr>
            <a:r>
              <a:rPr lang="en-US" sz="3800">
                <a:solidFill>
                  <a:srgbClr val="FFFFFF"/>
                </a:solidFill>
              </a:rPr>
              <a:t>Desired Outcomes</a:t>
            </a:r>
          </a:p>
          <a:p>
            <a:pPr marL="457200" lvl="1" indent="0">
              <a:lnSpc>
                <a:spcPct val="90000"/>
              </a:lnSpc>
              <a:buNone/>
            </a:pPr>
            <a:endParaRPr lang="en-US" sz="3800">
              <a:solidFill>
                <a:srgbClr val="FFFFFF"/>
              </a:solidFill>
            </a:endParaRPr>
          </a:p>
          <a:p>
            <a:pPr>
              <a:lnSpc>
                <a:spcPct val="90000"/>
              </a:lnSpc>
            </a:pPr>
            <a:r>
              <a:rPr lang="en-US" sz="3800">
                <a:solidFill>
                  <a:srgbClr val="FFFFFF"/>
                </a:solidFill>
              </a:rPr>
              <a:t>Next Steps</a:t>
            </a:r>
          </a:p>
          <a:p>
            <a:pPr marL="0" indent="0">
              <a:lnSpc>
                <a:spcPct val="90000"/>
              </a:lnSpc>
              <a:buNone/>
            </a:pPr>
            <a:endParaRPr lang="en-US" sz="3800">
              <a:solidFill>
                <a:srgbClr val="FFFFFF"/>
              </a:solidFill>
            </a:endParaRPr>
          </a:p>
          <a:p>
            <a:pPr>
              <a:lnSpc>
                <a:spcPct val="90000"/>
              </a:lnSpc>
            </a:pPr>
            <a:r>
              <a:rPr lang="en-US" sz="3800">
                <a:solidFill>
                  <a:srgbClr val="FFFFFF"/>
                </a:solidFill>
              </a:rPr>
              <a:t>Adjourn</a:t>
            </a:r>
            <a:br>
              <a:rPr lang="en-US" sz="900">
                <a:solidFill>
                  <a:srgbClr val="FFFFFF"/>
                </a:solidFill>
              </a:rPr>
            </a:br>
            <a:endParaRPr lang="en-US" sz="900">
              <a:solidFill>
                <a:srgbClr val="FFFFFF"/>
              </a:solidFill>
            </a:endParaRPr>
          </a:p>
        </p:txBody>
      </p:sp>
      <p:pic>
        <p:nvPicPr>
          <p:cNvPr id="26" name="Picture 25" descr="Icon&#10;&#10;Description automatically generated with medium confidence">
            <a:extLst>
              <a:ext uri="{FF2B5EF4-FFF2-40B4-BE49-F238E27FC236}">
                <a16:creationId xmlns:a16="http://schemas.microsoft.com/office/drawing/2014/main" id="{89652789-E3B0-4F1B-8DC9-48BBE01BD7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487" y="88760"/>
            <a:ext cx="827266" cy="856811"/>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47C7D5CE-41D4-4CD9-B810-F759CFDAB5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646" y="1083233"/>
            <a:ext cx="1466850" cy="1028700"/>
          </a:xfrm>
          <a:prstGeom prst="rect">
            <a:avLst/>
          </a:prstGeom>
        </p:spPr>
      </p:pic>
      <p:pic>
        <p:nvPicPr>
          <p:cNvPr id="34" name="Picture 33" descr="A picture containing logo&#10;&#10;Description automatically generated">
            <a:extLst>
              <a:ext uri="{FF2B5EF4-FFF2-40B4-BE49-F238E27FC236}">
                <a16:creationId xmlns:a16="http://schemas.microsoft.com/office/drawing/2014/main" id="{6F52DCDE-6A49-4EC7-95E5-87EBF7CEB1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311" y="2405690"/>
            <a:ext cx="1038238" cy="993582"/>
          </a:xfrm>
          <a:prstGeom prst="rect">
            <a:avLst/>
          </a:prstGeom>
        </p:spPr>
      </p:pic>
      <p:pic>
        <p:nvPicPr>
          <p:cNvPr id="38" name="Picture 37" descr="A picture containing text, clipart&#10;&#10;Description automatically generated">
            <a:extLst>
              <a:ext uri="{FF2B5EF4-FFF2-40B4-BE49-F238E27FC236}">
                <a16:creationId xmlns:a16="http://schemas.microsoft.com/office/drawing/2014/main" id="{7C142910-F324-45B2-A47B-77421A9C8D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1571" y="1083233"/>
            <a:ext cx="2560618" cy="932604"/>
          </a:xfrm>
          <a:prstGeom prst="rect">
            <a:avLst/>
          </a:prstGeom>
        </p:spPr>
      </p:pic>
      <p:pic>
        <p:nvPicPr>
          <p:cNvPr id="42" name="Picture 41" descr="A picture containing graphical user interface&#10;&#10;Description automatically generated">
            <a:extLst>
              <a:ext uri="{FF2B5EF4-FFF2-40B4-BE49-F238E27FC236}">
                <a16:creationId xmlns:a16="http://schemas.microsoft.com/office/drawing/2014/main" id="{BC971649-A21A-4C1F-A978-282D532F4F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98381" y="2413193"/>
            <a:ext cx="1118007" cy="949419"/>
          </a:xfrm>
          <a:prstGeom prst="rect">
            <a:avLst/>
          </a:prstGeom>
        </p:spPr>
      </p:pic>
      <p:pic>
        <p:nvPicPr>
          <p:cNvPr id="46" name="Picture 45" descr="Logo, company name&#10;&#10;Description automatically generated">
            <a:extLst>
              <a:ext uri="{FF2B5EF4-FFF2-40B4-BE49-F238E27FC236}">
                <a16:creationId xmlns:a16="http://schemas.microsoft.com/office/drawing/2014/main" id="{84ABD8D4-71A9-4A74-9F6C-ECB20D236C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52956" y="987137"/>
            <a:ext cx="2436549" cy="797315"/>
          </a:xfrm>
          <a:prstGeom prst="rect">
            <a:avLst/>
          </a:prstGeom>
        </p:spPr>
      </p:pic>
      <p:pic>
        <p:nvPicPr>
          <p:cNvPr id="50" name="Picture 49">
            <a:extLst>
              <a:ext uri="{FF2B5EF4-FFF2-40B4-BE49-F238E27FC236}">
                <a16:creationId xmlns:a16="http://schemas.microsoft.com/office/drawing/2014/main" id="{4A994312-F1D7-4DA8-A642-C656ED88D51C}"/>
              </a:ext>
            </a:extLst>
          </p:cNvPr>
          <p:cNvPicPr>
            <a:picLocks noChangeAspect="1"/>
          </p:cNvPicPr>
          <p:nvPr/>
        </p:nvPicPr>
        <p:blipFill>
          <a:blip r:embed="rId11"/>
          <a:stretch>
            <a:fillRect/>
          </a:stretch>
        </p:blipFill>
        <p:spPr>
          <a:xfrm>
            <a:off x="80923" y="4774090"/>
            <a:ext cx="2794663" cy="723618"/>
          </a:xfrm>
          <a:prstGeom prst="rect">
            <a:avLst/>
          </a:prstGeom>
        </p:spPr>
      </p:pic>
      <p:pic>
        <p:nvPicPr>
          <p:cNvPr id="52" name="Picture 51">
            <a:extLst>
              <a:ext uri="{FF2B5EF4-FFF2-40B4-BE49-F238E27FC236}">
                <a16:creationId xmlns:a16="http://schemas.microsoft.com/office/drawing/2014/main" id="{1AE65D99-FADD-45E9-882F-5AB33CBE92E4}"/>
              </a:ext>
            </a:extLst>
          </p:cNvPr>
          <p:cNvPicPr>
            <a:picLocks noChangeAspect="1"/>
          </p:cNvPicPr>
          <p:nvPr/>
        </p:nvPicPr>
        <p:blipFill>
          <a:blip r:embed="rId12"/>
          <a:stretch>
            <a:fillRect/>
          </a:stretch>
        </p:blipFill>
        <p:spPr>
          <a:xfrm>
            <a:off x="1632167" y="88760"/>
            <a:ext cx="1215770" cy="995436"/>
          </a:xfrm>
          <a:prstGeom prst="rect">
            <a:avLst/>
          </a:prstGeom>
        </p:spPr>
      </p:pic>
      <p:pic>
        <p:nvPicPr>
          <p:cNvPr id="54" name="Picture 53" descr="A picture containing text, clipart&#10;&#10;Description automatically generated">
            <a:extLst>
              <a:ext uri="{FF2B5EF4-FFF2-40B4-BE49-F238E27FC236}">
                <a16:creationId xmlns:a16="http://schemas.microsoft.com/office/drawing/2014/main" id="{53C2EC4F-0FCA-45F0-BA43-B26546D54CB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6567" y="3519187"/>
            <a:ext cx="933450" cy="742950"/>
          </a:xfrm>
          <a:prstGeom prst="rect">
            <a:avLst/>
          </a:prstGeom>
        </p:spPr>
      </p:pic>
      <p:pic>
        <p:nvPicPr>
          <p:cNvPr id="55" name="Picture 54" descr="Logo, company name&#10;&#10;Description automatically generated">
            <a:extLst>
              <a:ext uri="{FF2B5EF4-FFF2-40B4-BE49-F238E27FC236}">
                <a16:creationId xmlns:a16="http://schemas.microsoft.com/office/drawing/2014/main" id="{517A3FF2-4572-4954-94B6-883F174FB6BC}"/>
              </a:ext>
            </a:extLst>
          </p:cNvPr>
          <p:cNvPicPr>
            <a:picLocks noChangeAspect="1"/>
          </p:cNvPicPr>
          <p:nvPr/>
        </p:nvPicPr>
        <p:blipFill>
          <a:blip r:embed="rId14"/>
          <a:stretch>
            <a:fillRect/>
          </a:stretch>
        </p:blipFill>
        <p:spPr>
          <a:xfrm>
            <a:off x="1301929" y="3565153"/>
            <a:ext cx="1570931" cy="562686"/>
          </a:xfrm>
          <a:prstGeom prst="rect">
            <a:avLst/>
          </a:prstGeom>
        </p:spPr>
      </p:pic>
    </p:spTree>
    <p:extLst>
      <p:ext uri="{BB962C8B-B14F-4D97-AF65-F5344CB8AC3E}">
        <p14:creationId xmlns:p14="http://schemas.microsoft.com/office/powerpoint/2010/main" val="355172082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p:txBody>
          <a:bodyPr>
            <a:normAutofit fontScale="90000"/>
          </a:bodyPr>
          <a:lstStyle/>
          <a:p>
            <a:r>
              <a:rPr lang="en-US"/>
              <a:t>Our Digital Equity Story</a:t>
            </a:r>
            <a:br>
              <a:rPr lang="en-US"/>
            </a:br>
            <a:r>
              <a:rPr lang="en-US" sz="3600"/>
              <a:t>Kristi Beckman and Nitaya Jandragholica</a:t>
            </a:r>
          </a:p>
        </p:txBody>
      </p:sp>
      <p:sp>
        <p:nvSpPr>
          <p:cNvPr id="6" name="Content Placeholder 5">
            <a:extLst>
              <a:ext uri="{FF2B5EF4-FFF2-40B4-BE49-F238E27FC236}">
                <a16:creationId xmlns:a16="http://schemas.microsoft.com/office/drawing/2014/main" id="{B90FBBB7-4883-184B-A62C-D3A39816BD32}"/>
              </a:ext>
            </a:extLst>
          </p:cNvPr>
          <p:cNvSpPr>
            <a:spLocks noGrp="1"/>
          </p:cNvSpPr>
          <p:nvPr>
            <p:ph idx="1"/>
          </p:nvPr>
        </p:nvSpPr>
        <p:spPr/>
        <p:txBody>
          <a:bodyPr vert="horz" lIns="91440" tIns="45720" rIns="91440" bIns="45720" rtlCol="0" anchor="t">
            <a:normAutofit/>
          </a:bodyPr>
          <a:lstStyle/>
          <a:p>
            <a:r>
              <a:rPr lang="en-US"/>
              <a:t>Access to internet and devices</a:t>
            </a:r>
          </a:p>
          <a:p>
            <a:pPr lvl="1"/>
            <a:r>
              <a:rPr lang="en-US"/>
              <a:t>Mower County Senior Center report many seniors don’t have access to broadband</a:t>
            </a:r>
          </a:p>
          <a:p>
            <a:r>
              <a:rPr lang="en-US">
                <a:cs typeface="Calibri"/>
              </a:rPr>
              <a:t>Digital Literacy</a:t>
            </a:r>
          </a:p>
          <a:p>
            <a:pPr lvl="1"/>
            <a:r>
              <a:rPr lang="en-US">
                <a:cs typeface="Calibri"/>
              </a:rPr>
              <a:t>Classes being offered in Spanish at Austin Public Library</a:t>
            </a:r>
          </a:p>
          <a:p>
            <a:pPr lvl="1"/>
            <a:r>
              <a:rPr lang="en-US">
                <a:cs typeface="Calibri"/>
              </a:rPr>
              <a:t>Community Tech Navigator from Austin Aspires</a:t>
            </a:r>
          </a:p>
          <a:p>
            <a:pPr marL="0" indent="0">
              <a:buNone/>
            </a:pPr>
            <a:endParaRPr lang="en-US"/>
          </a:p>
        </p:txBody>
      </p:sp>
      <p:pic>
        <p:nvPicPr>
          <p:cNvPr id="3" name="Picture 2" descr="A picture containing text&#10;&#10;Description automatically generated">
            <a:extLst>
              <a:ext uri="{FF2B5EF4-FFF2-40B4-BE49-F238E27FC236}">
                <a16:creationId xmlns:a16="http://schemas.microsoft.com/office/drawing/2014/main" id="{F366E80A-15B3-4367-BE73-A1833052B1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943" y="141772"/>
            <a:ext cx="1806397" cy="371636"/>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E9D4669D-9076-4127-8241-562427530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8059" y="141772"/>
            <a:ext cx="1657889" cy="603821"/>
          </a:xfrm>
          <a:prstGeom prst="rect">
            <a:avLst/>
          </a:prstGeom>
        </p:spPr>
      </p:pic>
    </p:spTree>
    <p:extLst>
      <p:ext uri="{BB962C8B-B14F-4D97-AF65-F5344CB8AC3E}">
        <p14:creationId xmlns:p14="http://schemas.microsoft.com/office/powerpoint/2010/main" val="2965881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27ED-9824-41DE-B9BA-52CD7956E950}"/>
              </a:ext>
            </a:extLst>
          </p:cNvPr>
          <p:cNvSpPr>
            <a:spLocks noGrp="1"/>
          </p:cNvSpPr>
          <p:nvPr>
            <p:ph type="title"/>
          </p:nvPr>
        </p:nvSpPr>
        <p:spPr/>
        <p:txBody>
          <a:bodyPr>
            <a:normAutofit fontScale="90000"/>
          </a:bodyPr>
          <a:lstStyle/>
          <a:p>
            <a:r>
              <a:rPr lang="en-US">
                <a:cs typeface="Calibri"/>
              </a:rPr>
              <a:t>Digital Equity/Digital Literacy </a:t>
            </a:r>
            <a:br>
              <a:rPr lang="en-US">
                <a:cs typeface="Calibri"/>
              </a:rPr>
            </a:br>
            <a:r>
              <a:rPr lang="en-US">
                <a:cs typeface="Calibri"/>
              </a:rPr>
              <a:t>in the Justice Program</a:t>
            </a:r>
            <a:endParaRPr lang="en-US"/>
          </a:p>
        </p:txBody>
      </p:sp>
      <p:sp>
        <p:nvSpPr>
          <p:cNvPr id="3" name="Content Placeholder 2">
            <a:extLst>
              <a:ext uri="{FF2B5EF4-FFF2-40B4-BE49-F238E27FC236}">
                <a16:creationId xmlns:a16="http://schemas.microsoft.com/office/drawing/2014/main" id="{2F0EB9D6-8642-4AB7-97CF-C13C04ED019A}"/>
              </a:ext>
            </a:extLst>
          </p:cNvPr>
          <p:cNvSpPr>
            <a:spLocks noGrp="1"/>
          </p:cNvSpPr>
          <p:nvPr>
            <p:ph idx="1"/>
          </p:nvPr>
        </p:nvSpPr>
        <p:spPr/>
        <p:txBody>
          <a:bodyPr vert="horz" lIns="91440" tIns="45720" rIns="91440" bIns="45720" rtlCol="0" anchor="t">
            <a:normAutofit/>
          </a:bodyPr>
          <a:lstStyle/>
          <a:p>
            <a:r>
              <a:rPr lang="en-US">
                <a:cs typeface="Calibri"/>
              </a:rPr>
              <a:t>How does digital equity and digital literacy impact people who are navigating the criminal justice system either as a defendant or a victim?</a:t>
            </a:r>
          </a:p>
          <a:p>
            <a:r>
              <a:rPr lang="en-US">
                <a:cs typeface="Calibri"/>
              </a:rPr>
              <a:t>Does access and digital literacy play any role in justice outcomes? </a:t>
            </a:r>
          </a:p>
        </p:txBody>
      </p:sp>
    </p:spTree>
    <p:extLst>
      <p:ext uri="{BB962C8B-B14F-4D97-AF65-F5344CB8AC3E}">
        <p14:creationId xmlns:p14="http://schemas.microsoft.com/office/powerpoint/2010/main" val="3935494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457200" y="274638"/>
            <a:ext cx="8229600" cy="639762"/>
          </a:xfrm>
        </p:spPr>
        <p:txBody>
          <a:bodyPr>
            <a:noAutofit/>
          </a:bodyPr>
          <a:lstStyle/>
          <a:p>
            <a:r>
              <a:rPr lang="en-US" sz="3600"/>
              <a:t> </a:t>
            </a:r>
            <a:r>
              <a:rPr lang="en-US" sz="3600" b="1">
                <a:latin typeface="Arial Narrow" panose="020B0606020202030204" pitchFamily="34" charset="0"/>
              </a:rPr>
              <a:t>Mower County Court Hearings 2020</a:t>
            </a:r>
          </a:p>
        </p:txBody>
      </p:sp>
      <p:graphicFrame>
        <p:nvGraphicFramePr>
          <p:cNvPr id="11" name="Content Placeholder 10"/>
          <p:cNvGraphicFramePr>
            <a:graphicFrameLocks noGrp="1"/>
          </p:cNvGraphicFramePr>
          <p:nvPr>
            <p:ph idx="1"/>
          </p:nvPr>
        </p:nvGraphicFramePr>
        <p:xfrm>
          <a:off x="228600" y="1219200"/>
          <a:ext cx="8763000" cy="533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nvGraphicFramePr>
        <p:xfrm>
          <a:off x="228600" y="1066800"/>
          <a:ext cx="59436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6324600" y="1752600"/>
            <a:ext cx="2667000" cy="4201150"/>
          </a:xfrm>
          <a:prstGeom prst="rect">
            <a:avLst/>
          </a:prstGeom>
          <a:noFill/>
        </p:spPr>
        <p:txBody>
          <a:bodyPr wrap="square" rtlCol="0">
            <a:spAutoFit/>
          </a:bodyPr>
          <a:lstStyle/>
          <a:p>
            <a:r>
              <a:rPr lang="en-US" sz="1700">
                <a:latin typeface="Arial Narrow" panose="020B0606020202030204" pitchFamily="34" charset="0"/>
              </a:rPr>
              <a:t>Pre pandemic 4 % of hearings were remote - Post pandemic 71% </a:t>
            </a:r>
          </a:p>
          <a:p>
            <a:endParaRPr lang="en-US" sz="1700">
              <a:latin typeface="Arial Narrow" panose="020B0606020202030204" pitchFamily="34" charset="0"/>
            </a:endParaRPr>
          </a:p>
          <a:p>
            <a:r>
              <a:rPr lang="en-US" sz="1700">
                <a:latin typeface="Arial Narrow" panose="020B0606020202030204" pitchFamily="34" charset="0"/>
              </a:rPr>
              <a:t>Jails are set up to hold Zoom hearings to minimize transport and </a:t>
            </a:r>
            <a:r>
              <a:rPr lang="en-US" sz="1700" err="1">
                <a:latin typeface="Arial Narrow" panose="020B0606020202030204" pitchFamily="34" charset="0"/>
              </a:rPr>
              <a:t>COVID</a:t>
            </a:r>
            <a:r>
              <a:rPr lang="en-US" sz="1700">
                <a:latin typeface="Arial Narrow" panose="020B0606020202030204" pitchFamily="34" charset="0"/>
              </a:rPr>
              <a:t> exposure.</a:t>
            </a:r>
          </a:p>
          <a:p>
            <a:endParaRPr lang="en-US" sz="1700">
              <a:latin typeface="Arial Narrow" panose="020B0606020202030204" pitchFamily="34" charset="0"/>
            </a:endParaRPr>
          </a:p>
          <a:p>
            <a:r>
              <a:rPr lang="en-US" sz="1700">
                <a:latin typeface="Arial Narrow" panose="020B0606020202030204" pitchFamily="34" charset="0"/>
              </a:rPr>
              <a:t>We do have one or more Zoom Rooms and tablets within each courthouse that </a:t>
            </a:r>
            <a:r>
              <a:rPr lang="en-US" sz="1700" b="1">
                <a:latin typeface="Arial Narrow" panose="020B0606020202030204" pitchFamily="34" charset="0"/>
              </a:rPr>
              <a:t>allows a person without technology to come to the courthouse and use that tablet to attend their hearing.</a:t>
            </a:r>
            <a:r>
              <a:rPr lang="en-US" sz="1700">
                <a:latin typeface="Arial Narrow" panose="020B0606020202030204" pitchFamily="34" charset="0"/>
              </a:rPr>
              <a:t>  </a:t>
            </a:r>
          </a:p>
          <a:p>
            <a:endParaRPr lang="en-US" sz="1200"/>
          </a:p>
        </p:txBody>
      </p:sp>
    </p:spTree>
    <p:extLst>
      <p:ext uri="{BB962C8B-B14F-4D97-AF65-F5344CB8AC3E}">
        <p14:creationId xmlns:p14="http://schemas.microsoft.com/office/powerpoint/2010/main" val="2531188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457200" y="274638"/>
            <a:ext cx="8229600" cy="639762"/>
          </a:xfrm>
        </p:spPr>
        <p:txBody>
          <a:bodyPr>
            <a:normAutofit fontScale="90000"/>
          </a:bodyPr>
          <a:lstStyle/>
          <a:p>
            <a:r>
              <a:rPr lang="en-US"/>
              <a:t>Community Survey Response</a:t>
            </a:r>
          </a:p>
        </p:txBody>
      </p:sp>
      <p:sp>
        <p:nvSpPr>
          <p:cNvPr id="6" name="Content Placeholder 5">
            <a:extLst>
              <a:ext uri="{FF2B5EF4-FFF2-40B4-BE49-F238E27FC236}">
                <a16:creationId xmlns:a16="http://schemas.microsoft.com/office/drawing/2014/main" id="{4CD9BD40-0814-47CA-BA60-66B7CA8AA728}"/>
              </a:ext>
            </a:extLst>
          </p:cNvPr>
          <p:cNvSpPr>
            <a:spLocks noGrp="1"/>
          </p:cNvSpPr>
          <p:nvPr>
            <p:ph idx="1"/>
          </p:nvPr>
        </p:nvSpPr>
        <p:spPr/>
        <p:txBody>
          <a:bodyPr>
            <a:normAutofit fontScale="92500" lnSpcReduction="20000"/>
          </a:bodyPr>
          <a:lstStyle/>
          <a:p>
            <a:r>
              <a:rPr lang="en-US" sz="1800" i="1">
                <a:effectLst/>
                <a:latin typeface="Calibri" panose="020F0502020204030204" pitchFamily="34" charset="0"/>
                <a:ea typeface="Calibri" panose="020F0502020204030204" pitchFamily="34" charset="0"/>
                <a:cs typeface="Times New Roman" panose="02020603050405020304" pitchFamily="18" charset="0"/>
              </a:rPr>
              <a:t>My wife is a teacher and I know access was a challenge during the earlier part of the pandemic when kids were communicating with teachers from home. My wife's EL students in particular struggled.</a:t>
            </a:r>
          </a:p>
          <a:p>
            <a:pPr marL="0" indent="0">
              <a:buNone/>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There are families who do not have access to internet, or the service does not meet their needs, the schools and Austin Public Library have been provided hundreds of hotspot to student so that they could be educated.</a:t>
            </a:r>
          </a:p>
          <a:p>
            <a:pPr marL="0" indent="0">
              <a:buNone/>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Often financial limitations are the cause of unequal access to technology and the internet.  I also see older people who can afford it but lack the skills to use it to it's potential.....</a:t>
            </a:r>
          </a:p>
          <a:p>
            <a:pPr marL="0" indent="0">
              <a:buNone/>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Technology is very expensive. There are many families that cannot afford internet. This makes it hard for families to receive communications sent via email from businesses, schools etc. This creates a divide because much information is sent this way.</a:t>
            </a:r>
          </a:p>
          <a:p>
            <a:pPr marL="0" indent="0">
              <a:buNone/>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kern="1400">
                <a:solidFill>
                  <a:srgbClr val="000000"/>
                </a:solidFill>
                <a:effectLst/>
                <a:latin typeface="+mj-lt"/>
                <a:ea typeface="Times New Roman" panose="02020603050405020304" pitchFamily="18" charset="0"/>
              </a:rPr>
              <a:t>Yet the proportion of U.S. adults with no computer experience is much higher for immigrants, the Program for the International Assessment of Adult Competencies (PIAAC) found, at almost 21% compared to approximately 5% for non-immigrants.</a:t>
            </a:r>
          </a:p>
          <a:p>
            <a:pPr marL="0" indent="0">
              <a:buNone/>
            </a:pPr>
            <a:endParaRPr lang="en-US" i="1"/>
          </a:p>
        </p:txBody>
      </p:sp>
    </p:spTree>
    <p:extLst>
      <p:ext uri="{BB962C8B-B14F-4D97-AF65-F5344CB8AC3E}">
        <p14:creationId xmlns:p14="http://schemas.microsoft.com/office/powerpoint/2010/main" val="2998317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A77542D-CCEC-F44A-AB0F-BE0309576C89}"/>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rot="5400000">
            <a:off x="1143000" y="-1143000"/>
            <a:ext cx="6858000" cy="9144000"/>
          </a:xfrm>
          <a:prstGeom prst="rect">
            <a:avLst/>
          </a:prstGeom>
        </p:spPr>
      </p:pic>
      <p:sp>
        <p:nvSpPr>
          <p:cNvPr id="2" name="Title 1"/>
          <p:cNvSpPr>
            <a:spLocks noGrp="1"/>
          </p:cNvSpPr>
          <p:nvPr>
            <p:ph type="title"/>
          </p:nvPr>
        </p:nvSpPr>
        <p:spPr>
          <a:xfrm>
            <a:off x="1143000" y="1122362"/>
            <a:ext cx="6858000" cy="935038"/>
          </a:xfrm>
        </p:spPr>
        <p:txBody>
          <a:bodyPr vert="horz" lIns="91440" tIns="45720" rIns="91440" bIns="45720" rtlCol="0" anchor="b">
            <a:normAutofit/>
          </a:bodyPr>
          <a:lstStyle/>
          <a:p>
            <a:pPr>
              <a:lnSpc>
                <a:spcPct val="90000"/>
              </a:lnSpc>
            </a:pPr>
            <a:r>
              <a:rPr lang="en-US" sz="6000">
                <a:solidFill>
                  <a:srgbClr val="FFFFFF"/>
                </a:solidFill>
              </a:rPr>
              <a:t>Innovation</a:t>
            </a:r>
          </a:p>
        </p:txBody>
      </p:sp>
      <p:sp>
        <p:nvSpPr>
          <p:cNvPr id="4" name="Text Placeholder 3"/>
          <p:cNvSpPr>
            <a:spLocks noGrp="1"/>
          </p:cNvSpPr>
          <p:nvPr>
            <p:ph type="body" idx="1"/>
          </p:nvPr>
        </p:nvSpPr>
        <p:spPr>
          <a:xfrm>
            <a:off x="1143000" y="4159404"/>
            <a:ext cx="6858000" cy="1098395"/>
          </a:xfrm>
        </p:spPr>
        <p:txBody>
          <a:bodyPr vert="horz" lIns="91440" tIns="45720" rIns="91440" bIns="45720" rtlCol="0">
            <a:normAutofit/>
          </a:bodyPr>
          <a:lstStyle/>
          <a:p>
            <a:pPr algn="ctr">
              <a:lnSpc>
                <a:spcPct val="90000"/>
              </a:lnSpc>
              <a:spcBef>
                <a:spcPts val="1000"/>
              </a:spcBef>
            </a:pPr>
            <a:r>
              <a:rPr lang="en-US">
                <a:solidFill>
                  <a:srgbClr val="FFFFFF"/>
                </a:solidFill>
              </a:rPr>
              <a:t>Innovation refers to doing new  things and doing old things in new and better ways</a:t>
            </a:r>
          </a:p>
        </p:txBody>
      </p:sp>
    </p:spTree>
    <p:extLst>
      <p:ext uri="{BB962C8B-B14F-4D97-AF65-F5344CB8AC3E}">
        <p14:creationId xmlns:p14="http://schemas.microsoft.com/office/powerpoint/2010/main" val="13888455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079D02-A044-5C45-9DE9-3EE340C7E62E}"/>
              </a:ext>
            </a:extLst>
          </p:cNvPr>
          <p:cNvSpPr>
            <a:spLocks noGrp="1"/>
          </p:cNvSpPr>
          <p:nvPr>
            <p:ph type="title"/>
          </p:nvPr>
        </p:nvSpPr>
        <p:spPr/>
        <p:txBody>
          <a:bodyPr/>
          <a:lstStyle/>
          <a:p>
            <a:r>
              <a:rPr lang="en-US"/>
              <a:t>Innovation Discussion</a:t>
            </a:r>
          </a:p>
        </p:txBody>
      </p:sp>
      <p:sp>
        <p:nvSpPr>
          <p:cNvPr id="6" name="Content Placeholder 5">
            <a:extLst>
              <a:ext uri="{FF2B5EF4-FFF2-40B4-BE49-F238E27FC236}">
                <a16:creationId xmlns:a16="http://schemas.microsoft.com/office/drawing/2014/main" id="{7430220A-05F0-864E-A4E7-FB89700DCB1C}"/>
              </a:ext>
            </a:extLst>
          </p:cNvPr>
          <p:cNvSpPr>
            <a:spLocks noGrp="1"/>
          </p:cNvSpPr>
          <p:nvPr>
            <p:ph idx="1"/>
          </p:nvPr>
        </p:nvSpPr>
        <p:spPr/>
        <p:txBody>
          <a:bodyPr/>
          <a:lstStyle/>
          <a:p>
            <a:r>
              <a:rPr lang="en-US"/>
              <a:t>Which people or organizations in the community are doing great things with technology?</a:t>
            </a:r>
          </a:p>
          <a:p>
            <a:r>
              <a:rPr lang="en-US"/>
              <a:t>Which sectors/organizations are falling behind?</a:t>
            </a:r>
          </a:p>
          <a:p>
            <a:r>
              <a:rPr lang="en-US"/>
              <a:t>What are we doing to support entrepreneurs?</a:t>
            </a:r>
          </a:p>
          <a:p>
            <a:r>
              <a:rPr lang="en-US"/>
              <a:t>How does our community handle change?</a:t>
            </a:r>
          </a:p>
        </p:txBody>
      </p:sp>
    </p:spTree>
    <p:extLst>
      <p:ext uri="{BB962C8B-B14F-4D97-AF65-F5344CB8AC3E}">
        <p14:creationId xmlns:p14="http://schemas.microsoft.com/office/powerpoint/2010/main" val="3569781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p:txBody>
          <a:bodyPr>
            <a:normAutofit fontScale="90000"/>
          </a:bodyPr>
          <a:lstStyle/>
          <a:p>
            <a:r>
              <a:rPr lang="en-US"/>
              <a:t>Our Innovation Story</a:t>
            </a:r>
            <a:br>
              <a:rPr lang="en-US"/>
            </a:br>
            <a:r>
              <a:rPr lang="en-US" sz="3600"/>
              <a:t>John Garry, Wendy Anderson, Juan Molina</a:t>
            </a:r>
          </a:p>
        </p:txBody>
      </p:sp>
      <p:sp>
        <p:nvSpPr>
          <p:cNvPr id="6" name="Content Placeholder 5">
            <a:extLst>
              <a:ext uri="{FF2B5EF4-FFF2-40B4-BE49-F238E27FC236}">
                <a16:creationId xmlns:a16="http://schemas.microsoft.com/office/drawing/2014/main" id="{B90FBBB7-4883-184B-A62C-D3A39816BD32}"/>
              </a:ext>
            </a:extLst>
          </p:cNvPr>
          <p:cNvSpPr>
            <a:spLocks noGrp="1"/>
          </p:cNvSpPr>
          <p:nvPr>
            <p:ph idx="1"/>
          </p:nvPr>
        </p:nvSpPr>
        <p:spPr/>
        <p:txBody>
          <a:bodyPr>
            <a:normAutofit/>
          </a:bodyPr>
          <a:lstStyle/>
          <a:p>
            <a:pPr marL="0" indent="0">
              <a:buNone/>
            </a:pPr>
            <a:endParaRPr lang="en-US"/>
          </a:p>
        </p:txBody>
      </p:sp>
      <p:pic>
        <p:nvPicPr>
          <p:cNvPr id="4" name="Picture 3">
            <a:extLst>
              <a:ext uri="{FF2B5EF4-FFF2-40B4-BE49-F238E27FC236}">
                <a16:creationId xmlns:a16="http://schemas.microsoft.com/office/drawing/2014/main" id="{95730A2D-B1FD-4087-93BD-ADF30A68422A}"/>
              </a:ext>
            </a:extLst>
          </p:cNvPr>
          <p:cNvPicPr>
            <a:picLocks noChangeAspect="1"/>
          </p:cNvPicPr>
          <p:nvPr/>
        </p:nvPicPr>
        <p:blipFill>
          <a:blip r:embed="rId2"/>
          <a:stretch>
            <a:fillRect/>
          </a:stretch>
        </p:blipFill>
        <p:spPr>
          <a:xfrm>
            <a:off x="152485" y="234155"/>
            <a:ext cx="1922082" cy="497682"/>
          </a:xfrm>
          <a:prstGeom prst="rect">
            <a:avLst/>
          </a:prstGeom>
        </p:spPr>
      </p:pic>
    </p:spTree>
    <p:extLst>
      <p:ext uri="{BB962C8B-B14F-4D97-AF65-F5344CB8AC3E}">
        <p14:creationId xmlns:p14="http://schemas.microsoft.com/office/powerpoint/2010/main" val="4144472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457200" y="274638"/>
            <a:ext cx="8229600" cy="563562"/>
          </a:xfrm>
        </p:spPr>
        <p:txBody>
          <a:bodyPr>
            <a:normAutofit fontScale="90000"/>
          </a:bodyPr>
          <a:lstStyle/>
          <a:p>
            <a:r>
              <a:rPr lang="en-US"/>
              <a:t>Community Survey Response</a:t>
            </a:r>
          </a:p>
        </p:txBody>
      </p:sp>
      <p:sp>
        <p:nvSpPr>
          <p:cNvPr id="3" name="Content Placeholder 2">
            <a:extLst>
              <a:ext uri="{FF2B5EF4-FFF2-40B4-BE49-F238E27FC236}">
                <a16:creationId xmlns:a16="http://schemas.microsoft.com/office/drawing/2014/main" id="{A926661D-F2CA-5447-88E1-74ACA9F11124}"/>
              </a:ext>
            </a:extLst>
          </p:cNvPr>
          <p:cNvSpPr>
            <a:spLocks noGrp="1"/>
          </p:cNvSpPr>
          <p:nvPr>
            <p:ph idx="1"/>
          </p:nvPr>
        </p:nvSpPr>
        <p:spPr/>
        <p:txBody>
          <a:bodyPr>
            <a:normAutofit fontScale="92500" lnSpcReduction="20000"/>
          </a:bodyPr>
          <a:lstStyle/>
          <a:p>
            <a:r>
              <a:rPr lang="en-US" sz="1800" i="1">
                <a:effectLst/>
                <a:latin typeface="Calibri" panose="020F0502020204030204" pitchFamily="34" charset="0"/>
                <a:ea typeface="Calibri" panose="020F0502020204030204" pitchFamily="34" charset="0"/>
                <a:cs typeface="Times New Roman" panose="02020603050405020304" pitchFamily="18" charset="0"/>
              </a:rPr>
              <a:t>Mayo, the schools and other businesses in Austin have utilized tech systems such as Zoom and Schoology  during the pandemic in order to provide services families and elders. </a:t>
            </a:r>
          </a:p>
          <a:p>
            <a:pPr marL="0" indent="0">
              <a:buNone/>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Mental and physical health providers provide telehealth appointments which reduces stress for those who need transportation and mobility support.</a:t>
            </a:r>
          </a:p>
          <a:p>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a:latin typeface="Calibri" panose="020F0502020204030204" pitchFamily="34" charset="0"/>
                <a:ea typeface="Calibri" panose="020F0502020204030204" pitchFamily="34" charset="0"/>
                <a:cs typeface="Times New Roman" panose="02020603050405020304" pitchFamily="18" charset="0"/>
              </a:rPr>
              <a:t>T</a:t>
            </a:r>
            <a:r>
              <a:rPr lang="en-US" sz="1800" i="1">
                <a:effectLst/>
                <a:latin typeface="Calibri" panose="020F0502020204030204" pitchFamily="34" charset="0"/>
                <a:ea typeface="Calibri" panose="020F0502020204030204" pitchFamily="34" charset="0"/>
                <a:cs typeface="Times New Roman" panose="02020603050405020304" pitchFamily="18" charset="0"/>
              </a:rPr>
              <a:t>he EAT DRINK SHOP Austin Facebook page is a good example of businesses banding together to promote what they have, build each other up and support each other for the good of the community.</a:t>
            </a:r>
          </a:p>
          <a:p>
            <a:pPr marL="0" indent="0">
              <a:buNone/>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Quality inexpensive internet is not an option anymore.  All businesses need it.</a:t>
            </a:r>
          </a:p>
          <a:p>
            <a:pPr marL="0" indent="0">
              <a:buNone/>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I don't think there's anything particularly innovative about how Austin area businesses and industries use technology. It would be interesting to have a competitions/contests -- 1) best current innovative use of technology by a small business 2) best new idea for innovative use of technology by a small business. Brainstorming here...this would help us understand what the issues and ideas are.</a:t>
            </a:r>
          </a:p>
          <a:p>
            <a:pPr marL="0" indent="0">
              <a:buNone/>
            </a:pPr>
            <a:endParaRPr lang="en-US"/>
          </a:p>
        </p:txBody>
      </p:sp>
    </p:spTree>
    <p:extLst>
      <p:ext uri="{BB962C8B-B14F-4D97-AF65-F5344CB8AC3E}">
        <p14:creationId xmlns:p14="http://schemas.microsoft.com/office/powerpoint/2010/main" val="4209967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2637375.jpg">
            <a:extLst>
              <a:ext uri="{FF2B5EF4-FFF2-40B4-BE49-F238E27FC236}">
                <a16:creationId xmlns:a16="http://schemas.microsoft.com/office/drawing/2014/main" id="{2E49E603-52DA-46BB-B275-53D7493C2C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0" y="1"/>
            <a:ext cx="9144000" cy="6857999"/>
          </a:xfrm>
          <a:prstGeom prst="rect">
            <a:avLst/>
          </a:prstGeom>
        </p:spPr>
      </p:pic>
      <p:sp>
        <p:nvSpPr>
          <p:cNvPr id="7" name="Content Placeholder 6"/>
          <p:cNvSpPr>
            <a:spLocks noGrp="1"/>
          </p:cNvSpPr>
          <p:nvPr>
            <p:ph sz="half" idx="1"/>
          </p:nvPr>
        </p:nvSpPr>
        <p:spPr>
          <a:xfrm>
            <a:off x="3962400" y="914400"/>
            <a:ext cx="4953000" cy="1905000"/>
          </a:xfrm>
        </p:spPr>
        <p:txBody>
          <a:bodyPr>
            <a:normAutofit/>
          </a:bodyPr>
          <a:lstStyle/>
          <a:p>
            <a:pPr marL="0" indent="0">
              <a:buNone/>
            </a:pPr>
            <a:r>
              <a:rPr lang="en-US" sz="3400">
                <a:solidFill>
                  <a:schemeClr val="bg1"/>
                </a:solidFill>
              </a:rPr>
              <a:t>Sustainability is economic development with the future in mind</a:t>
            </a:r>
          </a:p>
          <a:p>
            <a:pPr marL="0" indent="0">
              <a:buNone/>
            </a:pPr>
            <a:endParaRPr lang="en-US"/>
          </a:p>
        </p:txBody>
      </p:sp>
    </p:spTree>
    <p:extLst>
      <p:ext uri="{BB962C8B-B14F-4D97-AF65-F5344CB8AC3E}">
        <p14:creationId xmlns:p14="http://schemas.microsoft.com/office/powerpoint/2010/main" val="592826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8D37F5-04A6-0647-9E7B-9075E02F9B4C}"/>
              </a:ext>
            </a:extLst>
          </p:cNvPr>
          <p:cNvSpPr>
            <a:spLocks noGrp="1"/>
          </p:cNvSpPr>
          <p:nvPr>
            <p:ph type="title"/>
          </p:nvPr>
        </p:nvSpPr>
        <p:spPr/>
        <p:txBody>
          <a:bodyPr/>
          <a:lstStyle/>
          <a:p>
            <a:r>
              <a:rPr lang="en-US"/>
              <a:t>Sustainability Discussion</a:t>
            </a:r>
          </a:p>
        </p:txBody>
      </p:sp>
      <p:sp>
        <p:nvSpPr>
          <p:cNvPr id="6" name="Content Placeholder 5">
            <a:extLst>
              <a:ext uri="{FF2B5EF4-FFF2-40B4-BE49-F238E27FC236}">
                <a16:creationId xmlns:a16="http://schemas.microsoft.com/office/drawing/2014/main" id="{DF8BE674-ADE2-3544-8152-EA97CFEABC31}"/>
              </a:ext>
            </a:extLst>
          </p:cNvPr>
          <p:cNvSpPr>
            <a:spLocks noGrp="1"/>
          </p:cNvSpPr>
          <p:nvPr>
            <p:ph idx="1"/>
          </p:nvPr>
        </p:nvSpPr>
        <p:spPr/>
        <p:txBody>
          <a:bodyPr/>
          <a:lstStyle/>
          <a:p>
            <a:r>
              <a:rPr lang="en-US"/>
              <a:t>Has the community had conversations about sustainability as an important goal?</a:t>
            </a:r>
          </a:p>
          <a:p>
            <a:r>
              <a:rPr lang="en-US"/>
              <a:t>Which local organizations have included sustainability in their operating practices, including ongoing measurement of energy use, carbon footprint or waste reduction?</a:t>
            </a:r>
          </a:p>
          <a:p>
            <a:endParaRPr lang="en-US"/>
          </a:p>
        </p:txBody>
      </p:sp>
    </p:spTree>
    <p:extLst>
      <p:ext uri="{BB962C8B-B14F-4D97-AF65-F5344CB8AC3E}">
        <p14:creationId xmlns:p14="http://schemas.microsoft.com/office/powerpoint/2010/main" val="3501054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79CA1-8B59-854A-AE15-A76BA7987D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F16CE3-1EC3-C843-BEA5-F756348C868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07E430C-132C-7A43-B856-ED490AA41F69}"/>
              </a:ext>
            </a:extLst>
          </p:cNvPr>
          <p:cNvPicPr>
            <a:picLocks noChangeAspect="1"/>
          </p:cNvPicPr>
          <p:nvPr/>
        </p:nvPicPr>
        <p:blipFill>
          <a:blip r:embed="rId2"/>
          <a:stretch>
            <a:fillRect/>
          </a:stretch>
        </p:blipFill>
        <p:spPr>
          <a:xfrm>
            <a:off x="-6220" y="10886"/>
            <a:ext cx="9144000" cy="6858000"/>
          </a:xfrm>
          <a:prstGeom prst="rect">
            <a:avLst/>
          </a:prstGeom>
        </p:spPr>
      </p:pic>
      <p:sp>
        <p:nvSpPr>
          <p:cNvPr id="4" name="TextBox 3">
            <a:extLst>
              <a:ext uri="{FF2B5EF4-FFF2-40B4-BE49-F238E27FC236}">
                <a16:creationId xmlns:a16="http://schemas.microsoft.com/office/drawing/2014/main" id="{64BFB084-5316-BE4E-A024-CDB8895CA28A}"/>
              </a:ext>
            </a:extLst>
          </p:cNvPr>
          <p:cNvSpPr txBox="1"/>
          <p:nvPr/>
        </p:nvSpPr>
        <p:spPr>
          <a:xfrm>
            <a:off x="-20217" y="307529"/>
            <a:ext cx="3474098" cy="1077218"/>
          </a:xfrm>
          <a:prstGeom prst="rect">
            <a:avLst/>
          </a:prstGeom>
          <a:solidFill>
            <a:schemeClr val="accent6">
              <a:lumMod val="50000"/>
            </a:schemeClr>
          </a:solidFill>
        </p:spPr>
        <p:txBody>
          <a:bodyPr wrap="square" rtlCol="0">
            <a:spAutoFit/>
          </a:bodyPr>
          <a:lstStyle/>
          <a:p>
            <a:pPr algn="ctr"/>
            <a:r>
              <a:rPr lang="en-US" sz="3200" b="1">
                <a:solidFill>
                  <a:schemeClr val="bg1"/>
                </a:solidFill>
              </a:rPr>
              <a:t>Community Opportunity</a:t>
            </a:r>
          </a:p>
        </p:txBody>
      </p:sp>
    </p:spTree>
    <p:extLst>
      <p:ext uri="{BB962C8B-B14F-4D97-AF65-F5344CB8AC3E}">
        <p14:creationId xmlns:p14="http://schemas.microsoft.com/office/powerpoint/2010/main" val="4243992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p:txBody>
          <a:bodyPr>
            <a:normAutofit fontScale="90000"/>
          </a:bodyPr>
          <a:lstStyle/>
          <a:p>
            <a:r>
              <a:rPr lang="en-US"/>
              <a:t>Our Sustainability Story</a:t>
            </a:r>
            <a:br>
              <a:rPr lang="en-US"/>
            </a:br>
            <a:r>
              <a:rPr lang="en-US" sz="4000"/>
              <a:t>Luke Reese</a:t>
            </a:r>
          </a:p>
        </p:txBody>
      </p:sp>
      <p:sp>
        <p:nvSpPr>
          <p:cNvPr id="6" name="Content Placeholder 5">
            <a:extLst>
              <a:ext uri="{FF2B5EF4-FFF2-40B4-BE49-F238E27FC236}">
                <a16:creationId xmlns:a16="http://schemas.microsoft.com/office/drawing/2014/main" id="{B90FBBB7-4883-184B-A62C-D3A39816BD32}"/>
              </a:ext>
            </a:extLst>
          </p:cNvPr>
          <p:cNvSpPr>
            <a:spLocks noGrp="1"/>
          </p:cNvSpPr>
          <p:nvPr>
            <p:ph idx="1"/>
          </p:nvPr>
        </p:nvSpPr>
        <p:spPr>
          <a:xfrm>
            <a:off x="457200" y="1600200"/>
            <a:ext cx="8229600" cy="5188710"/>
          </a:xfrm>
        </p:spPr>
        <p:txBody>
          <a:bodyPr vert="horz" lIns="91440" tIns="45720" rIns="91440" bIns="45720" rtlCol="0" anchor="t">
            <a:normAutofit/>
          </a:bodyPr>
          <a:lstStyle/>
          <a:p>
            <a:r>
              <a:rPr lang="en-US"/>
              <a:t>Hormel Nature Center</a:t>
            </a:r>
          </a:p>
          <a:p>
            <a:pPr lvl="1"/>
            <a:r>
              <a:rPr lang="en-US">
                <a:cs typeface="Calibri"/>
              </a:rPr>
              <a:t>What the HNC has done:</a:t>
            </a:r>
          </a:p>
          <a:p>
            <a:pPr lvl="2"/>
            <a:r>
              <a:rPr lang="en-US">
                <a:cs typeface="Calibri"/>
              </a:rPr>
              <a:t>Solar panels, geothermal HVAC, and bird glass</a:t>
            </a:r>
          </a:p>
          <a:p>
            <a:pPr lvl="2"/>
            <a:r>
              <a:rPr lang="en-US">
                <a:cs typeface="Calibri"/>
              </a:rPr>
              <a:t>Land management:</a:t>
            </a:r>
          </a:p>
          <a:p>
            <a:pPr lvl="3"/>
            <a:r>
              <a:rPr lang="en-US">
                <a:cs typeface="Calibri"/>
              </a:rPr>
              <a:t>Local, watershed, and regional contexts</a:t>
            </a:r>
          </a:p>
          <a:p>
            <a:pPr lvl="2"/>
            <a:r>
              <a:rPr lang="en-US">
                <a:cs typeface="Calibri"/>
              </a:rPr>
              <a:t>Environmental education</a:t>
            </a:r>
          </a:p>
          <a:p>
            <a:pPr lvl="1"/>
            <a:r>
              <a:rPr lang="en-US">
                <a:cs typeface="Calibri"/>
              </a:rPr>
              <a:t>Future opportunities:</a:t>
            </a:r>
          </a:p>
          <a:p>
            <a:pPr lvl="2"/>
            <a:r>
              <a:rPr lang="en-US">
                <a:cs typeface="Calibri"/>
              </a:rPr>
              <a:t>DC fast chargers for EVs</a:t>
            </a:r>
          </a:p>
          <a:p>
            <a:pPr lvl="2"/>
            <a:r>
              <a:rPr lang="en-US">
                <a:cs typeface="Calibri"/>
              </a:rPr>
              <a:t>Replace lost trees – 1 to 1</a:t>
            </a:r>
          </a:p>
        </p:txBody>
      </p:sp>
      <p:pic>
        <p:nvPicPr>
          <p:cNvPr id="2" name="Picture 2" descr="A picture containing dark, lit, night&#10;&#10;Description automatically generated">
            <a:extLst>
              <a:ext uri="{FF2B5EF4-FFF2-40B4-BE49-F238E27FC236}">
                <a16:creationId xmlns:a16="http://schemas.microsoft.com/office/drawing/2014/main" id="{06275814-6649-4548-A79B-67633BACE71C}"/>
              </a:ext>
            </a:extLst>
          </p:cNvPr>
          <p:cNvPicPr>
            <a:picLocks noChangeAspect="1"/>
          </p:cNvPicPr>
          <p:nvPr/>
        </p:nvPicPr>
        <p:blipFill>
          <a:blip r:embed="rId2"/>
          <a:stretch>
            <a:fillRect/>
          </a:stretch>
        </p:blipFill>
        <p:spPr>
          <a:xfrm>
            <a:off x="5928232" y="4145158"/>
            <a:ext cx="2743199" cy="2371279"/>
          </a:xfrm>
          <a:prstGeom prst="rect">
            <a:avLst/>
          </a:prstGeom>
        </p:spPr>
      </p:pic>
    </p:spTree>
    <p:extLst>
      <p:ext uri="{BB962C8B-B14F-4D97-AF65-F5344CB8AC3E}">
        <p14:creationId xmlns:p14="http://schemas.microsoft.com/office/powerpoint/2010/main" val="391468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457200" y="274638"/>
            <a:ext cx="8229600" cy="639762"/>
          </a:xfrm>
        </p:spPr>
        <p:txBody>
          <a:bodyPr>
            <a:normAutofit fontScale="90000"/>
          </a:bodyPr>
          <a:lstStyle/>
          <a:p>
            <a:r>
              <a:rPr lang="en-US"/>
              <a:t>Community Survey Response</a:t>
            </a:r>
          </a:p>
        </p:txBody>
      </p:sp>
      <p:sp>
        <p:nvSpPr>
          <p:cNvPr id="3" name="Content Placeholder 2">
            <a:extLst>
              <a:ext uri="{FF2B5EF4-FFF2-40B4-BE49-F238E27FC236}">
                <a16:creationId xmlns:a16="http://schemas.microsoft.com/office/drawing/2014/main" id="{A926661D-F2CA-5447-88E1-74ACA9F11124}"/>
              </a:ext>
            </a:extLst>
          </p:cNvPr>
          <p:cNvSpPr>
            <a:spLocks noGrp="1"/>
          </p:cNvSpPr>
          <p:nvPr>
            <p:ph idx="1"/>
          </p:nvPr>
        </p:nvSpPr>
        <p:spPr/>
        <p:txBody>
          <a:bodyPr/>
          <a:lstStyle/>
          <a:p>
            <a:r>
              <a:rPr lang="en-US" sz="1800" i="1">
                <a:effectLst/>
                <a:latin typeface="Calibri" panose="020F0502020204030204" pitchFamily="34" charset="0"/>
                <a:ea typeface="Calibri" panose="020F0502020204030204" pitchFamily="34" charset="0"/>
                <a:cs typeface="Times New Roman" panose="02020603050405020304" pitchFamily="18" charset="0"/>
              </a:rPr>
              <a:t>The Utilities has many programs to help people improve energy efficiency and lower water use. I think cost, knowledge of the programs, and a lack of understanding of why they are necessary are all barriers.</a:t>
            </a:r>
          </a:p>
          <a:p>
            <a:pPr marL="0" indent="0">
              <a:buNone/>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a:latin typeface="Calibri" panose="020F0502020204030204" pitchFamily="34" charset="0"/>
                <a:ea typeface="Calibri" panose="020F0502020204030204" pitchFamily="34" charset="0"/>
                <a:cs typeface="Times New Roman" panose="02020603050405020304" pitchFamily="18" charset="0"/>
              </a:rPr>
              <a:t>S</a:t>
            </a:r>
            <a:r>
              <a:rPr lang="en-US" sz="1800" i="1">
                <a:effectLst/>
                <a:latin typeface="Calibri" panose="020F0502020204030204" pitchFamily="34" charset="0"/>
                <a:ea typeface="Calibri" panose="020F0502020204030204" pitchFamily="34" charset="0"/>
                <a:cs typeface="Times New Roman" panose="02020603050405020304" pitchFamily="18" charset="0"/>
              </a:rPr>
              <a:t>olar power is one way; however, this can make it hard as well as many solar panels are needed to keep businesses running.</a:t>
            </a:r>
          </a:p>
          <a:p>
            <a:pPr marL="0" indent="0">
              <a:buNone/>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I have not heard of any</a:t>
            </a:r>
          </a:p>
          <a:p>
            <a:endParaRPr lang="en-US"/>
          </a:p>
        </p:txBody>
      </p:sp>
    </p:spTree>
    <p:extLst>
      <p:ext uri="{BB962C8B-B14F-4D97-AF65-F5344CB8AC3E}">
        <p14:creationId xmlns:p14="http://schemas.microsoft.com/office/powerpoint/2010/main" val="3597083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Rectangle 2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500"/>
            <a:ext cx="9143999"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3">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6" y="-1500"/>
            <a:ext cx="6089949"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5">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54" y="-3000"/>
            <a:ext cx="9150948"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8902" y="0"/>
            <a:ext cx="8788573"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D958ECD-DD8D-794C-94C3-CEEB518C57ED}"/>
              </a:ext>
            </a:extLst>
          </p:cNvPr>
          <p:cNvSpPr>
            <a:spLocks noChangeAspect="1"/>
          </p:cNvSpPr>
          <p:nvPr/>
        </p:nvSpPr>
        <p:spPr>
          <a:xfrm>
            <a:off x="856979" y="561203"/>
            <a:ext cx="7449518" cy="11659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pPr>
            <a:r>
              <a:rPr lang="en-US" sz="4200">
                <a:solidFill>
                  <a:srgbClr val="FFFFFF"/>
                </a:solidFill>
                <a:latin typeface="+mj-lt"/>
                <a:ea typeface="+mj-ea"/>
                <a:cs typeface="+mj-cs"/>
              </a:rPr>
              <a:t>Engage</a:t>
            </a:r>
          </a:p>
        </p:txBody>
      </p:sp>
      <p:sp>
        <p:nvSpPr>
          <p:cNvPr id="30" name="Rectangle 29">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2888341"/>
            <a:ext cx="9152864"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01D227F-5C1B-5C4E-9E32-ED365E40E6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6997" y="2133758"/>
            <a:ext cx="2500307" cy="3235692"/>
          </a:xfrm>
          <a:prstGeom prst="rect">
            <a:avLst/>
          </a:prstGeom>
        </p:spPr>
      </p:pic>
      <p:pic>
        <p:nvPicPr>
          <p:cNvPr id="11" name="Picture 10" descr="A chalkboard with writing on it&#10;&#10;Description automatically generated with medium confidence">
            <a:extLst>
              <a:ext uri="{FF2B5EF4-FFF2-40B4-BE49-F238E27FC236}">
                <a16:creationId xmlns:a16="http://schemas.microsoft.com/office/drawing/2014/main" id="{27153FCB-27AD-4141-8C8C-72F01C0406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3043" y="2510806"/>
            <a:ext cx="3364661" cy="2481436"/>
          </a:xfrm>
          <a:prstGeom prst="rect">
            <a:avLst/>
          </a:prstGeom>
        </p:spPr>
      </p:pic>
    </p:spTree>
    <p:extLst>
      <p:ext uri="{BB962C8B-B14F-4D97-AF65-F5344CB8AC3E}">
        <p14:creationId xmlns:p14="http://schemas.microsoft.com/office/powerpoint/2010/main" val="3537611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5F90BD-73C1-7741-813F-A21C9D60FFEC}"/>
              </a:ext>
            </a:extLst>
          </p:cNvPr>
          <p:cNvSpPr>
            <a:spLocks noGrp="1"/>
          </p:cNvSpPr>
          <p:nvPr>
            <p:ph type="title"/>
          </p:nvPr>
        </p:nvSpPr>
        <p:spPr/>
        <p:txBody>
          <a:bodyPr>
            <a:normAutofit/>
          </a:bodyPr>
          <a:lstStyle/>
          <a:p>
            <a:r>
              <a:rPr lang="en-US"/>
              <a:t>Community Engagement Questions</a:t>
            </a:r>
          </a:p>
        </p:txBody>
      </p:sp>
      <p:sp>
        <p:nvSpPr>
          <p:cNvPr id="6" name="Content Placeholder 5">
            <a:extLst>
              <a:ext uri="{FF2B5EF4-FFF2-40B4-BE49-F238E27FC236}">
                <a16:creationId xmlns:a16="http://schemas.microsoft.com/office/drawing/2014/main" id="{AC416EBA-AA57-DC4D-AFAD-EFA457644C47}"/>
              </a:ext>
            </a:extLst>
          </p:cNvPr>
          <p:cNvSpPr>
            <a:spLocks noGrp="1"/>
          </p:cNvSpPr>
          <p:nvPr>
            <p:ph idx="1"/>
          </p:nvPr>
        </p:nvSpPr>
        <p:spPr/>
        <p:txBody>
          <a:bodyPr/>
          <a:lstStyle/>
          <a:p>
            <a:r>
              <a:rPr lang="en-US"/>
              <a:t>How do local organizations communications with community members?   Is this a two-way discussion?  How is technology used?</a:t>
            </a:r>
          </a:p>
          <a:p>
            <a:r>
              <a:rPr lang="en-US"/>
              <a:t>What are the messages, and through which means are they transmitted, is the community sending out to the world to attract people and investment?</a:t>
            </a:r>
          </a:p>
        </p:txBody>
      </p:sp>
    </p:spTree>
    <p:extLst>
      <p:ext uri="{BB962C8B-B14F-4D97-AF65-F5344CB8AC3E}">
        <p14:creationId xmlns:p14="http://schemas.microsoft.com/office/powerpoint/2010/main" val="3511681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p:txBody>
          <a:bodyPr/>
          <a:lstStyle/>
          <a:p>
            <a:r>
              <a:rPr lang="en-US"/>
              <a:t>Our Community Engagement Story</a:t>
            </a:r>
          </a:p>
        </p:txBody>
      </p:sp>
      <p:sp>
        <p:nvSpPr>
          <p:cNvPr id="6" name="Content Placeholder 5">
            <a:extLst>
              <a:ext uri="{FF2B5EF4-FFF2-40B4-BE49-F238E27FC236}">
                <a16:creationId xmlns:a16="http://schemas.microsoft.com/office/drawing/2014/main" id="{B90FBBB7-4883-184B-A62C-D3A39816BD32}"/>
              </a:ext>
            </a:extLst>
          </p:cNvPr>
          <p:cNvSpPr>
            <a:spLocks noGrp="1"/>
          </p:cNvSpPr>
          <p:nvPr>
            <p:ph idx="1"/>
          </p:nvPr>
        </p:nvSpPr>
        <p:spPr/>
        <p:txBody>
          <a:bodyPr vert="horz" lIns="91440" tIns="45720" rIns="91440" bIns="45720" rtlCol="0" anchor="t">
            <a:normAutofit/>
          </a:bodyPr>
          <a:lstStyle/>
          <a:p>
            <a:r>
              <a:rPr lang="en-US"/>
              <a:t>Austin Public Schools</a:t>
            </a:r>
          </a:p>
        </p:txBody>
      </p:sp>
    </p:spTree>
    <p:extLst>
      <p:ext uri="{BB962C8B-B14F-4D97-AF65-F5344CB8AC3E}">
        <p14:creationId xmlns:p14="http://schemas.microsoft.com/office/powerpoint/2010/main" val="1669194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F322-2585-934A-B9CD-2558E1102BD4}"/>
              </a:ext>
            </a:extLst>
          </p:cNvPr>
          <p:cNvSpPr>
            <a:spLocks noGrp="1"/>
          </p:cNvSpPr>
          <p:nvPr>
            <p:ph type="title"/>
          </p:nvPr>
        </p:nvSpPr>
        <p:spPr>
          <a:xfrm>
            <a:off x="457200" y="228600"/>
            <a:ext cx="8229600" cy="639762"/>
          </a:xfrm>
        </p:spPr>
        <p:txBody>
          <a:bodyPr>
            <a:normAutofit fontScale="90000"/>
          </a:bodyPr>
          <a:lstStyle/>
          <a:p>
            <a:r>
              <a:rPr lang="en-US"/>
              <a:t>Community Survey Response</a:t>
            </a:r>
          </a:p>
        </p:txBody>
      </p:sp>
      <p:sp>
        <p:nvSpPr>
          <p:cNvPr id="3" name="Content Placeholder 2">
            <a:extLst>
              <a:ext uri="{FF2B5EF4-FFF2-40B4-BE49-F238E27FC236}">
                <a16:creationId xmlns:a16="http://schemas.microsoft.com/office/drawing/2014/main" id="{A926661D-F2CA-5447-88E1-74ACA9F11124}"/>
              </a:ext>
            </a:extLst>
          </p:cNvPr>
          <p:cNvSpPr>
            <a:spLocks noGrp="1"/>
          </p:cNvSpPr>
          <p:nvPr>
            <p:ph idx="1"/>
          </p:nvPr>
        </p:nvSpPr>
        <p:spPr/>
        <p:txBody>
          <a:bodyPr>
            <a:normAutofit lnSpcReduction="10000"/>
          </a:bodyPr>
          <a:lstStyle/>
          <a:p>
            <a:r>
              <a:rPr lang="en-US" sz="1800" i="1">
                <a:effectLst/>
                <a:latin typeface="Calibri" panose="020F0502020204030204" pitchFamily="34" charset="0"/>
                <a:ea typeface="Calibri" panose="020F0502020204030204" pitchFamily="34" charset="0"/>
                <a:cs typeface="Times New Roman" panose="02020603050405020304" pitchFamily="18" charset="0"/>
              </a:rPr>
              <a:t>We use print advertising, weekly radio, social media, our website, and a semiannual newsletter to communicate with the Austin area.</a:t>
            </a:r>
          </a:p>
          <a:p>
            <a:pPr marL="0" indent="0">
              <a:buNone/>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Our diversity is our strength.  Have the young train the old on tech and the internet.  Have the young observe and work with the middle aged in careers to gain exposure and experience.  Have those that speak the language mentor those that are new to our culture/language and traditions.</a:t>
            </a:r>
          </a:p>
          <a:p>
            <a:pPr marL="0" indent="0">
              <a:buNone/>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We need to make sure Austin area has affordable access to technology and investments should be in that area. Having areas such as the library, maybe YMCA </a:t>
            </a:r>
            <a:r>
              <a:rPr lang="en-US" sz="1800" i="1" err="1">
                <a:effectLst/>
                <a:latin typeface="Calibri" panose="020F0502020204030204" pitchFamily="34" charset="0"/>
                <a:ea typeface="Calibri" panose="020F0502020204030204" pitchFamily="34" charset="0"/>
                <a:cs typeface="Times New Roman" panose="02020603050405020304" pitchFamily="18" charset="0"/>
              </a:rPr>
              <a:t>etc</a:t>
            </a:r>
            <a:r>
              <a:rPr lang="en-US" sz="1800" i="1">
                <a:effectLst/>
                <a:latin typeface="Calibri" panose="020F0502020204030204" pitchFamily="34" charset="0"/>
                <a:ea typeface="Calibri" panose="020F0502020204030204" pitchFamily="34" charset="0"/>
                <a:cs typeface="Times New Roman" panose="02020603050405020304" pitchFamily="18" charset="0"/>
              </a:rPr>
              <a:t> be places or hubs for people to go to access technology easily. </a:t>
            </a:r>
          </a:p>
          <a:p>
            <a:pPr marL="0" indent="0">
              <a:buNone/>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Greater access to resources and community connection</a:t>
            </a:r>
          </a:p>
          <a:p>
            <a:pPr marL="0" indent="0">
              <a:buNone/>
            </a:pPr>
            <a:endParaRPr lang="en-US" sz="1800" i="1">
              <a:effectLst/>
              <a:latin typeface="Calibri" panose="020F0502020204030204" pitchFamily="34" charset="0"/>
              <a:ea typeface="Calibri" panose="020F0502020204030204" pitchFamily="34" charset="0"/>
              <a:cs typeface="Times New Roman" panose="02020603050405020304" pitchFamily="18" charset="0"/>
            </a:endParaRPr>
          </a:p>
          <a:p>
            <a:r>
              <a:rPr lang="en-US" sz="1800" i="1">
                <a:effectLst/>
                <a:latin typeface="Calibri" panose="020F0502020204030204" pitchFamily="34" charset="0"/>
                <a:ea typeface="Calibri" panose="020F0502020204030204" pitchFamily="34" charset="0"/>
                <a:cs typeface="Times New Roman" panose="02020603050405020304" pitchFamily="18" charset="0"/>
              </a:rPr>
              <a:t>Quality and affordable housing, childcare</a:t>
            </a:r>
          </a:p>
          <a:p>
            <a:pPr marL="0" indent="0">
              <a:buNone/>
            </a:pPr>
            <a:endParaRPr lang="en-US"/>
          </a:p>
        </p:txBody>
      </p:sp>
    </p:spTree>
    <p:extLst>
      <p:ext uri="{BB962C8B-B14F-4D97-AF65-F5344CB8AC3E}">
        <p14:creationId xmlns:p14="http://schemas.microsoft.com/office/powerpoint/2010/main" val="3009729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AC7A9-720A-D549-BFF1-D7A741590B33}"/>
              </a:ext>
            </a:extLst>
          </p:cNvPr>
          <p:cNvSpPr>
            <a:spLocks noGrp="1"/>
          </p:cNvSpPr>
          <p:nvPr>
            <p:ph type="title"/>
          </p:nvPr>
        </p:nvSpPr>
        <p:spPr>
          <a:xfrm>
            <a:off x="444759" y="116957"/>
            <a:ext cx="8229600" cy="639762"/>
          </a:xfrm>
        </p:spPr>
        <p:txBody>
          <a:bodyPr>
            <a:normAutofit fontScale="90000"/>
          </a:bodyPr>
          <a:lstStyle/>
          <a:p>
            <a:r>
              <a:rPr lang="en-US"/>
              <a:t>Small Group Discussion</a:t>
            </a:r>
          </a:p>
        </p:txBody>
      </p:sp>
      <p:sp>
        <p:nvSpPr>
          <p:cNvPr id="3" name="Content Placeholder 2">
            <a:extLst>
              <a:ext uri="{FF2B5EF4-FFF2-40B4-BE49-F238E27FC236}">
                <a16:creationId xmlns:a16="http://schemas.microsoft.com/office/drawing/2014/main" id="{EF3C420D-8284-864E-AD83-13D13F11AD4A}"/>
              </a:ext>
            </a:extLst>
          </p:cNvPr>
          <p:cNvSpPr>
            <a:spLocks noGrp="1"/>
          </p:cNvSpPr>
          <p:nvPr>
            <p:ph idx="1"/>
          </p:nvPr>
        </p:nvSpPr>
        <p:spPr>
          <a:xfrm>
            <a:off x="457200" y="914400"/>
            <a:ext cx="8229600" cy="5826643"/>
          </a:xfrm>
        </p:spPr>
        <p:txBody>
          <a:bodyPr/>
          <a:lstStyle/>
          <a:p>
            <a:r>
              <a:rPr lang="en-US"/>
              <a:t>What are our strengths in this area?</a:t>
            </a:r>
          </a:p>
          <a:p>
            <a:endParaRPr lang="en-US"/>
          </a:p>
          <a:p>
            <a:endParaRPr lang="en-US"/>
          </a:p>
          <a:p>
            <a:r>
              <a:rPr lang="en-US"/>
              <a:t>Where are our gaps in this area?</a:t>
            </a:r>
          </a:p>
          <a:p>
            <a:endParaRPr lang="en-US"/>
          </a:p>
          <a:p>
            <a:pPr marL="0" indent="0">
              <a:buNone/>
            </a:pPr>
            <a:endParaRPr lang="en-US"/>
          </a:p>
          <a:p>
            <a:r>
              <a:rPr lang="en-US"/>
              <a:t>What could we hope to accomplish in the next 18 months (our desired outcomes) that would really make a positive difference in our community?</a:t>
            </a:r>
          </a:p>
        </p:txBody>
      </p:sp>
    </p:spTree>
    <p:extLst>
      <p:ext uri="{BB962C8B-B14F-4D97-AF65-F5344CB8AC3E}">
        <p14:creationId xmlns:p14="http://schemas.microsoft.com/office/powerpoint/2010/main" val="3231267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B13396-B5D3-934F-AAB1-89C7A3E321C2}"/>
              </a:ext>
            </a:extLst>
          </p:cNvPr>
          <p:cNvSpPr>
            <a:spLocks noGrp="1"/>
          </p:cNvSpPr>
          <p:nvPr>
            <p:ph type="ctrTitle"/>
          </p:nvPr>
        </p:nvSpPr>
        <p:spPr/>
        <p:txBody>
          <a:bodyPr/>
          <a:lstStyle/>
          <a:p>
            <a:r>
              <a:rPr lang="en-US"/>
              <a:t>Discussion Group Reporting</a:t>
            </a:r>
          </a:p>
        </p:txBody>
      </p:sp>
    </p:spTree>
    <p:extLst>
      <p:ext uri="{BB962C8B-B14F-4D97-AF65-F5344CB8AC3E}">
        <p14:creationId xmlns:p14="http://schemas.microsoft.com/office/powerpoint/2010/main" val="2732305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65665"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D5DAB-5E6D-7E4C-B785-347DBAB51595}"/>
              </a:ext>
            </a:extLst>
          </p:cNvPr>
          <p:cNvSpPr>
            <a:spLocks noGrp="1"/>
          </p:cNvSpPr>
          <p:nvPr>
            <p:ph type="title"/>
          </p:nvPr>
        </p:nvSpPr>
        <p:spPr>
          <a:xfrm>
            <a:off x="445770" y="1209086"/>
            <a:ext cx="2907636" cy="4064925"/>
          </a:xfrm>
        </p:spPr>
        <p:txBody>
          <a:bodyPr anchor="ctr">
            <a:normAutofit/>
          </a:bodyPr>
          <a:lstStyle/>
          <a:p>
            <a:r>
              <a:rPr lang="en-US"/>
              <a:t>Next Steps</a:t>
            </a:r>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125" y="2569464"/>
            <a:ext cx="181579"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9144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D0F73AF-CCDE-4468-BC6C-782B35D327FA}"/>
              </a:ext>
            </a:extLst>
          </p:cNvPr>
          <p:cNvGraphicFramePr>
            <a:graphicFrameLocks noGrp="1"/>
          </p:cNvGraphicFramePr>
          <p:nvPr>
            <p:ph idx="1"/>
            <p:extLst>
              <p:ext uri="{D42A27DB-BD31-4B8C-83A1-F6EECF244321}">
                <p14:modId xmlns:p14="http://schemas.microsoft.com/office/powerpoint/2010/main" val="4171677938"/>
              </p:ext>
            </p:extLst>
          </p:nvPr>
        </p:nvGraphicFramePr>
        <p:xfrm>
          <a:off x="4210812" y="457200"/>
          <a:ext cx="4588002"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8107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DA611F-4A79-1843-813D-A325E13B7602}"/>
              </a:ext>
            </a:extLst>
          </p:cNvPr>
          <p:cNvSpPr>
            <a:spLocks noGrp="1"/>
          </p:cNvSpPr>
          <p:nvPr>
            <p:ph type="title"/>
          </p:nvPr>
        </p:nvSpPr>
        <p:spPr/>
        <p:txBody>
          <a:bodyPr/>
          <a:lstStyle/>
          <a:p>
            <a:r>
              <a:rPr lang="en-US"/>
              <a:t>Adjourn</a:t>
            </a:r>
          </a:p>
        </p:txBody>
      </p:sp>
      <p:pic>
        <p:nvPicPr>
          <p:cNvPr id="3" name="Picture 2">
            <a:extLst>
              <a:ext uri="{FF2B5EF4-FFF2-40B4-BE49-F238E27FC236}">
                <a16:creationId xmlns:a16="http://schemas.microsoft.com/office/drawing/2014/main" id="{59FF7461-3E77-4ACB-BB0D-FFF3465FFCF3}"/>
              </a:ext>
            </a:extLst>
          </p:cNvPr>
          <p:cNvPicPr>
            <a:picLocks noChangeAspect="1"/>
          </p:cNvPicPr>
          <p:nvPr/>
        </p:nvPicPr>
        <p:blipFill>
          <a:blip r:embed="rId2"/>
          <a:stretch>
            <a:fillRect/>
          </a:stretch>
        </p:blipFill>
        <p:spPr>
          <a:xfrm>
            <a:off x="652007" y="1288065"/>
            <a:ext cx="5938461" cy="5092855"/>
          </a:xfrm>
          <a:prstGeom prst="rect">
            <a:avLst/>
          </a:prstGeom>
        </p:spPr>
      </p:pic>
      <p:sp>
        <p:nvSpPr>
          <p:cNvPr id="6" name="TextBox 5">
            <a:extLst>
              <a:ext uri="{FF2B5EF4-FFF2-40B4-BE49-F238E27FC236}">
                <a16:creationId xmlns:a16="http://schemas.microsoft.com/office/drawing/2014/main" id="{FCF27958-7179-4466-9347-AAD00A7BDB9C}"/>
              </a:ext>
            </a:extLst>
          </p:cNvPr>
          <p:cNvSpPr txBox="1"/>
          <p:nvPr/>
        </p:nvSpPr>
        <p:spPr>
          <a:xfrm>
            <a:off x="6925586" y="1288065"/>
            <a:ext cx="2059388" cy="2677656"/>
          </a:xfrm>
          <a:prstGeom prst="rect">
            <a:avLst/>
          </a:prstGeom>
          <a:noFill/>
        </p:spPr>
        <p:txBody>
          <a:bodyPr wrap="square" rtlCol="0">
            <a:spAutoFit/>
          </a:bodyPr>
          <a:lstStyle/>
          <a:p>
            <a:pPr algn="ctr"/>
            <a:r>
              <a:rPr lang="en-US" sz="2400" b="1"/>
              <a:t>See you on Thursday, December 2nd 11:00-12:30 for the Brainstorming Session!</a:t>
            </a:r>
            <a:endParaRPr lang="en-US" sz="2400" b="1" baseline="30000"/>
          </a:p>
        </p:txBody>
      </p:sp>
    </p:spTree>
    <p:extLst>
      <p:ext uri="{BB962C8B-B14F-4D97-AF65-F5344CB8AC3E}">
        <p14:creationId xmlns:p14="http://schemas.microsoft.com/office/powerpoint/2010/main" val="201061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52C5-60FE-204C-B160-82FA1535C578}"/>
              </a:ext>
            </a:extLst>
          </p:cNvPr>
          <p:cNvSpPr>
            <a:spLocks noGrp="1"/>
          </p:cNvSpPr>
          <p:nvPr>
            <p:ph type="title"/>
          </p:nvPr>
        </p:nvSpPr>
        <p:spPr>
          <a:xfrm>
            <a:off x="429369" y="238539"/>
            <a:ext cx="8263890" cy="1434415"/>
          </a:xfrm>
        </p:spPr>
        <p:txBody>
          <a:bodyPr anchor="b">
            <a:normAutofit/>
          </a:bodyPr>
          <a:lstStyle/>
          <a:p>
            <a:r>
              <a:rPr lang="en-US" sz="4700"/>
              <a:t>Achieving BBC Success</a:t>
            </a:r>
          </a:p>
        </p:txBody>
      </p:sp>
      <p:graphicFrame>
        <p:nvGraphicFramePr>
          <p:cNvPr id="5" name="Content Placeholder 4">
            <a:extLst>
              <a:ext uri="{FF2B5EF4-FFF2-40B4-BE49-F238E27FC236}">
                <a16:creationId xmlns:a16="http://schemas.microsoft.com/office/drawing/2014/main" id="{5FE80E97-81C4-D549-947E-7FB805799870}"/>
              </a:ext>
            </a:extLst>
          </p:cNvPr>
          <p:cNvGraphicFramePr>
            <a:graphicFrameLocks noGrp="1"/>
          </p:cNvGraphicFramePr>
          <p:nvPr>
            <p:ph idx="1"/>
          </p:nvPr>
        </p:nvGraphicFramePr>
        <p:xfrm>
          <a:off x="2053275" y="2060806"/>
          <a:ext cx="5035164"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097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400" y="228600"/>
            <a:ext cx="7772400" cy="838200"/>
          </a:xfrm>
        </p:spPr>
        <p:txBody>
          <a:bodyPr>
            <a:normAutofit fontScale="90000"/>
          </a:bodyPr>
          <a:lstStyle/>
          <a:p>
            <a:br>
              <a:rPr lang="en-US"/>
            </a:br>
            <a:r>
              <a:rPr lang="en-US" sz="4000"/>
              <a:t>The Intelligent Community Framework </a:t>
            </a:r>
            <a:br>
              <a:rPr lang="en-US"/>
            </a:br>
            <a:endParaRPr lang="en-US"/>
          </a:p>
        </p:txBody>
      </p:sp>
      <p:pic>
        <p:nvPicPr>
          <p:cNvPr id="5" name="Picture 4" descr="Diagram&#10;&#10;Description automatically generated">
            <a:extLst>
              <a:ext uri="{FF2B5EF4-FFF2-40B4-BE49-F238E27FC236}">
                <a16:creationId xmlns:a16="http://schemas.microsoft.com/office/drawing/2014/main" id="{3D9CB5A5-AE24-F546-A05B-9730DD99FAF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4399" y="1066800"/>
            <a:ext cx="7489039" cy="5672068"/>
          </a:xfrm>
          <a:prstGeom prst="rect">
            <a:avLst/>
          </a:prstGeom>
        </p:spPr>
      </p:pic>
    </p:spTree>
    <p:extLst>
      <p:ext uri="{BB962C8B-B14F-4D97-AF65-F5344CB8AC3E}">
        <p14:creationId xmlns:p14="http://schemas.microsoft.com/office/powerpoint/2010/main" val="209185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495A4F-A1DE-BA42-91F1-2802C20C46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5833" y="1066800"/>
            <a:ext cx="8999283" cy="4329655"/>
          </a:xfrm>
          <a:prstGeom prst="rect">
            <a:avLst/>
          </a:prstGeom>
        </p:spPr>
      </p:pic>
    </p:spTree>
    <p:extLst>
      <p:ext uri="{BB962C8B-B14F-4D97-AF65-F5344CB8AC3E}">
        <p14:creationId xmlns:p14="http://schemas.microsoft.com/office/powerpoint/2010/main" val="52488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1EB4DD-0149-7F45-A666-628318804D32}"/>
              </a:ext>
            </a:extLst>
          </p:cNvPr>
          <p:cNvSpPr>
            <a:spLocks noGrp="1"/>
          </p:cNvSpPr>
          <p:nvPr>
            <p:ph type="title"/>
          </p:nvPr>
        </p:nvSpPr>
        <p:spPr/>
        <p:txBody>
          <a:bodyPr>
            <a:normAutofit/>
          </a:bodyPr>
          <a:lstStyle/>
          <a:p>
            <a:r>
              <a:rPr lang="en-US"/>
              <a:t>Broadband Discussion</a:t>
            </a:r>
          </a:p>
        </p:txBody>
      </p:sp>
      <p:sp>
        <p:nvSpPr>
          <p:cNvPr id="6" name="Content Placeholder 5">
            <a:extLst>
              <a:ext uri="{FF2B5EF4-FFF2-40B4-BE49-F238E27FC236}">
                <a16:creationId xmlns:a16="http://schemas.microsoft.com/office/drawing/2014/main" id="{93DC2CE3-AD10-5B41-B51A-41CF26E05B80}"/>
              </a:ext>
            </a:extLst>
          </p:cNvPr>
          <p:cNvSpPr>
            <a:spLocks noGrp="1"/>
          </p:cNvSpPr>
          <p:nvPr>
            <p:ph idx="1"/>
          </p:nvPr>
        </p:nvSpPr>
        <p:spPr/>
        <p:txBody>
          <a:bodyPr>
            <a:normAutofit/>
          </a:bodyPr>
          <a:lstStyle/>
          <a:p>
            <a:r>
              <a:rPr lang="en-US"/>
              <a:t>How is your broadband?</a:t>
            </a:r>
          </a:p>
          <a:p>
            <a:pPr lvl="1"/>
            <a:r>
              <a:rPr lang="en-US"/>
              <a:t>In the cities and towns</a:t>
            </a:r>
          </a:p>
          <a:p>
            <a:pPr lvl="1"/>
            <a:r>
              <a:rPr lang="en-US"/>
              <a:t>In the rural countryside</a:t>
            </a:r>
          </a:p>
          <a:p>
            <a:pPr lvl="1"/>
            <a:r>
              <a:rPr lang="en-US"/>
              <a:t>For schools, governments and health care</a:t>
            </a:r>
          </a:p>
          <a:p>
            <a:pPr lvl="1"/>
            <a:r>
              <a:rPr lang="en-US"/>
              <a:t>For business</a:t>
            </a:r>
          </a:p>
          <a:p>
            <a:pPr lvl="1"/>
            <a:r>
              <a:rPr lang="en-US"/>
              <a:t>Via cellular</a:t>
            </a:r>
          </a:p>
          <a:p>
            <a:r>
              <a:rPr lang="en-US"/>
              <a:t>Where is Wi-Fi available?</a:t>
            </a:r>
          </a:p>
          <a:p>
            <a:r>
              <a:rPr lang="en-US"/>
              <a:t>Who are the key players in this discussion?</a:t>
            </a:r>
          </a:p>
          <a:p>
            <a:endParaRPr lang="en-US"/>
          </a:p>
        </p:txBody>
      </p:sp>
    </p:spTree>
    <p:extLst>
      <p:ext uri="{BB962C8B-B14F-4D97-AF65-F5344CB8AC3E}">
        <p14:creationId xmlns:p14="http://schemas.microsoft.com/office/powerpoint/2010/main" val="1514626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a:xfrm>
            <a:off x="457200" y="274638"/>
            <a:ext cx="8229600" cy="639762"/>
          </a:xfrm>
        </p:spPr>
        <p:txBody>
          <a:bodyPr>
            <a:normAutofit fontScale="90000"/>
          </a:bodyPr>
          <a:lstStyle/>
          <a:p>
            <a:r>
              <a:rPr lang="en-US"/>
              <a:t>Our Broadband Story </a:t>
            </a:r>
            <a:br>
              <a:rPr lang="en-US"/>
            </a:br>
            <a:r>
              <a:rPr lang="en-US" sz="3600"/>
              <a:t>Julie Clinefelter</a:t>
            </a:r>
          </a:p>
        </p:txBody>
      </p:sp>
      <p:sp>
        <p:nvSpPr>
          <p:cNvPr id="6" name="Content Placeholder 5">
            <a:extLst>
              <a:ext uri="{FF2B5EF4-FFF2-40B4-BE49-F238E27FC236}">
                <a16:creationId xmlns:a16="http://schemas.microsoft.com/office/drawing/2014/main" id="{B90FBBB7-4883-184B-A62C-D3A39816BD32}"/>
              </a:ext>
            </a:extLst>
          </p:cNvPr>
          <p:cNvSpPr>
            <a:spLocks noGrp="1"/>
          </p:cNvSpPr>
          <p:nvPr>
            <p:ph idx="1"/>
          </p:nvPr>
        </p:nvSpPr>
        <p:spPr>
          <a:xfrm>
            <a:off x="460310" y="983765"/>
            <a:ext cx="8229600" cy="5599597"/>
          </a:xfrm>
        </p:spPr>
        <p:txBody>
          <a:bodyPr vert="horz" lIns="91440" tIns="45720" rIns="91440" bIns="45720" rtlCol="0" anchor="t">
            <a:normAutofit/>
          </a:bodyPr>
          <a:lstStyle/>
          <a:p>
            <a:pPr marL="0" indent="0">
              <a:buNone/>
            </a:pPr>
            <a:endParaRPr lang="en-US">
              <a:cs typeface="Calibri"/>
            </a:endParaRPr>
          </a:p>
          <a:p>
            <a:r>
              <a:rPr lang="en-US">
                <a:cs typeface="Calibri"/>
              </a:rPr>
              <a:t>2019/2021 Broadband Service Inventory</a:t>
            </a:r>
          </a:p>
          <a:p>
            <a:pPr lvl="1"/>
            <a:r>
              <a:rPr lang="en-US">
                <a:cs typeface="Calibri"/>
              </a:rPr>
              <a:t>School reports many kids outside city limits</a:t>
            </a:r>
          </a:p>
          <a:p>
            <a:r>
              <a:rPr lang="en-US">
                <a:cs typeface="Calibri"/>
              </a:rPr>
              <a:t>Free </a:t>
            </a:r>
            <a:r>
              <a:rPr lang="en-US" err="1">
                <a:cs typeface="Calibri"/>
              </a:rPr>
              <a:t>Wifi</a:t>
            </a:r>
            <a:r>
              <a:rPr lang="en-US">
                <a:cs typeface="Calibri"/>
              </a:rPr>
              <a:t> availability</a:t>
            </a:r>
            <a:endParaRPr lang="en-US"/>
          </a:p>
          <a:p>
            <a:pPr lvl="1"/>
            <a:r>
              <a:rPr lang="en-US">
                <a:cs typeface="Calibri"/>
              </a:rPr>
              <a:t>Library- grant based</a:t>
            </a:r>
          </a:p>
          <a:p>
            <a:pPr lvl="1"/>
            <a:r>
              <a:rPr lang="en-US">
                <a:cs typeface="Calibri"/>
              </a:rPr>
              <a:t>School- grant based</a:t>
            </a:r>
            <a:endParaRPr lang="en-US"/>
          </a:p>
          <a:p>
            <a:pPr lvl="1"/>
            <a:r>
              <a:rPr lang="en-US">
                <a:cs typeface="Calibri"/>
              </a:rPr>
              <a:t>Community</a:t>
            </a:r>
            <a:endParaRPr lang="en-US"/>
          </a:p>
          <a:p>
            <a:r>
              <a:rPr lang="en-US"/>
              <a:t>Future opportunities</a:t>
            </a:r>
          </a:p>
          <a:p>
            <a:r>
              <a:rPr lang="en-US">
                <a:cs typeface="Calibri"/>
              </a:rPr>
              <a:t>Key issue may be affordability, not availability</a:t>
            </a:r>
          </a:p>
        </p:txBody>
      </p:sp>
      <p:pic>
        <p:nvPicPr>
          <p:cNvPr id="9" name="Picture 8" descr="Icon&#10;&#10;Description automatically generated with medium confidence">
            <a:extLst>
              <a:ext uri="{FF2B5EF4-FFF2-40B4-BE49-F238E27FC236}">
                <a16:creationId xmlns:a16="http://schemas.microsoft.com/office/drawing/2014/main" id="{9FB1AD78-331C-4B02-83E8-74BB898A2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448" y="110184"/>
            <a:ext cx="1367564" cy="1416405"/>
          </a:xfrm>
          <a:prstGeom prst="rect">
            <a:avLst/>
          </a:prstGeom>
        </p:spPr>
      </p:pic>
      <p:pic>
        <p:nvPicPr>
          <p:cNvPr id="10" name="Picture 9">
            <a:extLst>
              <a:ext uri="{FF2B5EF4-FFF2-40B4-BE49-F238E27FC236}">
                <a16:creationId xmlns:a16="http://schemas.microsoft.com/office/drawing/2014/main" id="{8E1F8E48-4B29-4C25-BA61-E969930CAE0D}"/>
              </a:ext>
            </a:extLst>
          </p:cNvPr>
          <p:cNvPicPr>
            <a:picLocks noChangeAspect="1"/>
          </p:cNvPicPr>
          <p:nvPr/>
        </p:nvPicPr>
        <p:blipFill>
          <a:blip r:embed="rId3"/>
          <a:stretch>
            <a:fillRect/>
          </a:stretch>
        </p:blipFill>
        <p:spPr>
          <a:xfrm>
            <a:off x="454090" y="274638"/>
            <a:ext cx="1215770" cy="995436"/>
          </a:xfrm>
          <a:prstGeom prst="rect">
            <a:avLst/>
          </a:prstGeom>
        </p:spPr>
      </p:pic>
    </p:spTree>
    <p:extLst>
      <p:ext uri="{BB962C8B-B14F-4D97-AF65-F5344CB8AC3E}">
        <p14:creationId xmlns:p14="http://schemas.microsoft.com/office/powerpoint/2010/main" val="791658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F681C2-2448-3244-83AA-3A17DE0462D6}"/>
              </a:ext>
            </a:extLst>
          </p:cNvPr>
          <p:cNvSpPr>
            <a:spLocks noGrp="1"/>
          </p:cNvSpPr>
          <p:nvPr>
            <p:ph type="title"/>
          </p:nvPr>
        </p:nvSpPr>
        <p:spPr>
          <a:xfrm>
            <a:off x="457200" y="274638"/>
            <a:ext cx="8229600" cy="639762"/>
          </a:xfrm>
        </p:spPr>
        <p:txBody>
          <a:bodyPr>
            <a:normAutofit fontScale="90000"/>
          </a:bodyPr>
          <a:lstStyle/>
          <a:p>
            <a:r>
              <a:rPr lang="en-US"/>
              <a:t>Our Broadband Story</a:t>
            </a:r>
          </a:p>
        </p:txBody>
      </p:sp>
      <p:pic>
        <p:nvPicPr>
          <p:cNvPr id="9" name="Picture 8">
            <a:extLst>
              <a:ext uri="{FF2B5EF4-FFF2-40B4-BE49-F238E27FC236}">
                <a16:creationId xmlns:a16="http://schemas.microsoft.com/office/drawing/2014/main" id="{1DECC16D-845B-47A8-B37E-1F12CA1F7BA6}"/>
              </a:ext>
            </a:extLst>
          </p:cNvPr>
          <p:cNvPicPr>
            <a:picLocks noChangeAspect="1"/>
          </p:cNvPicPr>
          <p:nvPr/>
        </p:nvPicPr>
        <p:blipFill>
          <a:blip r:embed="rId2"/>
          <a:stretch>
            <a:fillRect/>
          </a:stretch>
        </p:blipFill>
        <p:spPr>
          <a:xfrm>
            <a:off x="381000" y="990600"/>
            <a:ext cx="8554624" cy="5486400"/>
          </a:xfrm>
          <a:prstGeom prst="rect">
            <a:avLst/>
          </a:prstGeom>
        </p:spPr>
      </p:pic>
    </p:spTree>
    <p:extLst>
      <p:ext uri="{BB962C8B-B14F-4D97-AF65-F5344CB8AC3E}">
        <p14:creationId xmlns:p14="http://schemas.microsoft.com/office/powerpoint/2010/main" val="1509602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111C8E933018419370AFFFD5D8BBE5" ma:contentTypeVersion="4" ma:contentTypeDescription="Create a new document." ma:contentTypeScope="" ma:versionID="0f30df2847e7261cc4cfd8ac556a292d">
  <xsd:schema xmlns:xsd="http://www.w3.org/2001/XMLSchema" xmlns:xs="http://www.w3.org/2001/XMLSchema" xmlns:p="http://schemas.microsoft.com/office/2006/metadata/properties" xmlns:ns2="e0c9d614-f098-40cf-8338-8e5c7a0a966b" targetNamespace="http://schemas.microsoft.com/office/2006/metadata/properties" ma:root="true" ma:fieldsID="5f078ddf856f1b4cd318c9eafd4faa5b" ns2:_="">
    <xsd:import namespace="e0c9d614-f098-40cf-8338-8e5c7a0a96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c9d614-f098-40cf-8338-8e5c7a0a96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5996C2-5315-493B-AD9C-A159B52500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c9d614-f098-40cf-8338-8e5c7a0a96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BEDF14-07CF-44C2-B488-04CFCF73404B}">
  <ds:schemaRefs>
    <ds:schemaRef ds:uri="664d35eb-28e0-4b62-ab45-072a3abcc8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DB064B5-9E16-430B-AEC3-D5546D7BF3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1876</Words>
  <Application>Microsoft Office PowerPoint</Application>
  <PresentationFormat>On-screen Show (4:3)</PresentationFormat>
  <Paragraphs>209</Paragraphs>
  <Slides>39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Arial Narrow</vt:lpstr>
      <vt:lpstr>Calibri</vt:lpstr>
      <vt:lpstr>Office Theme</vt:lpstr>
      <vt:lpstr>PowerPoint Presentation</vt:lpstr>
      <vt:lpstr>Agenda </vt:lpstr>
      <vt:lpstr>PowerPoint Presentation</vt:lpstr>
      <vt:lpstr>Achieving BBC Success</vt:lpstr>
      <vt:lpstr> The Intelligent Community Framework  </vt:lpstr>
      <vt:lpstr>PowerPoint Presentation</vt:lpstr>
      <vt:lpstr>Broadband Discussion</vt:lpstr>
      <vt:lpstr>Our Broadband Story  Julie Clinefelter</vt:lpstr>
      <vt:lpstr>Our Broadband Story</vt:lpstr>
      <vt:lpstr>Our Broadband Story</vt:lpstr>
      <vt:lpstr>Community Survey Response</vt:lpstr>
      <vt:lpstr>PowerPoint Presentation</vt:lpstr>
      <vt:lpstr>Knowledge Workforce Discussion </vt:lpstr>
      <vt:lpstr>Our Workforce Story Mike Postma</vt:lpstr>
      <vt:lpstr>Our Workforce Story Mike Postma</vt:lpstr>
      <vt:lpstr>Our Workforce Story Mike Postma</vt:lpstr>
      <vt:lpstr>Community Survey Response</vt:lpstr>
      <vt:lpstr>PowerPoint Presentation</vt:lpstr>
      <vt:lpstr>Digital Equity Discussion</vt:lpstr>
      <vt:lpstr>Our Digital Equity Story Kristi Beckman and Nitaya Jandragholica</vt:lpstr>
      <vt:lpstr>Digital Equity/Digital Literacy  in the Justice Program</vt:lpstr>
      <vt:lpstr> Mower County Court Hearings 2020</vt:lpstr>
      <vt:lpstr>Community Survey Response</vt:lpstr>
      <vt:lpstr>Innovation</vt:lpstr>
      <vt:lpstr>Innovation Discussion</vt:lpstr>
      <vt:lpstr>Our Innovation Story John Garry, Wendy Anderson, Juan Molina</vt:lpstr>
      <vt:lpstr>Community Survey Response</vt:lpstr>
      <vt:lpstr>PowerPoint Presentation</vt:lpstr>
      <vt:lpstr>Sustainability Discussion</vt:lpstr>
      <vt:lpstr>Our Sustainability Story Luke Reese</vt:lpstr>
      <vt:lpstr>Community Survey Response</vt:lpstr>
      <vt:lpstr>PowerPoint Presentation</vt:lpstr>
      <vt:lpstr>Community Engagement Questions</vt:lpstr>
      <vt:lpstr>Our Community Engagement Story</vt:lpstr>
      <vt:lpstr>Community Survey Response</vt:lpstr>
      <vt:lpstr>Small Group Discussion</vt:lpstr>
      <vt:lpstr>Discussion Group Reporting</vt:lpstr>
      <vt:lpstr>Next Steps</vt:lpstr>
      <vt:lpstr>Adjourn</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BBC Kick-off mtg Feb 26, 2020</dc:title>
  <dc:subject/>
  <dc:creator>Karl</dc:creator>
  <cp:keywords/>
  <dc:description/>
  <cp:lastModifiedBy>Christy Hoskins</cp:lastModifiedBy>
  <cp:revision>2</cp:revision>
  <dcterms:created xsi:type="dcterms:W3CDTF">2013-02-24T15:14:21Z</dcterms:created>
  <dcterms:modified xsi:type="dcterms:W3CDTF">2021-11-18T02:43:56Z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0x0101004E111C8E933018419370AFFFD5D8BBE5</vt:lpwstr>
  </property>
  <property fmtid="{D5CDD505-2E9C-101B-9397-08002B2CF9AE}" pid="3" name="Order">
    <vt:r8>100</vt:r8>
  </property>
</Properties>
</file>