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313" r:id="rId5"/>
    <p:sldId id="334" r:id="rId6"/>
    <p:sldId id="318" r:id="rId7"/>
    <p:sldId id="262" r:id="rId8"/>
    <p:sldId id="270" r:id="rId9"/>
    <p:sldId id="274" r:id="rId10"/>
    <p:sldId id="319" r:id="rId11"/>
    <p:sldId id="333" r:id="rId12"/>
    <p:sldId id="338" r:id="rId13"/>
    <p:sldId id="275" r:id="rId14"/>
    <p:sldId id="321" r:id="rId15"/>
    <p:sldId id="326" r:id="rId16"/>
    <p:sldId id="340" r:id="rId17"/>
    <p:sldId id="276" r:id="rId18"/>
    <p:sldId id="322" r:id="rId19"/>
    <p:sldId id="327" r:id="rId20"/>
    <p:sldId id="353" r:id="rId21"/>
    <p:sldId id="354" r:id="rId22"/>
    <p:sldId id="278" r:id="rId23"/>
    <p:sldId id="323" r:id="rId24"/>
    <p:sldId id="328" r:id="rId25"/>
    <p:sldId id="324" r:id="rId26"/>
    <p:sldId id="329" r:id="rId27"/>
    <p:sldId id="342" r:id="rId28"/>
    <p:sldId id="343" r:id="rId29"/>
    <p:sldId id="277" r:id="rId30"/>
    <p:sldId id="325" r:id="rId31"/>
    <p:sldId id="330" r:id="rId32"/>
    <p:sldId id="346" r:id="rId33"/>
    <p:sldId id="347" r:id="rId34"/>
    <p:sldId id="348" r:id="rId35"/>
    <p:sldId id="349" r:id="rId36"/>
    <p:sldId id="350" r:id="rId37"/>
    <p:sldId id="351" r:id="rId38"/>
    <p:sldId id="35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98F"/>
    <a:srgbClr val="38CF5C"/>
    <a:srgbClr val="36ADA3"/>
    <a:srgbClr val="37C476"/>
    <a:srgbClr val="35A2C1"/>
    <a:srgbClr val="3297DD"/>
    <a:srgbClr val="1F497D"/>
    <a:srgbClr val="007391"/>
    <a:srgbClr val="356E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40"/>
    <p:restoredTop sz="95226" autoAdjust="0"/>
  </p:normalViewPr>
  <p:slideViewPr>
    <p:cSldViewPr>
      <p:cViewPr varScale="1">
        <p:scale>
          <a:sx n="85" d="100"/>
          <a:sy n="85" d="100"/>
        </p:scale>
        <p:origin x="1603"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25D09-B536-A74B-9F15-EEC5323006D9}" type="doc">
      <dgm:prSet loTypeId="urn:microsoft.com/office/officeart/2005/8/layout/pyramid4" loCatId="" qsTypeId="urn:microsoft.com/office/officeart/2005/8/quickstyle/simple4" qsCatId="simple" csTypeId="urn:microsoft.com/office/officeart/2005/8/colors/accent0_3" csCatId="mainScheme" phldr="1"/>
      <dgm:spPr/>
      <dgm:t>
        <a:bodyPr/>
        <a:lstStyle/>
        <a:p>
          <a:endParaRPr lang="en-US"/>
        </a:p>
      </dgm:t>
    </dgm:pt>
    <dgm:pt modelId="{92CD3E17-E244-DD4E-A426-DEDBEE40F9C3}">
      <dgm:prSet phldrT="[Text]"/>
      <dgm:spPr/>
      <dgm:t>
        <a:bodyPr/>
        <a:lstStyle/>
        <a:p>
          <a:r>
            <a:rPr lang="en-US"/>
            <a:t>Amazing Results</a:t>
          </a:r>
        </a:p>
      </dgm:t>
    </dgm:pt>
    <dgm:pt modelId="{707E5209-66F1-ED42-A377-01B34C5072EA}" type="parTrans" cxnId="{731B0068-0E46-4745-B5D8-EA6298D4AAE1}">
      <dgm:prSet/>
      <dgm:spPr/>
      <dgm:t>
        <a:bodyPr/>
        <a:lstStyle/>
        <a:p>
          <a:endParaRPr lang="en-US"/>
        </a:p>
      </dgm:t>
    </dgm:pt>
    <dgm:pt modelId="{B8C7C15E-1525-134C-8A9E-62A321C0426F}" type="sibTrans" cxnId="{731B0068-0E46-4745-B5D8-EA6298D4AAE1}">
      <dgm:prSet/>
      <dgm:spPr/>
      <dgm:t>
        <a:bodyPr/>
        <a:lstStyle/>
        <a:p>
          <a:endParaRPr lang="en-US"/>
        </a:p>
      </dgm:t>
    </dgm:pt>
    <dgm:pt modelId="{F52B222E-795A-6248-BD6D-040D4BE59BC6}">
      <dgm:prSet phldrT="[Text]"/>
      <dgm:spPr/>
      <dgm:t>
        <a:bodyPr/>
        <a:lstStyle/>
        <a:p>
          <a:r>
            <a:rPr lang="en-US"/>
            <a:t>Ideas</a:t>
          </a:r>
        </a:p>
      </dgm:t>
    </dgm:pt>
    <dgm:pt modelId="{7EEA657E-A7FF-5142-8487-18E88E9548F6}" type="parTrans" cxnId="{CF6497C6-DAA3-E444-B157-D8CADCF302FB}">
      <dgm:prSet/>
      <dgm:spPr/>
      <dgm:t>
        <a:bodyPr/>
        <a:lstStyle/>
        <a:p>
          <a:endParaRPr lang="en-US"/>
        </a:p>
      </dgm:t>
    </dgm:pt>
    <dgm:pt modelId="{FCFEB8AA-DC29-4745-99CE-3407DF31C558}" type="sibTrans" cxnId="{CF6497C6-DAA3-E444-B157-D8CADCF302FB}">
      <dgm:prSet/>
      <dgm:spPr/>
      <dgm:t>
        <a:bodyPr/>
        <a:lstStyle/>
        <a:p>
          <a:endParaRPr lang="en-US"/>
        </a:p>
      </dgm:t>
    </dgm:pt>
    <dgm:pt modelId="{2DA7DE0C-A0CB-F049-B1D6-2E96056910C2}">
      <dgm:prSet phldrT="[Text]"/>
      <dgm:spPr/>
      <dgm:t>
        <a:bodyPr/>
        <a:lstStyle/>
        <a:p>
          <a:r>
            <a:rPr lang="en-US"/>
            <a:t>Resources</a:t>
          </a:r>
        </a:p>
      </dgm:t>
    </dgm:pt>
    <dgm:pt modelId="{17887035-43F4-1B44-BA59-4F57BF6F711A}" type="parTrans" cxnId="{4CD88BFA-DA81-B44F-A36F-904EFA458541}">
      <dgm:prSet/>
      <dgm:spPr/>
      <dgm:t>
        <a:bodyPr/>
        <a:lstStyle/>
        <a:p>
          <a:endParaRPr lang="en-US"/>
        </a:p>
      </dgm:t>
    </dgm:pt>
    <dgm:pt modelId="{2F78AC16-5973-3A47-B1C7-C605863C9108}" type="sibTrans" cxnId="{4CD88BFA-DA81-B44F-A36F-904EFA458541}">
      <dgm:prSet/>
      <dgm:spPr/>
      <dgm:t>
        <a:bodyPr/>
        <a:lstStyle/>
        <a:p>
          <a:endParaRPr lang="en-US"/>
        </a:p>
      </dgm:t>
    </dgm:pt>
    <dgm:pt modelId="{015049F4-53B3-FE4A-BFBB-AA7544CF7F8E}">
      <dgm:prSet phldrT="[Text]"/>
      <dgm:spPr/>
      <dgm:t>
        <a:bodyPr/>
        <a:lstStyle/>
        <a:p>
          <a:r>
            <a:rPr lang="en-US"/>
            <a:t>Leadership</a:t>
          </a:r>
        </a:p>
      </dgm:t>
    </dgm:pt>
    <dgm:pt modelId="{943441A1-77B1-1C41-A1C0-C0B1BAEDBF48}" type="parTrans" cxnId="{CC6E0DB1-7A46-3648-ADCC-4EC3114A46D5}">
      <dgm:prSet/>
      <dgm:spPr/>
      <dgm:t>
        <a:bodyPr/>
        <a:lstStyle/>
        <a:p>
          <a:endParaRPr lang="en-US"/>
        </a:p>
      </dgm:t>
    </dgm:pt>
    <dgm:pt modelId="{B706BEAA-ABD5-5348-9803-2C266F299FD6}" type="sibTrans" cxnId="{CC6E0DB1-7A46-3648-ADCC-4EC3114A46D5}">
      <dgm:prSet/>
      <dgm:spPr/>
      <dgm:t>
        <a:bodyPr/>
        <a:lstStyle/>
        <a:p>
          <a:endParaRPr lang="en-US"/>
        </a:p>
      </dgm:t>
    </dgm:pt>
    <dgm:pt modelId="{D5BBAFA4-6824-2442-BB1C-7542DF3939C0}" type="pres">
      <dgm:prSet presAssocID="{41825D09-B536-A74B-9F15-EEC5323006D9}" presName="compositeShape" presStyleCnt="0">
        <dgm:presLayoutVars>
          <dgm:chMax val="9"/>
          <dgm:dir/>
          <dgm:resizeHandles val="exact"/>
        </dgm:presLayoutVars>
      </dgm:prSet>
      <dgm:spPr/>
    </dgm:pt>
    <dgm:pt modelId="{82C2C378-CCD9-E54F-A48B-0EECC3101B1F}" type="pres">
      <dgm:prSet presAssocID="{41825D09-B536-A74B-9F15-EEC5323006D9}" presName="triangle1" presStyleLbl="node1" presStyleIdx="0" presStyleCnt="4">
        <dgm:presLayoutVars>
          <dgm:bulletEnabled val="1"/>
        </dgm:presLayoutVars>
      </dgm:prSet>
      <dgm:spPr/>
    </dgm:pt>
    <dgm:pt modelId="{5BF58D3F-04E7-0E43-882C-5BD19F445E64}" type="pres">
      <dgm:prSet presAssocID="{41825D09-B536-A74B-9F15-EEC5323006D9}" presName="triangle2" presStyleLbl="node1" presStyleIdx="1" presStyleCnt="4">
        <dgm:presLayoutVars>
          <dgm:bulletEnabled val="1"/>
        </dgm:presLayoutVars>
      </dgm:prSet>
      <dgm:spPr/>
    </dgm:pt>
    <dgm:pt modelId="{9414E207-AE1E-5641-B6C6-EE20A67AF566}" type="pres">
      <dgm:prSet presAssocID="{41825D09-B536-A74B-9F15-EEC5323006D9}" presName="triangle3" presStyleLbl="node1" presStyleIdx="2" presStyleCnt="4">
        <dgm:presLayoutVars>
          <dgm:bulletEnabled val="1"/>
        </dgm:presLayoutVars>
      </dgm:prSet>
      <dgm:spPr/>
    </dgm:pt>
    <dgm:pt modelId="{2C21CB5C-83BD-6B49-802C-4F09D5A32DA7}" type="pres">
      <dgm:prSet presAssocID="{41825D09-B536-A74B-9F15-EEC5323006D9}" presName="triangle4" presStyleLbl="node1" presStyleIdx="3" presStyleCnt="4">
        <dgm:presLayoutVars>
          <dgm:bulletEnabled val="1"/>
        </dgm:presLayoutVars>
      </dgm:prSet>
      <dgm:spPr/>
    </dgm:pt>
  </dgm:ptLst>
  <dgm:cxnLst>
    <dgm:cxn modelId="{731B0068-0E46-4745-B5D8-EA6298D4AAE1}" srcId="{41825D09-B536-A74B-9F15-EEC5323006D9}" destId="{92CD3E17-E244-DD4E-A426-DEDBEE40F9C3}" srcOrd="0" destOrd="0" parTransId="{707E5209-66F1-ED42-A377-01B34C5072EA}" sibTransId="{B8C7C15E-1525-134C-8A9E-62A321C0426F}"/>
    <dgm:cxn modelId="{E2229F5A-2B69-E242-810F-035644EC663D}" type="presOf" srcId="{92CD3E17-E244-DD4E-A426-DEDBEE40F9C3}" destId="{82C2C378-CCD9-E54F-A48B-0EECC3101B1F}" srcOrd="0" destOrd="0" presId="urn:microsoft.com/office/officeart/2005/8/layout/pyramid4"/>
    <dgm:cxn modelId="{6278519D-E86A-CE42-B6B0-7A0BD828B17E}" type="presOf" srcId="{41825D09-B536-A74B-9F15-EEC5323006D9}" destId="{D5BBAFA4-6824-2442-BB1C-7542DF3939C0}" srcOrd="0" destOrd="0" presId="urn:microsoft.com/office/officeart/2005/8/layout/pyramid4"/>
    <dgm:cxn modelId="{A50994A6-268B-5A4F-9520-9C9F69ED69FA}" type="presOf" srcId="{2DA7DE0C-A0CB-F049-B1D6-2E96056910C2}" destId="{9414E207-AE1E-5641-B6C6-EE20A67AF566}" srcOrd="0" destOrd="0" presId="urn:microsoft.com/office/officeart/2005/8/layout/pyramid4"/>
    <dgm:cxn modelId="{CC6E0DB1-7A46-3648-ADCC-4EC3114A46D5}" srcId="{41825D09-B536-A74B-9F15-EEC5323006D9}" destId="{015049F4-53B3-FE4A-BFBB-AA7544CF7F8E}" srcOrd="3" destOrd="0" parTransId="{943441A1-77B1-1C41-A1C0-C0B1BAEDBF48}" sibTransId="{B706BEAA-ABD5-5348-9803-2C266F299FD6}"/>
    <dgm:cxn modelId="{3D2187C3-CA63-3E48-8B31-C3F2FEC70109}" type="presOf" srcId="{015049F4-53B3-FE4A-BFBB-AA7544CF7F8E}" destId="{2C21CB5C-83BD-6B49-802C-4F09D5A32DA7}" srcOrd="0" destOrd="0" presId="urn:microsoft.com/office/officeart/2005/8/layout/pyramid4"/>
    <dgm:cxn modelId="{CF6497C6-DAA3-E444-B157-D8CADCF302FB}" srcId="{41825D09-B536-A74B-9F15-EEC5323006D9}" destId="{F52B222E-795A-6248-BD6D-040D4BE59BC6}" srcOrd="1" destOrd="0" parTransId="{7EEA657E-A7FF-5142-8487-18E88E9548F6}" sibTransId="{FCFEB8AA-DC29-4745-99CE-3407DF31C558}"/>
    <dgm:cxn modelId="{904945CE-EF1D-814E-8622-72E67289A78F}" type="presOf" srcId="{F52B222E-795A-6248-BD6D-040D4BE59BC6}" destId="{5BF58D3F-04E7-0E43-882C-5BD19F445E64}" srcOrd="0" destOrd="0" presId="urn:microsoft.com/office/officeart/2005/8/layout/pyramid4"/>
    <dgm:cxn modelId="{4CD88BFA-DA81-B44F-A36F-904EFA458541}" srcId="{41825D09-B536-A74B-9F15-EEC5323006D9}" destId="{2DA7DE0C-A0CB-F049-B1D6-2E96056910C2}" srcOrd="2" destOrd="0" parTransId="{17887035-43F4-1B44-BA59-4F57BF6F711A}" sibTransId="{2F78AC16-5973-3A47-B1C7-C605863C9108}"/>
    <dgm:cxn modelId="{38BD7D29-AEF9-964A-AD93-3BEF28D4BA05}" type="presParOf" srcId="{D5BBAFA4-6824-2442-BB1C-7542DF3939C0}" destId="{82C2C378-CCD9-E54F-A48B-0EECC3101B1F}" srcOrd="0" destOrd="0" presId="urn:microsoft.com/office/officeart/2005/8/layout/pyramid4"/>
    <dgm:cxn modelId="{CD5EA701-57A1-8347-8476-67071F3FC8B2}" type="presParOf" srcId="{D5BBAFA4-6824-2442-BB1C-7542DF3939C0}" destId="{5BF58D3F-04E7-0E43-882C-5BD19F445E64}" srcOrd="1" destOrd="0" presId="urn:microsoft.com/office/officeart/2005/8/layout/pyramid4"/>
    <dgm:cxn modelId="{67F8C355-23FF-034D-B472-733B8BF2E4A7}" type="presParOf" srcId="{D5BBAFA4-6824-2442-BB1C-7542DF3939C0}" destId="{9414E207-AE1E-5641-B6C6-EE20A67AF566}" srcOrd="2" destOrd="0" presId="urn:microsoft.com/office/officeart/2005/8/layout/pyramid4"/>
    <dgm:cxn modelId="{142FAA84-8855-6845-BED8-6A340D791DA5}" type="presParOf" srcId="{D5BBAFA4-6824-2442-BB1C-7542DF3939C0}" destId="{2C21CB5C-83BD-6B49-802C-4F09D5A32DA7}"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2C378-CCD9-E54F-A48B-0EECC3101B1F}">
      <dsp:nvSpPr>
        <dsp:cNvPr id="0" name=""/>
        <dsp:cNvSpPr/>
      </dsp:nvSpPr>
      <dsp:spPr>
        <a:xfrm>
          <a:off x="1487789" y="0"/>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Amazing Results</a:t>
          </a:r>
        </a:p>
      </dsp:txBody>
      <dsp:txXfrm>
        <a:off x="2002686" y="1029793"/>
        <a:ext cx="1029793" cy="1029793"/>
      </dsp:txXfrm>
    </dsp:sp>
    <dsp:sp modelId="{5BF58D3F-04E7-0E43-882C-5BD19F445E64}">
      <dsp:nvSpPr>
        <dsp:cNvPr id="0" name=""/>
        <dsp:cNvSpPr/>
      </dsp:nvSpPr>
      <dsp:spPr>
        <a:xfrm>
          <a:off x="457996" y="2059586"/>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Ideas</a:t>
          </a:r>
        </a:p>
      </dsp:txBody>
      <dsp:txXfrm>
        <a:off x="972893" y="3089379"/>
        <a:ext cx="1029793" cy="1029793"/>
      </dsp:txXfrm>
    </dsp:sp>
    <dsp:sp modelId="{9414E207-AE1E-5641-B6C6-EE20A67AF566}">
      <dsp:nvSpPr>
        <dsp:cNvPr id="0" name=""/>
        <dsp:cNvSpPr/>
      </dsp:nvSpPr>
      <dsp:spPr>
        <a:xfrm rot="10800000">
          <a:off x="1487789" y="2059586"/>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Resources</a:t>
          </a:r>
        </a:p>
      </dsp:txBody>
      <dsp:txXfrm rot="10800000">
        <a:off x="2002685" y="2059586"/>
        <a:ext cx="1029793" cy="1029793"/>
      </dsp:txXfrm>
    </dsp:sp>
    <dsp:sp modelId="{2C21CB5C-83BD-6B49-802C-4F09D5A32DA7}">
      <dsp:nvSpPr>
        <dsp:cNvPr id="0" name=""/>
        <dsp:cNvSpPr/>
      </dsp:nvSpPr>
      <dsp:spPr>
        <a:xfrm>
          <a:off x="2517582" y="2059586"/>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Leadership</a:t>
          </a:r>
        </a:p>
      </dsp:txBody>
      <dsp:txXfrm>
        <a:off x="3032479" y="3089379"/>
        <a:ext cx="1029793" cy="1029793"/>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CDC5E-252D-4446-BD34-990C50265C07}" type="datetimeFigureOut">
              <a:rPr lang="en-US" smtClean="0"/>
              <a:t>11/29/2021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81359-A2AF-4AD9-8C2E-750548E47DB2}" type="slidenum">
              <a:rPr lang="en-US" smtClean="0"/>
              <a:t>‹#›</a:t>
            </a:fld>
            <a:endParaRPr lang="en-US"/>
          </a:p>
        </p:txBody>
      </p:sp>
    </p:spTree>
    <p:extLst>
      <p:ext uri="{BB962C8B-B14F-4D97-AF65-F5344CB8AC3E}">
        <p14:creationId xmlns:p14="http://schemas.microsoft.com/office/powerpoint/2010/main" val="15486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81359-A2AF-4AD9-8C2E-750548E47DB2}" type="slidenum">
              <a:rPr lang="en-US" smtClean="0"/>
              <a:t>6</a:t>
            </a:fld>
            <a:endParaRPr lang="en-US"/>
          </a:p>
        </p:txBody>
      </p:sp>
    </p:spTree>
    <p:extLst>
      <p:ext uri="{BB962C8B-B14F-4D97-AF65-F5344CB8AC3E}">
        <p14:creationId xmlns:p14="http://schemas.microsoft.com/office/powerpoint/2010/main" val="185240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81359-A2AF-4AD9-8C2E-750548E47DB2}" type="slidenum">
              <a:rPr lang="en-US" smtClean="0"/>
              <a:t>19</a:t>
            </a:fld>
            <a:endParaRPr lang="en-US"/>
          </a:p>
        </p:txBody>
      </p:sp>
    </p:spTree>
    <p:extLst>
      <p:ext uri="{BB962C8B-B14F-4D97-AF65-F5344CB8AC3E}">
        <p14:creationId xmlns:p14="http://schemas.microsoft.com/office/powerpoint/2010/main" val="427646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0001B3-E368-48EB-8734-87DD0150E601}"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52123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001B3-E368-48EB-8734-87DD0150E601}"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01274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001B3-E368-48EB-8734-87DD0150E601}"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34800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001B3-E368-48EB-8734-87DD0150E601}"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264607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001B3-E368-48EB-8734-87DD0150E601}"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57131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0001B3-E368-48EB-8734-87DD0150E601}"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5901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0001B3-E368-48EB-8734-87DD0150E601}" type="datetimeFigureOut">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30896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0001B3-E368-48EB-8734-87DD0150E601}" type="datetimeFigureOut">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52822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001B3-E368-48EB-8734-87DD0150E601}" type="datetimeFigureOut">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905928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001B3-E368-48EB-8734-87DD0150E601}"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81190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001B3-E368-48EB-8734-87DD0150E601}"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14246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001B3-E368-48EB-8734-87DD0150E601}" type="datetimeFigureOut">
              <a:rPr lang="en-US" smtClean="0"/>
              <a:t>11/29/2021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74130-B545-47FD-A80C-171A4CB7DE76}" type="slidenum">
              <a:rPr lang="en-US" smtClean="0"/>
              <a:t>‹#›</a:t>
            </a:fld>
            <a:endParaRPr lang="en-US"/>
          </a:p>
        </p:txBody>
      </p:sp>
    </p:spTree>
    <p:extLst>
      <p:ext uri="{BB962C8B-B14F-4D97-AF65-F5344CB8AC3E}">
        <p14:creationId xmlns:p14="http://schemas.microsoft.com/office/powerpoint/2010/main" val="3780948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5AC7-81B9-D444-BD3E-DA07341243C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1EDD733-DE0D-AB4F-AAE8-04195A9197AB}"/>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337D985-A7E5-1844-BCC3-85EA2D3C3E2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2672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ED955B3-8B4E-3E4D-B75C-1047798378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6284" y="457200"/>
            <a:ext cx="4591431" cy="5943600"/>
          </a:xfrm>
          <a:prstGeom prst="rect">
            <a:avLst/>
          </a:prstGeom>
        </p:spPr>
      </p:pic>
    </p:spTree>
    <p:extLst>
      <p:ext uri="{BB962C8B-B14F-4D97-AF65-F5344CB8AC3E}">
        <p14:creationId xmlns:p14="http://schemas.microsoft.com/office/powerpoint/2010/main" val="187378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p:txBody>
          <a:bodyPr/>
          <a:lstStyle/>
          <a:p>
            <a:r>
              <a:rPr lang="en-US" dirty="0"/>
              <a:t>Our Workforce Story</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a:xfrm>
            <a:off x="457200" y="1295400"/>
            <a:ext cx="8229600" cy="5287962"/>
          </a:xfrm>
        </p:spPr>
        <p:txBody>
          <a:bodyPr>
            <a:normAutofit/>
          </a:bodyPr>
          <a:lstStyle/>
          <a:p>
            <a:r>
              <a:rPr lang="en-US" sz="2000" dirty="0">
                <a:latin typeface="+mj-lt"/>
              </a:rPr>
              <a:t>At 4.5%, Big Stone Co. had a lower unemployment rate than the state in 2020. Due to the pandemic recession, our unemployment rate increased slightly from 2019, but was lower than the 6.5% rate posted in 2010. </a:t>
            </a:r>
          </a:p>
          <a:p>
            <a:r>
              <a:rPr lang="en-US" sz="2000" dirty="0">
                <a:latin typeface="+mj-lt"/>
              </a:rPr>
              <a:t>The number of unemployed workers actively seeking work in Big Stone Co. increased over the past year. </a:t>
            </a:r>
          </a:p>
          <a:p>
            <a:r>
              <a:rPr lang="en-US" sz="2000" dirty="0">
                <a:latin typeface="+mj-lt"/>
              </a:rPr>
              <a:t>Big Stone Co. has a higher rate of adults with at least a high school diploma (92.7%), but a lower rate of people with an Associate's or a Bachelor's degree or higher. </a:t>
            </a:r>
          </a:p>
          <a:p>
            <a:r>
              <a:rPr lang="en-US" sz="2000" dirty="0">
                <a:latin typeface="+mj-lt"/>
              </a:rPr>
              <a:t>Labor force growth has slowed in recent years. Moving forward, Big Stone Co. is expected to see a labor force decline from 2020 to 2030</a:t>
            </a:r>
          </a:p>
          <a:p>
            <a:r>
              <a:rPr lang="en-US" sz="2000" dirty="0">
                <a:latin typeface="+mj-lt"/>
              </a:rPr>
              <a:t>The labor market has grown extremely tight in recent years, with typically less than 1 jobseeker per vacancy. By the fourth quarter of 2020, job vacancies brought back challenges in finding new workers.</a:t>
            </a:r>
          </a:p>
        </p:txBody>
      </p:sp>
    </p:spTree>
    <p:extLst>
      <p:ext uri="{BB962C8B-B14F-4D97-AF65-F5344CB8AC3E}">
        <p14:creationId xmlns:p14="http://schemas.microsoft.com/office/powerpoint/2010/main" val="242088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74638"/>
            <a:ext cx="8229600" cy="639762"/>
          </a:xfrm>
        </p:spPr>
        <p:txBody>
          <a:bodyPr>
            <a:normAutofit fontScale="90000"/>
          </a:bodyPr>
          <a:lstStyle/>
          <a:p>
            <a:r>
              <a:rPr lang="en-US" dirty="0"/>
              <a:t>Community Survey Response</a:t>
            </a:r>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p:txBody>
          <a:bodyPr>
            <a:normAutofit fontScale="92500" lnSpcReduction="20000"/>
          </a:bodyPr>
          <a:lstStyle/>
          <a:p>
            <a:r>
              <a:rPr lang="en-US" dirty="0"/>
              <a:t>We are currently attracting employees that were formerly from this area and want to move back.</a:t>
            </a:r>
          </a:p>
          <a:p>
            <a:r>
              <a:rPr lang="en-US" dirty="0"/>
              <a:t>Well positioned with a high-quality workforce.</a:t>
            </a:r>
          </a:p>
          <a:p>
            <a:r>
              <a:rPr lang="en-US" dirty="0"/>
              <a:t>Need a slow, but steady, increase in the workforce.  </a:t>
            </a:r>
          </a:p>
          <a:p>
            <a:r>
              <a:rPr lang="en-US" dirty="0"/>
              <a:t>Emphasize our assets and promote our quality of life here more.</a:t>
            </a:r>
          </a:p>
          <a:p>
            <a:r>
              <a:rPr lang="en-US" dirty="0"/>
              <a:t>Many respondents highlighted the importance of broadband to their remote work and business needs.  </a:t>
            </a:r>
          </a:p>
          <a:p>
            <a:endParaRPr lang="en-US" dirty="0"/>
          </a:p>
        </p:txBody>
      </p:sp>
    </p:spTree>
    <p:extLst>
      <p:ext uri="{BB962C8B-B14F-4D97-AF65-F5344CB8AC3E}">
        <p14:creationId xmlns:p14="http://schemas.microsoft.com/office/powerpoint/2010/main" val="4052222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D67E77-FF2F-C541-BA62-6E941E6CFA20}"/>
              </a:ext>
            </a:extLst>
          </p:cNvPr>
          <p:cNvSpPr>
            <a:spLocks noGrp="1"/>
          </p:cNvSpPr>
          <p:nvPr>
            <p:ph type="title"/>
          </p:nvPr>
        </p:nvSpPr>
        <p:spPr>
          <a:xfrm>
            <a:off x="437322" y="35498"/>
            <a:ext cx="8229600" cy="639762"/>
          </a:xfrm>
        </p:spPr>
        <p:txBody>
          <a:bodyPr>
            <a:normAutofit fontScale="90000"/>
          </a:bodyPr>
          <a:lstStyle/>
          <a:p>
            <a:r>
              <a:rPr lang="en-US" dirty="0"/>
              <a:t>Knowledge Workforce</a:t>
            </a:r>
          </a:p>
        </p:txBody>
      </p:sp>
      <p:graphicFrame>
        <p:nvGraphicFramePr>
          <p:cNvPr id="5" name="Table 4">
            <a:extLst>
              <a:ext uri="{FF2B5EF4-FFF2-40B4-BE49-F238E27FC236}">
                <a16:creationId xmlns:a16="http://schemas.microsoft.com/office/drawing/2014/main" id="{DC41AE79-1251-4B43-B3CA-0CDC4E7A5880}"/>
              </a:ext>
            </a:extLst>
          </p:cNvPr>
          <p:cNvGraphicFramePr>
            <a:graphicFrameLocks noGrp="1"/>
          </p:cNvGraphicFramePr>
          <p:nvPr>
            <p:extLst>
              <p:ext uri="{D42A27DB-BD31-4B8C-83A1-F6EECF244321}">
                <p14:modId xmlns:p14="http://schemas.microsoft.com/office/powerpoint/2010/main" val="94983694"/>
              </p:ext>
            </p:extLst>
          </p:nvPr>
        </p:nvGraphicFramePr>
        <p:xfrm>
          <a:off x="362778" y="675260"/>
          <a:ext cx="8610600" cy="4526280"/>
        </p:xfrm>
        <a:graphic>
          <a:graphicData uri="http://schemas.openxmlformats.org/drawingml/2006/table">
            <a:tbl>
              <a:tblPr firstRow="1" firstCol="1" bandRow="1">
                <a:tableStyleId>{5C22544A-7EE6-4342-B048-85BDC9FD1C3A}</a:tableStyleId>
              </a:tblPr>
              <a:tblGrid>
                <a:gridCol w="4305300">
                  <a:extLst>
                    <a:ext uri="{9D8B030D-6E8A-4147-A177-3AD203B41FA5}">
                      <a16:colId xmlns:a16="http://schemas.microsoft.com/office/drawing/2014/main" val="2989071318"/>
                    </a:ext>
                  </a:extLst>
                </a:gridCol>
                <a:gridCol w="4305300">
                  <a:extLst>
                    <a:ext uri="{9D8B030D-6E8A-4147-A177-3AD203B41FA5}">
                      <a16:colId xmlns:a16="http://schemas.microsoft.com/office/drawing/2014/main" val="1684400795"/>
                    </a:ext>
                  </a:extLst>
                </a:gridCol>
              </a:tblGrid>
              <a:tr h="243239">
                <a:tc>
                  <a:txBody>
                    <a:bodyPr/>
                    <a:lstStyle/>
                    <a:p>
                      <a:pPr marL="0" marR="0">
                        <a:spcBef>
                          <a:spcPts val="0"/>
                        </a:spcBef>
                        <a:spcAft>
                          <a:spcPts val="0"/>
                        </a:spcAft>
                      </a:pPr>
                      <a:r>
                        <a:rPr lang="en-US" sz="1800" dirty="0">
                          <a:effectLst/>
                        </a:rPr>
                        <a:t>Assets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Barriers / Gaps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376734"/>
                  </a:ext>
                </a:extLst>
              </a:tr>
              <a:tr h="3871561">
                <a:tc>
                  <a:txBody>
                    <a:bodyPr/>
                    <a:lstStyle/>
                    <a:p>
                      <a:pPr marL="0" marR="0">
                        <a:spcBef>
                          <a:spcPts val="0"/>
                        </a:spcBef>
                        <a:spcAft>
                          <a:spcPts val="600"/>
                        </a:spcAft>
                      </a:pPr>
                      <a:r>
                        <a:rPr lang="en-US" sz="1800">
                          <a:effectLst/>
                        </a:rPr>
                        <a:t>MNbump</a:t>
                      </a:r>
                    </a:p>
                    <a:p>
                      <a:pPr marL="0" marR="0">
                        <a:spcBef>
                          <a:spcPts val="0"/>
                        </a:spcBef>
                        <a:spcAft>
                          <a:spcPts val="600"/>
                        </a:spcAft>
                      </a:pPr>
                      <a:r>
                        <a:rPr lang="en-US" sz="1800">
                          <a:effectLst/>
                        </a:rPr>
                        <a:t>Natural Assets (lake, hunting, fishing)</a:t>
                      </a:r>
                    </a:p>
                    <a:p>
                      <a:pPr marL="0" marR="0">
                        <a:spcBef>
                          <a:spcPts val="0"/>
                        </a:spcBef>
                        <a:spcAft>
                          <a:spcPts val="600"/>
                        </a:spcAft>
                      </a:pPr>
                      <a:r>
                        <a:rPr lang="en-US" sz="1800">
                          <a:effectLst/>
                        </a:rPr>
                        <a:t>Broadband availability</a:t>
                      </a:r>
                    </a:p>
                    <a:p>
                      <a:pPr marL="0" marR="0">
                        <a:spcBef>
                          <a:spcPts val="0"/>
                        </a:spcBef>
                        <a:spcAft>
                          <a:spcPts val="600"/>
                        </a:spcAft>
                      </a:pPr>
                      <a:r>
                        <a:rPr lang="en-US" sz="1800">
                          <a:effectLst/>
                        </a:rPr>
                        <a:t>Excellent Health Care</a:t>
                      </a:r>
                    </a:p>
                    <a:p>
                      <a:pPr marL="0" marR="0">
                        <a:spcBef>
                          <a:spcPts val="0"/>
                        </a:spcBef>
                        <a:spcAft>
                          <a:spcPts val="600"/>
                        </a:spcAft>
                      </a:pPr>
                      <a:r>
                        <a:rPr lang="en-US" sz="1800">
                          <a:effectLst/>
                        </a:rPr>
                        <a:t>Family Services</a:t>
                      </a:r>
                    </a:p>
                    <a:p>
                      <a:pPr marL="0" marR="0">
                        <a:spcBef>
                          <a:spcPts val="0"/>
                        </a:spcBef>
                        <a:spcAft>
                          <a:spcPts val="600"/>
                        </a:spcAft>
                      </a:pPr>
                      <a:r>
                        <a:rPr lang="en-US" sz="1800">
                          <a:effectLst/>
                        </a:rPr>
                        <a:t>Growing our own (like OAHS)</a:t>
                      </a:r>
                    </a:p>
                    <a:p>
                      <a:pPr marL="0" marR="0">
                        <a:spcBef>
                          <a:spcPts val="0"/>
                        </a:spcBef>
                        <a:spcAft>
                          <a:spcPts val="600"/>
                        </a:spcAft>
                      </a:pPr>
                      <a:r>
                        <a:rPr lang="en-US" sz="1800">
                          <a:effectLst/>
                        </a:rPr>
                        <a:t>Reasonable Housing</a:t>
                      </a:r>
                    </a:p>
                    <a:p>
                      <a:pPr marL="0" marR="0">
                        <a:spcBef>
                          <a:spcPts val="0"/>
                        </a:spcBef>
                        <a:spcAft>
                          <a:spcPts val="600"/>
                        </a:spcAft>
                      </a:pPr>
                      <a:r>
                        <a:rPr lang="en-US" sz="1800">
                          <a:effectLst/>
                        </a:rPr>
                        <a:t>Fish &amp; Ride (like organizations)</a:t>
                      </a:r>
                    </a:p>
                    <a:p>
                      <a:pPr marL="0" marR="0">
                        <a:spcBef>
                          <a:spcPts val="0"/>
                        </a:spcBef>
                        <a:spcAft>
                          <a:spcPts val="600"/>
                        </a:spcAft>
                      </a:pPr>
                      <a:r>
                        <a:rPr lang="en-US" sz="1800">
                          <a:effectLst/>
                        </a:rPr>
                        <a:t>Fish frys, pancake breakfasts – all well attended – people connecting &amp; stepping up</a:t>
                      </a:r>
                    </a:p>
                    <a:p>
                      <a:pPr marL="0" marR="0">
                        <a:spcBef>
                          <a:spcPts val="0"/>
                        </a:spcBef>
                        <a:spcAft>
                          <a:spcPts val="600"/>
                        </a:spcAft>
                      </a:pPr>
                      <a:r>
                        <a:rPr lang="en-US" sz="1800">
                          <a:effectLst/>
                        </a:rPr>
                        <a:t>Rural – sense of safety – everyone looking out for each other.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800" dirty="0">
                          <a:effectLst/>
                        </a:rPr>
                        <a:t>Recruitment of higher education – wide range of staff needs</a:t>
                      </a:r>
                    </a:p>
                    <a:p>
                      <a:pPr marL="0" marR="0">
                        <a:spcBef>
                          <a:spcPts val="0"/>
                        </a:spcBef>
                        <a:spcAft>
                          <a:spcPts val="600"/>
                        </a:spcAft>
                      </a:pPr>
                      <a:r>
                        <a:rPr lang="en-US" sz="1800" dirty="0">
                          <a:effectLst/>
                        </a:rPr>
                        <a:t>Market rate rental properties (step up from college)</a:t>
                      </a:r>
                    </a:p>
                    <a:p>
                      <a:pPr marL="0" marR="0">
                        <a:spcBef>
                          <a:spcPts val="0"/>
                        </a:spcBef>
                        <a:spcAft>
                          <a:spcPts val="600"/>
                        </a:spcAft>
                      </a:pPr>
                      <a:r>
                        <a:rPr lang="en-US" sz="1800" dirty="0">
                          <a:effectLst/>
                        </a:rPr>
                        <a:t>What to do… younger – what could that look like to attract.  Helping to bridge a gap there.</a:t>
                      </a:r>
                    </a:p>
                    <a:p>
                      <a:pPr marL="0" marR="0">
                        <a:spcBef>
                          <a:spcPts val="0"/>
                        </a:spcBef>
                        <a:spcAft>
                          <a:spcPts val="600"/>
                        </a:spcAft>
                      </a:pPr>
                      <a:r>
                        <a:rPr lang="en-US" sz="1800" dirty="0">
                          <a:effectLst/>
                        </a:rPr>
                        <a:t>Connecting/from around here…</a:t>
                      </a:r>
                    </a:p>
                    <a:p>
                      <a:pPr marL="0" marR="0">
                        <a:spcBef>
                          <a:spcPts val="0"/>
                        </a:spcBef>
                        <a:spcAft>
                          <a:spcPts val="600"/>
                        </a:spcAft>
                      </a:pPr>
                      <a:r>
                        <a:rPr lang="en-US" sz="1800" dirty="0">
                          <a:effectLst/>
                        </a:rPr>
                        <a:t>Less opportunities – like JCs lots of civic groups </a:t>
                      </a:r>
                    </a:p>
                    <a:p>
                      <a:pPr marL="0" marR="0">
                        <a:spcBef>
                          <a:spcPts val="0"/>
                        </a:spcBef>
                        <a:spcAft>
                          <a:spcPts val="600"/>
                        </a:spcAft>
                      </a:pPr>
                      <a:r>
                        <a:rPr lang="en-US" sz="1800" dirty="0">
                          <a:effectLst/>
                        </a:rPr>
                        <a:t>Child care providers!</a:t>
                      </a:r>
                    </a:p>
                    <a:p>
                      <a:pPr marL="0" marR="0">
                        <a:spcBef>
                          <a:spcPts val="0"/>
                        </a:spcBef>
                        <a:spcAft>
                          <a:spcPts val="600"/>
                        </a:spcAft>
                      </a:pPr>
                      <a:r>
                        <a:rPr lang="en-US" sz="1800" dirty="0">
                          <a:effectLst/>
                        </a:rPr>
                        <a:t>Liking town/-- cleanup eyesores on main street – beautification on Main Street.</a:t>
                      </a:r>
                    </a:p>
                    <a:p>
                      <a:pPr marL="0" marR="0">
                        <a:spcBef>
                          <a:spcPts val="0"/>
                        </a:spcBef>
                        <a:spcAft>
                          <a:spcPts val="60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4462745"/>
                  </a:ext>
                </a:extLst>
              </a:tr>
            </a:tbl>
          </a:graphicData>
        </a:graphic>
      </p:graphicFrame>
      <p:sp>
        <p:nvSpPr>
          <p:cNvPr id="6" name="Rectangle 5">
            <a:extLst>
              <a:ext uri="{FF2B5EF4-FFF2-40B4-BE49-F238E27FC236}">
                <a16:creationId xmlns:a16="http://schemas.microsoft.com/office/drawing/2014/main" id="{BFC568BC-AA6F-6F4C-BF86-A26325D358EB}"/>
              </a:ext>
            </a:extLst>
          </p:cNvPr>
          <p:cNvSpPr/>
          <p:nvPr/>
        </p:nvSpPr>
        <p:spPr>
          <a:xfrm>
            <a:off x="457200" y="5316028"/>
            <a:ext cx="8421757" cy="1277273"/>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Desired Outcomes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Attracting &amp; retaining knowledgeable workforce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Pay people what they are worth – competitive wages across the state to attract people – how to help make our business more competitive.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8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EE9A71-F18F-8144-8C4D-F754366647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rot="16200000">
            <a:off x="2419126" y="-1859056"/>
            <a:ext cx="4303462" cy="8661654"/>
          </a:xfrm>
          <a:prstGeom prst="rect">
            <a:avLst/>
          </a:prstGeom>
        </p:spPr>
      </p:pic>
      <p:sp>
        <p:nvSpPr>
          <p:cNvPr id="37" name="Rectangle 3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850850E2-CBFC-C44B-A58D-30568C88B603}"/>
              </a:ext>
            </a:extLst>
          </p:cNvPr>
          <p:cNvSpPr>
            <a:spLocks noChangeAspect="1"/>
          </p:cNvSpPr>
          <p:nvPr/>
        </p:nvSpPr>
        <p:spPr>
          <a:xfrm>
            <a:off x="630936" y="5009083"/>
            <a:ext cx="2167128" cy="134599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2300" dirty="0">
                <a:solidFill>
                  <a:schemeClr val="bg1"/>
                </a:solidFill>
                <a:latin typeface="+mj-lt"/>
                <a:ea typeface="+mj-ea"/>
                <a:cs typeface="+mj-cs"/>
              </a:rPr>
              <a:t>Include</a:t>
            </a:r>
          </a:p>
        </p:txBody>
      </p:sp>
      <p:cxnSp>
        <p:nvCxnSpPr>
          <p:cNvPr id="39" name="Straight Connector 3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idx="1"/>
          </p:nvPr>
        </p:nvSpPr>
        <p:spPr>
          <a:xfrm>
            <a:off x="3284982" y="5009083"/>
            <a:ext cx="5232654" cy="1345997"/>
          </a:xfrm>
        </p:spPr>
        <p:txBody>
          <a:bodyPr vert="horz" lIns="91440" tIns="45720" rIns="91440" bIns="45720" rtlCol="0" anchor="ctr">
            <a:noAutofit/>
          </a:bodyPr>
          <a:lstStyle/>
          <a:p>
            <a:pPr algn="ctr">
              <a:lnSpc>
                <a:spcPct val="90000"/>
              </a:lnSpc>
            </a:pPr>
            <a:r>
              <a:rPr lang="en-US" sz="2800" dirty="0">
                <a:solidFill>
                  <a:schemeClr val="bg1"/>
                </a:solidFill>
              </a:rPr>
              <a:t>Digital equality means computers, skills, and access for all!</a:t>
            </a:r>
          </a:p>
        </p:txBody>
      </p:sp>
    </p:spTree>
    <p:extLst>
      <p:ext uri="{BB962C8B-B14F-4D97-AF65-F5344CB8AC3E}">
        <p14:creationId xmlns:p14="http://schemas.microsoft.com/office/powerpoint/2010/main" val="348597915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a:xfrm>
            <a:off x="457200" y="274638"/>
            <a:ext cx="8229600" cy="1020762"/>
          </a:xfrm>
        </p:spPr>
        <p:txBody>
          <a:bodyPr/>
          <a:lstStyle/>
          <a:p>
            <a:r>
              <a:rPr lang="en-US" dirty="0"/>
              <a:t>Our Digital Equity Story</a:t>
            </a:r>
          </a:p>
        </p:txBody>
      </p:sp>
      <p:graphicFrame>
        <p:nvGraphicFramePr>
          <p:cNvPr id="2" name="Content Placeholder 1">
            <a:extLst>
              <a:ext uri="{FF2B5EF4-FFF2-40B4-BE49-F238E27FC236}">
                <a16:creationId xmlns:a16="http://schemas.microsoft.com/office/drawing/2014/main" id="{1BB90934-2407-FE4B-B9C9-AB52E7E62FCC}"/>
              </a:ext>
            </a:extLst>
          </p:cNvPr>
          <p:cNvGraphicFramePr>
            <a:graphicFrameLocks noGrp="1"/>
          </p:cNvGraphicFramePr>
          <p:nvPr>
            <p:ph idx="1"/>
            <p:extLst>
              <p:ext uri="{D42A27DB-BD31-4B8C-83A1-F6EECF244321}">
                <p14:modId xmlns:p14="http://schemas.microsoft.com/office/powerpoint/2010/main" val="3520843772"/>
              </p:ext>
            </p:extLst>
          </p:nvPr>
        </p:nvGraphicFramePr>
        <p:xfrm>
          <a:off x="495299" y="1798236"/>
          <a:ext cx="7543799" cy="1440180"/>
        </p:xfrm>
        <a:graphic>
          <a:graphicData uri="http://schemas.openxmlformats.org/drawingml/2006/table">
            <a:tbl>
              <a:tblPr/>
              <a:tblGrid>
                <a:gridCol w="1738092">
                  <a:extLst>
                    <a:ext uri="{9D8B030D-6E8A-4147-A177-3AD203B41FA5}">
                      <a16:colId xmlns:a16="http://schemas.microsoft.com/office/drawing/2014/main" val="3880013316"/>
                    </a:ext>
                  </a:extLst>
                </a:gridCol>
                <a:gridCol w="1134588">
                  <a:extLst>
                    <a:ext uri="{9D8B030D-6E8A-4147-A177-3AD203B41FA5}">
                      <a16:colId xmlns:a16="http://schemas.microsoft.com/office/drawing/2014/main" val="2638328525"/>
                    </a:ext>
                  </a:extLst>
                </a:gridCol>
                <a:gridCol w="1207008">
                  <a:extLst>
                    <a:ext uri="{9D8B030D-6E8A-4147-A177-3AD203B41FA5}">
                      <a16:colId xmlns:a16="http://schemas.microsoft.com/office/drawing/2014/main" val="2416746027"/>
                    </a:ext>
                  </a:extLst>
                </a:gridCol>
                <a:gridCol w="1303568">
                  <a:extLst>
                    <a:ext uri="{9D8B030D-6E8A-4147-A177-3AD203B41FA5}">
                      <a16:colId xmlns:a16="http://schemas.microsoft.com/office/drawing/2014/main" val="4017276238"/>
                    </a:ext>
                  </a:extLst>
                </a:gridCol>
                <a:gridCol w="1303568">
                  <a:extLst>
                    <a:ext uri="{9D8B030D-6E8A-4147-A177-3AD203B41FA5}">
                      <a16:colId xmlns:a16="http://schemas.microsoft.com/office/drawing/2014/main" val="3817853095"/>
                    </a:ext>
                  </a:extLst>
                </a:gridCol>
                <a:gridCol w="856975">
                  <a:extLst>
                    <a:ext uri="{9D8B030D-6E8A-4147-A177-3AD203B41FA5}">
                      <a16:colId xmlns:a16="http://schemas.microsoft.com/office/drawing/2014/main" val="223797392"/>
                    </a:ext>
                  </a:extLst>
                </a:gridCol>
              </a:tblGrid>
              <a:tr h="0">
                <a:tc>
                  <a:txBody>
                    <a:bodyPr/>
                    <a:lstStyle/>
                    <a:p>
                      <a:pPr algn="l" fontAlgn="base"/>
                      <a:endParaRPr lang="en-US" b="0">
                        <a:effectLst/>
                        <a:latin typeface="inherit"/>
                      </a:endParaRP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2021</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2020</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2019</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2018</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2017</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461426900"/>
                  </a:ext>
                </a:extLst>
              </a:tr>
              <a:tr h="0">
                <a:tc>
                  <a:txBody>
                    <a:bodyPr/>
                    <a:lstStyle/>
                    <a:p>
                      <a:pPr algn="l" fontAlgn="base"/>
                      <a:r>
                        <a:rPr lang="en-US" b="0">
                          <a:effectLst/>
                          <a:latin typeface="inherit"/>
                        </a:rPr>
                        <a:t>100/20 (2026 goal)</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98.6</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dirty="0">
                          <a:effectLst/>
                          <a:latin typeface="inherit"/>
                        </a:rPr>
                        <a:t>98.6</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dirty="0">
                          <a:effectLst/>
                          <a:latin typeface="inherit"/>
                        </a:rPr>
                        <a:t>98.91</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98.91</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70.12</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967982841"/>
                  </a:ext>
                </a:extLst>
              </a:tr>
              <a:tr h="0">
                <a:tc>
                  <a:txBody>
                    <a:bodyPr/>
                    <a:lstStyle/>
                    <a:p>
                      <a:pPr algn="l" fontAlgn="base"/>
                      <a:r>
                        <a:rPr lang="en-US" b="0">
                          <a:effectLst/>
                          <a:latin typeface="inherit"/>
                        </a:rPr>
                        <a:t>25/3 (2022 goal)</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a:effectLst/>
                          <a:latin typeface="inherit"/>
                        </a:rPr>
                        <a:t>99.48</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dirty="0">
                          <a:effectLst/>
                          <a:latin typeface="inherit"/>
                        </a:rPr>
                        <a:t>99.48</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dirty="0">
                          <a:effectLst/>
                          <a:latin typeface="inherit"/>
                        </a:rPr>
                        <a:t>99.58</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dirty="0">
                          <a:effectLst/>
                          <a:latin typeface="inherit"/>
                        </a:rPr>
                        <a:t>98.91</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dirty="0">
                          <a:effectLst/>
                          <a:latin typeface="inherit"/>
                        </a:rPr>
                        <a:t>70.12</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1911339646"/>
                  </a:ext>
                </a:extLst>
              </a:tr>
            </a:tbl>
          </a:graphicData>
        </a:graphic>
      </p:graphicFrame>
      <p:graphicFrame>
        <p:nvGraphicFramePr>
          <p:cNvPr id="3" name="Table 2">
            <a:extLst>
              <a:ext uri="{FF2B5EF4-FFF2-40B4-BE49-F238E27FC236}">
                <a16:creationId xmlns:a16="http://schemas.microsoft.com/office/drawing/2014/main" id="{91D8F90F-B20E-D74B-9B96-38407749E921}"/>
              </a:ext>
            </a:extLst>
          </p:cNvPr>
          <p:cNvGraphicFramePr>
            <a:graphicFrameLocks noGrp="1"/>
          </p:cNvGraphicFramePr>
          <p:nvPr>
            <p:extLst>
              <p:ext uri="{D42A27DB-BD31-4B8C-83A1-F6EECF244321}">
                <p14:modId xmlns:p14="http://schemas.microsoft.com/office/powerpoint/2010/main" val="2127426049"/>
              </p:ext>
            </p:extLst>
          </p:nvPr>
        </p:nvGraphicFramePr>
        <p:xfrm>
          <a:off x="495300" y="4000500"/>
          <a:ext cx="7543800" cy="1714500"/>
        </p:xfrm>
        <a:graphic>
          <a:graphicData uri="http://schemas.openxmlformats.org/drawingml/2006/table">
            <a:tbl>
              <a:tblPr/>
              <a:tblGrid>
                <a:gridCol w="1371600">
                  <a:extLst>
                    <a:ext uri="{9D8B030D-6E8A-4147-A177-3AD203B41FA5}">
                      <a16:colId xmlns:a16="http://schemas.microsoft.com/office/drawing/2014/main" val="2445780583"/>
                    </a:ext>
                  </a:extLst>
                </a:gridCol>
                <a:gridCol w="1485900">
                  <a:extLst>
                    <a:ext uri="{9D8B030D-6E8A-4147-A177-3AD203B41FA5}">
                      <a16:colId xmlns:a16="http://schemas.microsoft.com/office/drawing/2014/main" val="1023312031"/>
                    </a:ext>
                  </a:extLst>
                </a:gridCol>
                <a:gridCol w="1371600">
                  <a:extLst>
                    <a:ext uri="{9D8B030D-6E8A-4147-A177-3AD203B41FA5}">
                      <a16:colId xmlns:a16="http://schemas.microsoft.com/office/drawing/2014/main" val="4166939183"/>
                    </a:ext>
                  </a:extLst>
                </a:gridCol>
                <a:gridCol w="1752600">
                  <a:extLst>
                    <a:ext uri="{9D8B030D-6E8A-4147-A177-3AD203B41FA5}">
                      <a16:colId xmlns:a16="http://schemas.microsoft.com/office/drawing/2014/main" val="881652435"/>
                    </a:ext>
                  </a:extLst>
                </a:gridCol>
                <a:gridCol w="1562100">
                  <a:extLst>
                    <a:ext uri="{9D8B030D-6E8A-4147-A177-3AD203B41FA5}">
                      <a16:colId xmlns:a16="http://schemas.microsoft.com/office/drawing/2014/main" val="3968811714"/>
                    </a:ext>
                  </a:extLst>
                </a:gridCol>
              </a:tblGrid>
              <a:tr h="0">
                <a:tc>
                  <a:txBody>
                    <a:bodyPr/>
                    <a:lstStyle/>
                    <a:p>
                      <a:pPr algn="l" fontAlgn="base"/>
                      <a:r>
                        <a:rPr lang="en-US" b="0">
                          <a:effectLst/>
                          <a:latin typeface="inherit"/>
                        </a:rPr>
                        <a:t>County</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dirty="0">
                          <a:effectLst/>
                          <a:latin typeface="inherit"/>
                        </a:rPr>
                        <a:t>Households with computer</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…with desktop or laptop</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dirty="0">
                          <a:effectLst/>
                          <a:latin typeface="inherit"/>
                        </a:rPr>
                        <a:t>…with ONLY  </a:t>
                      </a:r>
                    </a:p>
                    <a:p>
                      <a:pPr algn="l" fontAlgn="base"/>
                      <a:r>
                        <a:rPr lang="en-US" b="0" dirty="0">
                          <a:effectLst/>
                          <a:latin typeface="inherit"/>
                        </a:rPr>
                        <a:t>smartphone</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dirty="0">
                          <a:effectLst/>
                          <a:latin typeface="inherit"/>
                        </a:rPr>
                        <a:t>…with a tablet et al</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73079699"/>
                  </a:ext>
                </a:extLst>
              </a:tr>
              <a:tr h="0">
                <a:tc>
                  <a:txBody>
                    <a:bodyPr/>
                    <a:lstStyle/>
                    <a:p>
                      <a:pPr algn="l" fontAlgn="base"/>
                      <a:r>
                        <a:rPr lang="en-US" b="0">
                          <a:effectLst/>
                          <a:latin typeface="inherit"/>
                        </a:rPr>
                        <a:t>State of MN</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93.6%</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dirty="0">
                          <a:effectLst/>
                          <a:latin typeface="inherit"/>
                        </a:rPr>
                        <a:t>80.6%</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7.7%</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fontAlgn="base"/>
                      <a:r>
                        <a:rPr lang="en-US" b="0">
                          <a:effectLst/>
                          <a:latin typeface="inherit"/>
                        </a:rPr>
                        <a:t>63.8%</a:t>
                      </a:r>
                    </a:p>
                  </a:txBody>
                  <a:tcPr marR="95250" marT="57150" marB="57150"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65520291"/>
                  </a:ext>
                </a:extLst>
              </a:tr>
              <a:tr h="0">
                <a:tc>
                  <a:txBody>
                    <a:bodyPr/>
                    <a:lstStyle/>
                    <a:p>
                      <a:pPr algn="l" fontAlgn="base"/>
                      <a:r>
                        <a:rPr lang="en-US" b="0">
                          <a:effectLst/>
                          <a:latin typeface="inherit"/>
                        </a:rPr>
                        <a:t>Big Stone</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a:effectLst/>
                          <a:latin typeface="inherit"/>
                        </a:rPr>
                        <a:t>92.4</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dirty="0">
                          <a:effectLst/>
                          <a:latin typeface="inherit"/>
                        </a:rPr>
                        <a:t>80.6</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dirty="0">
                          <a:effectLst/>
                          <a:latin typeface="inherit"/>
                        </a:rPr>
                        <a:t>4.1</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tc>
                  <a:txBody>
                    <a:bodyPr/>
                    <a:lstStyle/>
                    <a:p>
                      <a:pPr algn="l" fontAlgn="base"/>
                      <a:r>
                        <a:rPr lang="en-US" b="0" dirty="0">
                          <a:effectLst/>
                          <a:latin typeface="inherit"/>
                        </a:rPr>
                        <a:t>55.5</a:t>
                      </a:r>
                    </a:p>
                  </a:txBody>
                  <a:tcPr marR="95250" marT="57150" marB="57150" anchor="ctr">
                    <a:lnL>
                      <a:noFill/>
                    </a:lnL>
                    <a:lnR>
                      <a:noFill/>
                    </a:lnR>
                    <a:lnT w="9525"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2485544752"/>
                  </a:ext>
                </a:extLst>
              </a:tr>
            </a:tbl>
          </a:graphicData>
        </a:graphic>
      </p:graphicFrame>
      <p:sp>
        <p:nvSpPr>
          <p:cNvPr id="7" name="TextBox 6">
            <a:extLst>
              <a:ext uri="{FF2B5EF4-FFF2-40B4-BE49-F238E27FC236}">
                <a16:creationId xmlns:a16="http://schemas.microsoft.com/office/drawing/2014/main" id="{73A08FD1-8F09-7A4D-ACF9-6B86C72D0056}"/>
              </a:ext>
            </a:extLst>
          </p:cNvPr>
          <p:cNvSpPr txBox="1"/>
          <p:nvPr/>
        </p:nvSpPr>
        <p:spPr>
          <a:xfrm>
            <a:off x="495300" y="1405288"/>
            <a:ext cx="7543798" cy="369332"/>
          </a:xfrm>
          <a:prstGeom prst="rect">
            <a:avLst/>
          </a:prstGeom>
          <a:noFill/>
        </p:spPr>
        <p:txBody>
          <a:bodyPr wrap="square" rtlCol="0">
            <a:spAutoFit/>
          </a:bodyPr>
          <a:lstStyle/>
          <a:p>
            <a:pPr algn="ctr"/>
            <a:r>
              <a:rPr lang="en-US" b="1" dirty="0"/>
              <a:t>Broadband Access</a:t>
            </a:r>
          </a:p>
        </p:txBody>
      </p:sp>
      <p:sp>
        <p:nvSpPr>
          <p:cNvPr id="8" name="TextBox 7">
            <a:extLst>
              <a:ext uri="{FF2B5EF4-FFF2-40B4-BE49-F238E27FC236}">
                <a16:creationId xmlns:a16="http://schemas.microsoft.com/office/drawing/2014/main" id="{F41583CF-332A-8849-B0DD-BDF398F014EA}"/>
              </a:ext>
            </a:extLst>
          </p:cNvPr>
          <p:cNvSpPr txBox="1"/>
          <p:nvPr/>
        </p:nvSpPr>
        <p:spPr>
          <a:xfrm>
            <a:off x="495300" y="3607552"/>
            <a:ext cx="7543800" cy="369332"/>
          </a:xfrm>
          <a:prstGeom prst="rect">
            <a:avLst/>
          </a:prstGeom>
          <a:noFill/>
        </p:spPr>
        <p:txBody>
          <a:bodyPr wrap="square" rtlCol="0">
            <a:spAutoFit/>
          </a:bodyPr>
          <a:lstStyle/>
          <a:p>
            <a:pPr algn="ctr"/>
            <a:r>
              <a:rPr lang="en-US" b="1" dirty="0"/>
              <a:t>Computer Access</a:t>
            </a:r>
          </a:p>
        </p:txBody>
      </p:sp>
      <p:sp>
        <p:nvSpPr>
          <p:cNvPr id="9" name="TextBox 8">
            <a:extLst>
              <a:ext uri="{FF2B5EF4-FFF2-40B4-BE49-F238E27FC236}">
                <a16:creationId xmlns:a16="http://schemas.microsoft.com/office/drawing/2014/main" id="{5B473E7E-BF83-8F4D-8A93-520B586CB1D6}"/>
              </a:ext>
            </a:extLst>
          </p:cNvPr>
          <p:cNvSpPr txBox="1"/>
          <p:nvPr/>
        </p:nvSpPr>
        <p:spPr>
          <a:xfrm>
            <a:off x="495299" y="6019800"/>
            <a:ext cx="7962901" cy="646331"/>
          </a:xfrm>
          <a:prstGeom prst="rect">
            <a:avLst/>
          </a:prstGeom>
          <a:noFill/>
        </p:spPr>
        <p:txBody>
          <a:bodyPr wrap="square" rtlCol="0">
            <a:spAutoFit/>
          </a:bodyPr>
          <a:lstStyle/>
          <a:p>
            <a:r>
              <a:rPr lang="en-US" dirty="0"/>
              <a:t>Big Stone County was ranked #68 of 87 for County median income in 2014-2018.  This was a drop from our 65</a:t>
            </a:r>
            <a:r>
              <a:rPr lang="en-US" baseline="30000" dirty="0"/>
              <a:t>th</a:t>
            </a:r>
            <a:r>
              <a:rPr lang="en-US" dirty="0"/>
              <a:t> place ranking in 2010-2014.  </a:t>
            </a:r>
          </a:p>
        </p:txBody>
      </p:sp>
    </p:spTree>
    <p:extLst>
      <p:ext uri="{BB962C8B-B14F-4D97-AF65-F5344CB8AC3E}">
        <p14:creationId xmlns:p14="http://schemas.microsoft.com/office/powerpoint/2010/main" val="296588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74638"/>
            <a:ext cx="8229600" cy="639762"/>
          </a:xfrm>
        </p:spPr>
        <p:txBody>
          <a:bodyPr>
            <a:normAutofit fontScale="90000"/>
          </a:bodyPr>
          <a:lstStyle/>
          <a:p>
            <a:r>
              <a:rPr lang="en-US" dirty="0"/>
              <a:t>Community Survey Response</a:t>
            </a:r>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a:xfrm>
            <a:off x="457200" y="1295400"/>
            <a:ext cx="8229600" cy="4830763"/>
          </a:xfrm>
        </p:spPr>
        <p:txBody>
          <a:bodyPr>
            <a:normAutofit fontScale="85000" lnSpcReduction="10000"/>
          </a:bodyPr>
          <a:lstStyle/>
          <a:p>
            <a:r>
              <a:rPr lang="en-US" dirty="0"/>
              <a:t>Lack of computer literacy among older adults.  This can impede access to services (</a:t>
            </a:r>
            <a:r>
              <a:rPr lang="en-US" dirty="0" err="1"/>
              <a:t>eg</a:t>
            </a:r>
            <a:r>
              <a:rPr lang="en-US" dirty="0"/>
              <a:t> Veterans) and connectivity to people.</a:t>
            </a:r>
          </a:p>
          <a:p>
            <a:r>
              <a:rPr lang="en-US" dirty="0"/>
              <a:t>Tools are there, but divide is growing between people who utilize it and those who do not.</a:t>
            </a:r>
          </a:p>
          <a:p>
            <a:r>
              <a:rPr lang="en-US" dirty="0"/>
              <a:t>Distance learning and remote work have made digital inequity more apparent.  </a:t>
            </a:r>
          </a:p>
          <a:p>
            <a:r>
              <a:rPr lang="en-US" dirty="0"/>
              <a:t>Monthly cost and equipment are hinderances to some.</a:t>
            </a:r>
          </a:p>
          <a:p>
            <a:r>
              <a:rPr lang="en-US" dirty="0"/>
              <a:t>The pandemic has shown us that unequal access to technology among our school-aged kids creates a clear imbalance in education.</a:t>
            </a:r>
          </a:p>
          <a:p>
            <a:endParaRPr lang="en-US" dirty="0"/>
          </a:p>
        </p:txBody>
      </p:sp>
    </p:spTree>
    <p:extLst>
      <p:ext uri="{BB962C8B-B14F-4D97-AF65-F5344CB8AC3E}">
        <p14:creationId xmlns:p14="http://schemas.microsoft.com/office/powerpoint/2010/main" val="299831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2106-115D-EC44-BCD8-8DCC53897439}"/>
              </a:ext>
            </a:extLst>
          </p:cNvPr>
          <p:cNvSpPr>
            <a:spLocks noGrp="1"/>
          </p:cNvSpPr>
          <p:nvPr>
            <p:ph type="title"/>
          </p:nvPr>
        </p:nvSpPr>
        <p:spPr>
          <a:xfrm>
            <a:off x="457200" y="274638"/>
            <a:ext cx="8229600" cy="563562"/>
          </a:xfrm>
        </p:spPr>
        <p:txBody>
          <a:bodyPr>
            <a:normAutofit fontScale="90000"/>
          </a:bodyPr>
          <a:lstStyle/>
          <a:p>
            <a:r>
              <a:rPr lang="en-US" dirty="0"/>
              <a:t>Digital Equity</a:t>
            </a:r>
          </a:p>
        </p:txBody>
      </p:sp>
      <p:graphicFrame>
        <p:nvGraphicFramePr>
          <p:cNvPr id="5" name="Table 4">
            <a:extLst>
              <a:ext uri="{FF2B5EF4-FFF2-40B4-BE49-F238E27FC236}">
                <a16:creationId xmlns:a16="http://schemas.microsoft.com/office/drawing/2014/main" id="{28795322-F6BD-AE42-9646-38E8E4D58F41}"/>
              </a:ext>
            </a:extLst>
          </p:cNvPr>
          <p:cNvGraphicFramePr>
            <a:graphicFrameLocks noGrp="1"/>
          </p:cNvGraphicFramePr>
          <p:nvPr>
            <p:extLst>
              <p:ext uri="{D42A27DB-BD31-4B8C-83A1-F6EECF244321}">
                <p14:modId xmlns:p14="http://schemas.microsoft.com/office/powerpoint/2010/main" val="1024612527"/>
              </p:ext>
            </p:extLst>
          </p:nvPr>
        </p:nvGraphicFramePr>
        <p:xfrm>
          <a:off x="424070" y="966674"/>
          <a:ext cx="8282608" cy="4534089"/>
        </p:xfrm>
        <a:graphic>
          <a:graphicData uri="http://schemas.openxmlformats.org/drawingml/2006/table">
            <a:tbl>
              <a:tblPr firstRow="1" firstCol="1" bandRow="1">
                <a:tableStyleId>{5C22544A-7EE6-4342-B048-85BDC9FD1C3A}</a:tableStyleId>
              </a:tblPr>
              <a:tblGrid>
                <a:gridCol w="4141304">
                  <a:extLst>
                    <a:ext uri="{9D8B030D-6E8A-4147-A177-3AD203B41FA5}">
                      <a16:colId xmlns:a16="http://schemas.microsoft.com/office/drawing/2014/main" val="3028492698"/>
                    </a:ext>
                  </a:extLst>
                </a:gridCol>
                <a:gridCol w="4141304">
                  <a:extLst>
                    <a:ext uri="{9D8B030D-6E8A-4147-A177-3AD203B41FA5}">
                      <a16:colId xmlns:a16="http://schemas.microsoft.com/office/drawing/2014/main" val="4199257967"/>
                    </a:ext>
                  </a:extLst>
                </a:gridCol>
              </a:tblGrid>
              <a:tr h="282129">
                <a:tc>
                  <a:txBody>
                    <a:bodyPr/>
                    <a:lstStyle/>
                    <a:p>
                      <a:pPr marL="0" marR="0">
                        <a:spcBef>
                          <a:spcPts val="0"/>
                        </a:spcBef>
                        <a:spcAft>
                          <a:spcPts val="0"/>
                        </a:spcAft>
                      </a:pPr>
                      <a:r>
                        <a:rPr lang="en-US" sz="1800" dirty="0">
                          <a:effectLst/>
                        </a:rPr>
                        <a:t>Assets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Barriers / Gaps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4273162"/>
                  </a:ext>
                </a:extLst>
              </a:tr>
              <a:tr h="4161397">
                <a:tc>
                  <a:txBody>
                    <a:bodyPr/>
                    <a:lstStyle/>
                    <a:p>
                      <a:pPr marL="0" marR="0">
                        <a:spcBef>
                          <a:spcPts val="0"/>
                        </a:spcBef>
                        <a:spcAft>
                          <a:spcPts val="600"/>
                        </a:spcAft>
                      </a:pPr>
                      <a:r>
                        <a:rPr lang="en-US" sz="1800" dirty="0">
                          <a:effectLst/>
                        </a:rPr>
                        <a:t>Great availability of broadband throughout the County.</a:t>
                      </a:r>
                    </a:p>
                    <a:p>
                      <a:pPr marL="0" marR="0">
                        <a:spcBef>
                          <a:spcPts val="0"/>
                        </a:spcBef>
                        <a:spcAft>
                          <a:spcPts val="600"/>
                        </a:spcAft>
                      </a:pPr>
                      <a:r>
                        <a:rPr lang="en-US" sz="1800" dirty="0">
                          <a:effectLst/>
                        </a:rPr>
                        <a:t>Technology skills is “first nature” to many</a:t>
                      </a:r>
                    </a:p>
                    <a:p>
                      <a:pPr marL="0" marR="0">
                        <a:spcBef>
                          <a:spcPts val="0"/>
                        </a:spcBef>
                        <a:spcAft>
                          <a:spcPts val="600"/>
                        </a:spcAft>
                      </a:pPr>
                      <a:r>
                        <a:rPr lang="en-US" sz="1800" dirty="0">
                          <a:effectLst/>
                        </a:rPr>
                        <a:t>Mobile community van for outreach to older population.</a:t>
                      </a:r>
                    </a:p>
                    <a:p>
                      <a:pPr marL="0" marR="0">
                        <a:spcBef>
                          <a:spcPts val="0"/>
                        </a:spcBef>
                        <a:spcAft>
                          <a:spcPts val="600"/>
                        </a:spcAft>
                      </a:pPr>
                      <a:r>
                        <a:rPr lang="en-US" sz="1800" dirty="0">
                          <a:effectLst/>
                        </a:rPr>
                        <a:t> </a:t>
                      </a:r>
                    </a:p>
                    <a:p>
                      <a:pPr marL="0" marR="0">
                        <a:spcBef>
                          <a:spcPts val="0"/>
                        </a:spcBef>
                        <a:spcAft>
                          <a:spcPts val="600"/>
                        </a:spcAft>
                      </a:pPr>
                      <a:r>
                        <a:rPr lang="en-US" sz="1800" dirty="0">
                          <a:effectLst/>
                        </a:rPr>
                        <a:t>Active 4H with knowledgeable kids who could teach items</a:t>
                      </a:r>
                    </a:p>
                    <a:p>
                      <a:pPr marL="0" marR="0">
                        <a:spcBef>
                          <a:spcPts val="0"/>
                        </a:spcBef>
                        <a:spcAft>
                          <a:spcPts val="600"/>
                        </a:spcAft>
                      </a:pPr>
                      <a:r>
                        <a:rPr lang="en-US" sz="1800" dirty="0" err="1">
                          <a:effectLst/>
                        </a:rPr>
                        <a:t>Covid</a:t>
                      </a:r>
                      <a:r>
                        <a:rPr lang="en-US" sz="1800" dirty="0">
                          <a:effectLst/>
                        </a:rPr>
                        <a:t> taught us all how to access technology at a higher level – being able to connect in new ways. </a:t>
                      </a:r>
                    </a:p>
                    <a:p>
                      <a:pPr marL="0" marR="0">
                        <a:spcBef>
                          <a:spcPts val="0"/>
                        </a:spcBef>
                        <a:spcAft>
                          <a:spcPts val="60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800" dirty="0">
                          <a:effectLst/>
                        </a:rPr>
                        <a:t>Available but not affordable.</a:t>
                      </a:r>
                    </a:p>
                    <a:p>
                      <a:pPr marL="0" marR="0">
                        <a:spcBef>
                          <a:spcPts val="0"/>
                        </a:spcBef>
                        <a:spcAft>
                          <a:spcPts val="600"/>
                        </a:spcAft>
                      </a:pPr>
                      <a:r>
                        <a:rPr lang="en-US" sz="1800" dirty="0">
                          <a:effectLst/>
                        </a:rPr>
                        <a:t> </a:t>
                      </a:r>
                    </a:p>
                    <a:p>
                      <a:pPr marL="0" marR="0">
                        <a:spcBef>
                          <a:spcPts val="0"/>
                        </a:spcBef>
                        <a:spcAft>
                          <a:spcPts val="600"/>
                        </a:spcAft>
                      </a:pPr>
                      <a:r>
                        <a:rPr lang="en-US" sz="1800" dirty="0">
                          <a:effectLst/>
                        </a:rPr>
                        <a:t>Some people need improved knowledge/skills.</a:t>
                      </a:r>
                    </a:p>
                    <a:p>
                      <a:pPr marL="0" marR="0">
                        <a:spcBef>
                          <a:spcPts val="0"/>
                        </a:spcBef>
                        <a:spcAft>
                          <a:spcPts val="600"/>
                        </a:spcAft>
                      </a:pPr>
                      <a:r>
                        <a:rPr lang="en-US" sz="1800" dirty="0">
                          <a:effectLst/>
                        </a:rPr>
                        <a:t>People are not aware of resource</a:t>
                      </a:r>
                    </a:p>
                    <a:p>
                      <a:pPr marL="0" marR="0">
                        <a:spcBef>
                          <a:spcPts val="0"/>
                        </a:spcBef>
                        <a:spcAft>
                          <a:spcPts val="600"/>
                        </a:spcAft>
                      </a:pPr>
                      <a:r>
                        <a:rPr lang="en-US" sz="1800" dirty="0">
                          <a:effectLst/>
                        </a:rPr>
                        <a:t> </a:t>
                      </a:r>
                    </a:p>
                    <a:p>
                      <a:pPr marL="0" marR="0">
                        <a:spcBef>
                          <a:spcPts val="0"/>
                        </a:spcBef>
                        <a:spcAft>
                          <a:spcPts val="600"/>
                        </a:spcAft>
                      </a:pPr>
                      <a:r>
                        <a:rPr lang="en-US" sz="1800" dirty="0">
                          <a:effectLst/>
                        </a:rPr>
                        <a:t>Knowing what to teach them  - at what level.</a:t>
                      </a:r>
                    </a:p>
                    <a:p>
                      <a:pPr marL="0" marR="0">
                        <a:spcBef>
                          <a:spcPts val="0"/>
                        </a:spcBef>
                        <a:spcAft>
                          <a:spcPts val="600"/>
                        </a:spcAft>
                      </a:pPr>
                      <a:r>
                        <a:rPr lang="en-US" sz="1800" dirty="0">
                          <a:effectLst/>
                        </a:rPr>
                        <a:t> </a:t>
                      </a:r>
                    </a:p>
                    <a:p>
                      <a:pPr marL="0" marR="0">
                        <a:spcBef>
                          <a:spcPts val="0"/>
                        </a:spcBef>
                        <a:spcAft>
                          <a:spcPts val="600"/>
                        </a:spcAft>
                      </a:pPr>
                      <a:r>
                        <a:rPr lang="en-US" sz="1800" dirty="0">
                          <a:effectLst/>
                        </a:rPr>
                        <a:t>Equipment, training, income, knowledge</a:t>
                      </a:r>
                    </a:p>
                    <a:p>
                      <a:pPr marL="0" marR="0">
                        <a:spcBef>
                          <a:spcPts val="0"/>
                        </a:spcBef>
                        <a:spcAft>
                          <a:spcPts val="600"/>
                        </a:spcAft>
                      </a:pPr>
                      <a:r>
                        <a:rPr lang="en-US" sz="1800" dirty="0">
                          <a:effectLst/>
                        </a:rPr>
                        <a:t>Awareness of </a:t>
                      </a:r>
                      <a:r>
                        <a:rPr lang="en-US" sz="1800" dirty="0" err="1">
                          <a:effectLst/>
                        </a:rPr>
                        <a:t>wifi</a:t>
                      </a:r>
                      <a:r>
                        <a:rPr lang="en-US" sz="1800" dirty="0">
                          <a:effectLst/>
                        </a:rPr>
                        <a:t> locations within the County</a:t>
                      </a:r>
                    </a:p>
                    <a:p>
                      <a:pPr marL="0" marR="0">
                        <a:spcBef>
                          <a:spcPts val="0"/>
                        </a:spcBef>
                        <a:spcAft>
                          <a:spcPts val="60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2417884"/>
                  </a:ext>
                </a:extLst>
              </a:tr>
            </a:tbl>
          </a:graphicData>
        </a:graphic>
      </p:graphicFrame>
    </p:spTree>
    <p:extLst>
      <p:ext uri="{BB962C8B-B14F-4D97-AF65-F5344CB8AC3E}">
        <p14:creationId xmlns:p14="http://schemas.microsoft.com/office/powerpoint/2010/main" val="417474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F99B4-E49E-264F-8929-864B9BC5D39B}"/>
              </a:ext>
            </a:extLst>
          </p:cNvPr>
          <p:cNvSpPr>
            <a:spLocks noGrp="1"/>
          </p:cNvSpPr>
          <p:nvPr>
            <p:ph type="title"/>
          </p:nvPr>
        </p:nvSpPr>
        <p:spPr/>
        <p:txBody>
          <a:bodyPr/>
          <a:lstStyle/>
          <a:p>
            <a:r>
              <a:rPr lang="en-US" dirty="0"/>
              <a:t>Digital Equity</a:t>
            </a:r>
          </a:p>
        </p:txBody>
      </p:sp>
      <p:sp>
        <p:nvSpPr>
          <p:cNvPr id="4" name="Rectangle 3">
            <a:extLst>
              <a:ext uri="{FF2B5EF4-FFF2-40B4-BE49-F238E27FC236}">
                <a16:creationId xmlns:a16="http://schemas.microsoft.com/office/drawing/2014/main" id="{5FB050DC-986A-9642-B93B-0CDF677339BF}"/>
              </a:ext>
            </a:extLst>
          </p:cNvPr>
          <p:cNvSpPr/>
          <p:nvPr/>
        </p:nvSpPr>
        <p:spPr>
          <a:xfrm>
            <a:off x="533400" y="1676400"/>
            <a:ext cx="7924800" cy="2262158"/>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Desired Outcomes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Way to make it affordable – subsidy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Connect the high users with the ones who need help</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Outreach to a variety of populations – money isn’t always the issue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Central spot where people can interact with community – more interactive instead of just information out. Options for connections “community landing page” – someone to talk to help figure it out.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0888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A77542D-CCEC-F44A-AB0F-BE0309576C89}"/>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rot="5400000">
            <a:off x="1143000" y="-1143000"/>
            <a:ext cx="6858000" cy="9144000"/>
          </a:xfrm>
          <a:prstGeom prst="rect">
            <a:avLst/>
          </a:prstGeom>
        </p:spPr>
      </p:pic>
      <p:sp>
        <p:nvSpPr>
          <p:cNvPr id="2" name="Title 1"/>
          <p:cNvSpPr>
            <a:spLocks noGrp="1"/>
          </p:cNvSpPr>
          <p:nvPr>
            <p:ph type="title"/>
          </p:nvPr>
        </p:nvSpPr>
        <p:spPr>
          <a:xfrm>
            <a:off x="1143000" y="1122362"/>
            <a:ext cx="6858000" cy="935038"/>
          </a:xfrm>
        </p:spPr>
        <p:txBody>
          <a:bodyPr vert="horz" lIns="91440" tIns="45720" rIns="91440" bIns="45720" rtlCol="0" anchor="b">
            <a:normAutofit fontScale="90000"/>
          </a:bodyPr>
          <a:lstStyle/>
          <a:p>
            <a:pPr>
              <a:lnSpc>
                <a:spcPct val="90000"/>
              </a:lnSpc>
            </a:pPr>
            <a:r>
              <a:rPr lang="en-US" sz="6000" dirty="0">
                <a:solidFill>
                  <a:srgbClr val="FFFFFF"/>
                </a:solidFill>
              </a:rPr>
              <a:t>Innovation &amp; Sustainability</a:t>
            </a:r>
          </a:p>
        </p:txBody>
      </p:sp>
      <p:sp>
        <p:nvSpPr>
          <p:cNvPr id="4" name="Text Placeholder 3"/>
          <p:cNvSpPr>
            <a:spLocks noGrp="1"/>
          </p:cNvSpPr>
          <p:nvPr>
            <p:ph type="body" idx="1"/>
          </p:nvPr>
        </p:nvSpPr>
        <p:spPr>
          <a:xfrm>
            <a:off x="1295400" y="2800168"/>
            <a:ext cx="6858000" cy="1098395"/>
          </a:xfrm>
        </p:spPr>
        <p:txBody>
          <a:bodyPr vert="horz" lIns="91440" tIns="45720" rIns="91440" bIns="45720" rtlCol="0">
            <a:normAutofit/>
          </a:bodyPr>
          <a:lstStyle/>
          <a:p>
            <a:pPr algn="ctr">
              <a:lnSpc>
                <a:spcPct val="90000"/>
              </a:lnSpc>
              <a:spcBef>
                <a:spcPts val="1000"/>
              </a:spcBef>
            </a:pPr>
            <a:r>
              <a:rPr lang="en-US" dirty="0">
                <a:solidFill>
                  <a:srgbClr val="FFFFFF"/>
                </a:solidFill>
              </a:rPr>
              <a:t>Innovation refers to doing new  things and doing old things in new and better ways</a:t>
            </a:r>
          </a:p>
        </p:txBody>
      </p:sp>
      <p:sp>
        <p:nvSpPr>
          <p:cNvPr id="3" name="Rectangle 2">
            <a:extLst>
              <a:ext uri="{FF2B5EF4-FFF2-40B4-BE49-F238E27FC236}">
                <a16:creationId xmlns:a16="http://schemas.microsoft.com/office/drawing/2014/main" id="{92572677-6D95-7744-8E4B-B4A92F26EFF2}"/>
              </a:ext>
            </a:extLst>
          </p:cNvPr>
          <p:cNvSpPr/>
          <p:nvPr/>
        </p:nvSpPr>
        <p:spPr>
          <a:xfrm>
            <a:off x="1371600" y="4664522"/>
            <a:ext cx="6400800" cy="830997"/>
          </a:xfrm>
          <a:prstGeom prst="rect">
            <a:avLst/>
          </a:prstGeom>
        </p:spPr>
        <p:txBody>
          <a:bodyPr wrap="square">
            <a:spAutoFit/>
          </a:bodyPr>
          <a:lstStyle/>
          <a:p>
            <a:pPr algn="ctr"/>
            <a:r>
              <a:rPr lang="en-US" sz="2400" dirty="0"/>
              <a:t>Sustainability is economic development with the future in mind</a:t>
            </a:r>
          </a:p>
        </p:txBody>
      </p:sp>
    </p:spTree>
    <p:extLst>
      <p:ext uri="{BB962C8B-B14F-4D97-AF65-F5344CB8AC3E}">
        <p14:creationId xmlns:p14="http://schemas.microsoft.com/office/powerpoint/2010/main" val="13888455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143B64-DD11-E246-951D-199C9DC93100}"/>
              </a:ext>
            </a:extLst>
          </p:cNvPr>
          <p:cNvSpPr>
            <a:spLocks noGrp="1"/>
          </p:cNvSpPr>
          <p:nvPr>
            <p:ph type="title"/>
          </p:nvPr>
        </p:nvSpPr>
        <p:spPr/>
        <p:txBody>
          <a:bodyPr>
            <a:normAutofit fontScale="90000"/>
          </a:bodyPr>
          <a:lstStyle/>
          <a:p>
            <a:r>
              <a:rPr lang="en-US" dirty="0"/>
              <a:t>Brainstorm Meeting Agenda</a:t>
            </a:r>
            <a:br>
              <a:rPr lang="en-US" dirty="0"/>
            </a:br>
            <a:endParaRPr lang="en-US" dirty="0"/>
          </a:p>
        </p:txBody>
      </p:sp>
      <p:sp>
        <p:nvSpPr>
          <p:cNvPr id="6" name="Content Placeholder 5">
            <a:extLst>
              <a:ext uri="{FF2B5EF4-FFF2-40B4-BE49-F238E27FC236}">
                <a16:creationId xmlns:a16="http://schemas.microsoft.com/office/drawing/2014/main" id="{80F0087A-7396-0D4D-87E3-977A3610311A}"/>
              </a:ext>
            </a:extLst>
          </p:cNvPr>
          <p:cNvSpPr>
            <a:spLocks noGrp="1"/>
          </p:cNvSpPr>
          <p:nvPr>
            <p:ph idx="1"/>
          </p:nvPr>
        </p:nvSpPr>
        <p:spPr>
          <a:xfrm>
            <a:off x="457200" y="937418"/>
            <a:ext cx="8686800" cy="5645943"/>
          </a:xfrm>
        </p:spPr>
        <p:txBody>
          <a:bodyPr>
            <a:normAutofit fontScale="92500" lnSpcReduction="20000"/>
          </a:bodyPr>
          <a:lstStyle/>
          <a:p>
            <a:r>
              <a:rPr lang="en-US" sz="2800" dirty="0"/>
              <a:t>Welcome</a:t>
            </a:r>
          </a:p>
          <a:p>
            <a:pPr lvl="1"/>
            <a:r>
              <a:rPr lang="en-US" sz="2400" dirty="0"/>
              <a:t>Lisa </a:t>
            </a:r>
            <a:r>
              <a:rPr lang="en-US" sz="2400" dirty="0" err="1"/>
              <a:t>Graphensteen</a:t>
            </a:r>
            <a:endParaRPr lang="en-US" sz="2400" dirty="0"/>
          </a:p>
          <a:p>
            <a:pPr lvl="1"/>
            <a:r>
              <a:rPr lang="en-US" sz="2400" dirty="0"/>
              <a:t>Bernadine Joselyn</a:t>
            </a:r>
          </a:p>
          <a:p>
            <a:r>
              <a:rPr lang="en-US" sz="2800" dirty="0"/>
              <a:t>Vision Meeting Report</a:t>
            </a:r>
          </a:p>
          <a:p>
            <a:pPr lvl="1"/>
            <a:r>
              <a:rPr lang="en-US" sz="2400" dirty="0"/>
              <a:t>Bill Coleman</a:t>
            </a:r>
          </a:p>
          <a:p>
            <a:r>
              <a:rPr lang="en-US" sz="2800" dirty="0"/>
              <a:t>Additional Input</a:t>
            </a:r>
          </a:p>
          <a:p>
            <a:pPr lvl="1"/>
            <a:r>
              <a:rPr lang="en-US" sz="2400" dirty="0"/>
              <a:t>Open discussion</a:t>
            </a:r>
          </a:p>
          <a:p>
            <a:r>
              <a:rPr lang="en-US" sz="2800" dirty="0"/>
              <a:t>Project Idea Generation</a:t>
            </a:r>
          </a:p>
          <a:p>
            <a:pPr lvl="1"/>
            <a:r>
              <a:rPr lang="en-US" sz="2400" dirty="0"/>
              <a:t>In small groups </a:t>
            </a:r>
          </a:p>
          <a:p>
            <a:r>
              <a:rPr lang="en-US" dirty="0"/>
              <a:t>Group Reporting</a:t>
            </a:r>
          </a:p>
          <a:p>
            <a:pPr lvl="1"/>
            <a:r>
              <a:rPr lang="en-US" sz="2400" dirty="0"/>
              <a:t>Round robin reporting by group leaders</a:t>
            </a:r>
          </a:p>
          <a:p>
            <a:r>
              <a:rPr lang="en-US" sz="2800" dirty="0"/>
              <a:t>Additional Ideas and Discussion</a:t>
            </a:r>
          </a:p>
          <a:p>
            <a:r>
              <a:rPr lang="en-US" sz="2800" dirty="0"/>
              <a:t>Next Steps</a:t>
            </a:r>
          </a:p>
          <a:p>
            <a:r>
              <a:rPr lang="en-US" sz="2800" dirty="0"/>
              <a:t>Adjourn</a:t>
            </a:r>
          </a:p>
        </p:txBody>
      </p:sp>
    </p:spTree>
    <p:extLst>
      <p:ext uri="{BB962C8B-B14F-4D97-AF65-F5344CB8AC3E}">
        <p14:creationId xmlns:p14="http://schemas.microsoft.com/office/powerpoint/2010/main" val="2593189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p:txBody>
          <a:bodyPr/>
          <a:lstStyle/>
          <a:p>
            <a:r>
              <a:rPr lang="en-US" dirty="0"/>
              <a:t>Our Innovation Story</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p:txBody>
          <a:bodyPr>
            <a:normAutofit fontScale="92500" lnSpcReduction="20000"/>
          </a:bodyPr>
          <a:lstStyle/>
          <a:p>
            <a:r>
              <a:rPr lang="en-US" dirty="0"/>
              <a:t>Since COVID-19, some services such as mental health and substance use services are being delivered via telehealth.  </a:t>
            </a:r>
          </a:p>
          <a:p>
            <a:r>
              <a:rPr lang="en-US" dirty="0" err="1"/>
              <a:t>Mnbump</a:t>
            </a:r>
            <a:r>
              <a:rPr lang="en-US" dirty="0"/>
              <a:t> as a workforce recruitment tool highlights the people, places, and events of the County.</a:t>
            </a:r>
          </a:p>
          <a:p>
            <a:r>
              <a:rPr lang="en-US" dirty="0"/>
              <a:t>Mobile community center and nutrition services bus offered by Prairie Five CAC.</a:t>
            </a:r>
          </a:p>
          <a:p>
            <a:r>
              <a:rPr lang="en-US" dirty="0"/>
              <a:t>Big Stone Memory Loss Connection Group – </a:t>
            </a:r>
            <a:r>
              <a:rPr lang="en-US" dirty="0" err="1"/>
              <a:t>ipads</a:t>
            </a:r>
            <a:r>
              <a:rPr lang="en-US" dirty="0"/>
              <a:t> for older adults to borrow.</a:t>
            </a:r>
          </a:p>
          <a:p>
            <a:r>
              <a:rPr lang="en-US" dirty="0"/>
              <a:t>Precision agriculture.  </a:t>
            </a:r>
          </a:p>
        </p:txBody>
      </p:sp>
    </p:spTree>
    <p:extLst>
      <p:ext uri="{BB962C8B-B14F-4D97-AF65-F5344CB8AC3E}">
        <p14:creationId xmlns:p14="http://schemas.microsoft.com/office/powerpoint/2010/main" val="414447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74638"/>
            <a:ext cx="8229600" cy="563562"/>
          </a:xfrm>
        </p:spPr>
        <p:txBody>
          <a:bodyPr>
            <a:normAutofit fontScale="90000"/>
          </a:bodyPr>
          <a:lstStyle/>
          <a:p>
            <a:r>
              <a:rPr lang="en-US" dirty="0"/>
              <a:t>Community Survey Response</a:t>
            </a:r>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a:xfrm>
            <a:off x="457200" y="1219200"/>
            <a:ext cx="8229600" cy="5257800"/>
          </a:xfrm>
        </p:spPr>
        <p:txBody>
          <a:bodyPr>
            <a:normAutofit fontScale="77500" lnSpcReduction="20000"/>
          </a:bodyPr>
          <a:lstStyle/>
          <a:p>
            <a:r>
              <a:rPr lang="en-US" dirty="0"/>
              <a:t>We have a lot of great resources, the use of telehealth provides the opportunity for new providers and workforce without the need to relocate.  </a:t>
            </a:r>
          </a:p>
          <a:p>
            <a:r>
              <a:rPr lang="en-US" dirty="0"/>
              <a:t>We are well positioned with </a:t>
            </a:r>
            <a:r>
              <a:rPr lang="en-US" dirty="0" err="1"/>
              <a:t>Mnbump</a:t>
            </a:r>
            <a:r>
              <a:rPr lang="en-US" dirty="0"/>
              <a:t> to continue attracting people to move rural.</a:t>
            </a:r>
          </a:p>
          <a:p>
            <a:r>
              <a:rPr lang="en-US" dirty="0"/>
              <a:t>Slow, but progress with online media and advertising.  </a:t>
            </a:r>
          </a:p>
          <a:p>
            <a:r>
              <a:rPr lang="en-US" dirty="0"/>
              <a:t>Need outdoor </a:t>
            </a:r>
            <a:r>
              <a:rPr lang="en-US" dirty="0" err="1"/>
              <a:t>wifi</a:t>
            </a:r>
            <a:r>
              <a:rPr lang="en-US" dirty="0"/>
              <a:t>.</a:t>
            </a:r>
          </a:p>
          <a:p>
            <a:pPr lvl="0"/>
            <a:r>
              <a:rPr lang="en-US" dirty="0"/>
              <a:t>Quality internet helps our agricultural community with their crop data, equipment needs, direct marketing of farm products, and staying informed of cutting-edge agronomy knowledge. It has also enabled family members to work remotely while helping with planting and harvest. We have several farms in the county harnessing a wide array of digital tools to expand our market access beyond what has ever been available to our rural community.</a:t>
            </a:r>
          </a:p>
          <a:p>
            <a:pPr marL="0" indent="0">
              <a:buNone/>
            </a:pPr>
            <a:endParaRPr lang="en-US" dirty="0"/>
          </a:p>
        </p:txBody>
      </p:sp>
    </p:spTree>
    <p:extLst>
      <p:ext uri="{BB962C8B-B14F-4D97-AF65-F5344CB8AC3E}">
        <p14:creationId xmlns:p14="http://schemas.microsoft.com/office/powerpoint/2010/main" val="420996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p:txBody>
          <a:bodyPr/>
          <a:lstStyle/>
          <a:p>
            <a:r>
              <a:rPr lang="en-US" dirty="0"/>
              <a:t>Our Sustainability Story</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p:txBody>
          <a:bodyPr>
            <a:normAutofit/>
          </a:bodyPr>
          <a:lstStyle/>
          <a:p>
            <a:r>
              <a:rPr lang="en-US" dirty="0"/>
              <a:t>Technology has allowed organizations and companies to have more online meetings, reducing travel/carbon footprint.  </a:t>
            </a:r>
          </a:p>
          <a:p>
            <a:r>
              <a:rPr lang="en-US" dirty="0"/>
              <a:t>Farming practices are bringing in new climate-friendly crops and changing farming practices to promote carbon sequestration and healthy soils. </a:t>
            </a:r>
          </a:p>
          <a:p>
            <a:endParaRPr lang="en-US" dirty="0"/>
          </a:p>
        </p:txBody>
      </p:sp>
    </p:spTree>
    <p:extLst>
      <p:ext uri="{BB962C8B-B14F-4D97-AF65-F5344CB8AC3E}">
        <p14:creationId xmlns:p14="http://schemas.microsoft.com/office/powerpoint/2010/main" val="391468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74638"/>
            <a:ext cx="8229600" cy="639762"/>
          </a:xfrm>
        </p:spPr>
        <p:txBody>
          <a:bodyPr>
            <a:normAutofit fontScale="90000"/>
          </a:bodyPr>
          <a:lstStyle/>
          <a:p>
            <a:r>
              <a:rPr lang="en-US" dirty="0"/>
              <a:t>Community Survey Response</a:t>
            </a:r>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p:txBody>
          <a:bodyPr>
            <a:normAutofit fontScale="85000" lnSpcReduction="20000"/>
          </a:bodyPr>
          <a:lstStyle/>
          <a:p>
            <a:r>
              <a:rPr lang="en-US" dirty="0"/>
              <a:t>Big Stone County take pride in the land and personally knowing people. Businesses and residents work more intimately than large communities so sustainability and ethics are at the forefront.</a:t>
            </a:r>
          </a:p>
          <a:p>
            <a:r>
              <a:rPr lang="en-US" dirty="0"/>
              <a:t>The use of telehealth allows us to bring providers to the area without relying on them being physically present. Finding trained mental health professionals is highly challenging, especially in rural Minnesota .</a:t>
            </a:r>
          </a:p>
          <a:p>
            <a:r>
              <a:rPr lang="en-US" dirty="0"/>
              <a:t>Is cost a prohibitive factor in sustainability efforts?</a:t>
            </a:r>
          </a:p>
          <a:p>
            <a:r>
              <a:rPr lang="en-US" dirty="0"/>
              <a:t>Some businesses, farming operation, </a:t>
            </a:r>
            <a:r>
              <a:rPr lang="en-US" dirty="0" err="1"/>
              <a:t>etc</a:t>
            </a:r>
            <a:r>
              <a:rPr lang="en-US" dirty="0"/>
              <a:t> are working to use sustainable practices, but definitely more education around this subject needed.  </a:t>
            </a:r>
          </a:p>
          <a:p>
            <a:endParaRPr lang="en-US" dirty="0"/>
          </a:p>
          <a:p>
            <a:endParaRPr lang="en-US" dirty="0"/>
          </a:p>
        </p:txBody>
      </p:sp>
    </p:spTree>
    <p:extLst>
      <p:ext uri="{BB962C8B-B14F-4D97-AF65-F5344CB8AC3E}">
        <p14:creationId xmlns:p14="http://schemas.microsoft.com/office/powerpoint/2010/main" val="3597083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F398-F5B1-0541-BB61-EEBC93FC853A}"/>
              </a:ext>
            </a:extLst>
          </p:cNvPr>
          <p:cNvSpPr>
            <a:spLocks noGrp="1"/>
          </p:cNvSpPr>
          <p:nvPr>
            <p:ph type="title"/>
          </p:nvPr>
        </p:nvSpPr>
        <p:spPr>
          <a:xfrm>
            <a:off x="457200" y="80408"/>
            <a:ext cx="8229600" cy="563562"/>
          </a:xfrm>
        </p:spPr>
        <p:txBody>
          <a:bodyPr>
            <a:normAutofit fontScale="90000"/>
          </a:bodyPr>
          <a:lstStyle/>
          <a:p>
            <a:r>
              <a:rPr lang="en-US" dirty="0"/>
              <a:t>Innovation &amp; Sustainability</a:t>
            </a:r>
          </a:p>
        </p:txBody>
      </p:sp>
      <p:graphicFrame>
        <p:nvGraphicFramePr>
          <p:cNvPr id="5" name="Table 4">
            <a:extLst>
              <a:ext uri="{FF2B5EF4-FFF2-40B4-BE49-F238E27FC236}">
                <a16:creationId xmlns:a16="http://schemas.microsoft.com/office/drawing/2014/main" id="{2351F470-01BE-4749-AB69-1C7019A06642}"/>
              </a:ext>
            </a:extLst>
          </p:cNvPr>
          <p:cNvGraphicFramePr>
            <a:graphicFrameLocks noGrp="1"/>
          </p:cNvGraphicFramePr>
          <p:nvPr>
            <p:extLst>
              <p:ext uri="{D42A27DB-BD31-4B8C-83A1-F6EECF244321}">
                <p14:modId xmlns:p14="http://schemas.microsoft.com/office/powerpoint/2010/main" val="410519170"/>
              </p:ext>
            </p:extLst>
          </p:nvPr>
        </p:nvGraphicFramePr>
        <p:xfrm>
          <a:off x="457200" y="838200"/>
          <a:ext cx="8229600" cy="5791200"/>
        </p:xfrm>
        <a:graphic>
          <a:graphicData uri="http://schemas.openxmlformats.org/drawingml/2006/table">
            <a:tbl>
              <a:tblPr firstRow="1" firstCol="1" bandRow="1">
                <a:tableStyleId>{5C22544A-7EE6-4342-B048-85BDC9FD1C3A}</a:tableStyleId>
              </a:tblPr>
              <a:tblGrid>
                <a:gridCol w="4073412">
                  <a:extLst>
                    <a:ext uri="{9D8B030D-6E8A-4147-A177-3AD203B41FA5}">
                      <a16:colId xmlns:a16="http://schemas.microsoft.com/office/drawing/2014/main" val="308396331"/>
                    </a:ext>
                  </a:extLst>
                </a:gridCol>
                <a:gridCol w="4156188">
                  <a:extLst>
                    <a:ext uri="{9D8B030D-6E8A-4147-A177-3AD203B41FA5}">
                      <a16:colId xmlns:a16="http://schemas.microsoft.com/office/drawing/2014/main" val="1360628487"/>
                    </a:ext>
                  </a:extLst>
                </a:gridCol>
              </a:tblGrid>
              <a:tr h="158545">
                <a:tc>
                  <a:txBody>
                    <a:bodyPr/>
                    <a:lstStyle/>
                    <a:p>
                      <a:pPr marL="0" marR="0">
                        <a:spcBef>
                          <a:spcPts val="0"/>
                        </a:spcBef>
                        <a:spcAft>
                          <a:spcPts val="0"/>
                        </a:spcAft>
                      </a:pPr>
                      <a:r>
                        <a:rPr lang="en-US" sz="1800">
                          <a:effectLst/>
                        </a:rPr>
                        <a:t>Assets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Barriers / Gaps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3782317"/>
                  </a:ext>
                </a:extLst>
              </a:tr>
              <a:tr h="3118055">
                <a:tc>
                  <a:txBody>
                    <a:bodyPr/>
                    <a:lstStyle/>
                    <a:p>
                      <a:pPr marL="342900" marR="0" lvl="0" indent="-342900">
                        <a:spcBef>
                          <a:spcPts val="0"/>
                        </a:spcBef>
                        <a:spcAft>
                          <a:spcPts val="600"/>
                        </a:spcAft>
                        <a:buFont typeface="Symbol" pitchFamily="2" charset="2"/>
                        <a:buChar char=""/>
                      </a:pPr>
                      <a:r>
                        <a:rPr lang="en-US" sz="1800" dirty="0">
                          <a:effectLst/>
                        </a:rPr>
                        <a:t>School system’s ability to implement distance learning and provide 1:1 devices.</a:t>
                      </a:r>
                    </a:p>
                    <a:p>
                      <a:pPr marL="342900" marR="0" lvl="0" indent="-342900">
                        <a:spcBef>
                          <a:spcPts val="0"/>
                        </a:spcBef>
                        <a:spcAft>
                          <a:spcPts val="600"/>
                        </a:spcAft>
                        <a:buFont typeface="Symbol" pitchFamily="2" charset="2"/>
                        <a:buChar char=""/>
                      </a:pPr>
                      <a:r>
                        <a:rPr lang="en-US" sz="1800" dirty="0">
                          <a:effectLst/>
                        </a:rPr>
                        <a:t>Ag community and our access to info. (marketing crops, new markets, direct markets) allows us to make the best decisions and creates economic opportunities.  Our technology has also allowed more professional development via online resources and reduced the need to travel in the state or nation to get high quality professional development.</a:t>
                      </a:r>
                    </a:p>
                    <a:p>
                      <a:pPr marL="342900" marR="0" lvl="0" indent="-342900">
                        <a:spcBef>
                          <a:spcPts val="0"/>
                        </a:spcBef>
                        <a:spcAft>
                          <a:spcPts val="600"/>
                        </a:spcAft>
                        <a:buFont typeface="Symbol" pitchFamily="2" charset="2"/>
                        <a:buChar char=""/>
                      </a:pPr>
                      <a:r>
                        <a:rPr lang="en-US" sz="1800" dirty="0">
                          <a:effectLst/>
                        </a:rPr>
                        <a:t>Telehealth.  It was noted that trips to Essentia have greatly been reduced for some residents as they can telehealth from Graceville.  </a:t>
                      </a:r>
                    </a:p>
                    <a:p>
                      <a:pPr marL="342900" marR="0" lvl="0" indent="-342900">
                        <a:spcBef>
                          <a:spcPts val="0"/>
                        </a:spcBef>
                        <a:spcAft>
                          <a:spcPts val="600"/>
                        </a:spcAft>
                        <a:buFont typeface="Symbol" pitchFamily="2" charset="2"/>
                        <a:buChar char=""/>
                      </a:pPr>
                      <a:r>
                        <a:rPr lang="en-US" sz="1800" dirty="0">
                          <a:effectLst/>
                        </a:rPr>
                        <a:t>Local food markets.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600"/>
                        </a:spcAft>
                        <a:buFont typeface="Symbol" pitchFamily="2" charset="2"/>
                        <a:buChar char=""/>
                      </a:pPr>
                      <a:r>
                        <a:rPr lang="en-US" sz="1800" dirty="0">
                          <a:effectLst/>
                        </a:rPr>
                        <a:t>COVID highlighted the disparities for children without access to internet.  </a:t>
                      </a:r>
                    </a:p>
                    <a:p>
                      <a:pPr marL="342900" marR="0" lvl="0" indent="-342900">
                        <a:spcBef>
                          <a:spcPts val="0"/>
                        </a:spcBef>
                        <a:spcAft>
                          <a:spcPts val="600"/>
                        </a:spcAft>
                        <a:buFont typeface="Symbol" pitchFamily="2" charset="2"/>
                        <a:buChar char=""/>
                      </a:pPr>
                      <a:r>
                        <a:rPr lang="en-US" sz="1800" dirty="0">
                          <a:effectLst/>
                        </a:rPr>
                        <a:t>Ag Community has fiber at home but in the field, cellular service not great. </a:t>
                      </a:r>
                    </a:p>
                    <a:p>
                      <a:pPr marL="342900" marR="0" lvl="0" indent="-342900">
                        <a:spcBef>
                          <a:spcPts val="0"/>
                        </a:spcBef>
                        <a:spcAft>
                          <a:spcPts val="600"/>
                        </a:spcAft>
                        <a:buFont typeface="Symbol" pitchFamily="2" charset="2"/>
                        <a:buChar char=""/>
                      </a:pPr>
                      <a:r>
                        <a:rPr lang="en-US" sz="1800" dirty="0">
                          <a:effectLst/>
                        </a:rPr>
                        <a:t>Lack of dependable </a:t>
                      </a:r>
                      <a:r>
                        <a:rPr lang="en-US" sz="1800" dirty="0" err="1">
                          <a:effectLst/>
                        </a:rPr>
                        <a:t>wifi</a:t>
                      </a:r>
                      <a:r>
                        <a:rPr lang="en-US" sz="1800" dirty="0">
                          <a:effectLst/>
                        </a:rPr>
                        <a:t> in some of our towns.  Clinton has major issues with reliable service and recently had a 24 hour outage.  </a:t>
                      </a:r>
                    </a:p>
                    <a:p>
                      <a:pPr marL="342900" marR="0" lvl="0" indent="-342900">
                        <a:spcBef>
                          <a:spcPts val="0"/>
                        </a:spcBef>
                        <a:spcAft>
                          <a:spcPts val="600"/>
                        </a:spcAft>
                        <a:buFont typeface="Symbol" pitchFamily="2" charset="2"/>
                        <a:buChar char=""/>
                      </a:pPr>
                      <a:r>
                        <a:rPr lang="en-US" sz="1800" dirty="0">
                          <a:effectLst/>
                        </a:rPr>
                        <a:t>Group was unsure of energy retrofits/ rebates offered by energy providers.  Possibly look at what is offered and promote this opportunity.  </a:t>
                      </a:r>
                    </a:p>
                    <a:p>
                      <a:pPr marL="342900" marR="0" lvl="0" indent="-342900">
                        <a:spcBef>
                          <a:spcPts val="0"/>
                        </a:spcBef>
                        <a:spcAft>
                          <a:spcPts val="600"/>
                        </a:spcAft>
                        <a:buFont typeface="Symbol" pitchFamily="2" charset="2"/>
                        <a:buChar char=""/>
                      </a:pPr>
                      <a:r>
                        <a:rPr lang="en-US" sz="1800" dirty="0">
                          <a:effectLst/>
                        </a:rPr>
                        <a:t>County has a strong art/maker community.  Creating online shopping platforms and online visibility take time, resources and expertise.  Find more ways to connect makers to customers in support of these entrepreneurs.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2594885"/>
                  </a:ext>
                </a:extLst>
              </a:tr>
            </a:tbl>
          </a:graphicData>
        </a:graphic>
      </p:graphicFrame>
    </p:spTree>
    <p:extLst>
      <p:ext uri="{BB962C8B-B14F-4D97-AF65-F5344CB8AC3E}">
        <p14:creationId xmlns:p14="http://schemas.microsoft.com/office/powerpoint/2010/main" val="2382599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2A31-07EB-0548-A3B8-A7066227F30C}"/>
              </a:ext>
            </a:extLst>
          </p:cNvPr>
          <p:cNvSpPr>
            <a:spLocks noGrp="1"/>
          </p:cNvSpPr>
          <p:nvPr>
            <p:ph type="title"/>
          </p:nvPr>
        </p:nvSpPr>
        <p:spPr/>
        <p:txBody>
          <a:bodyPr/>
          <a:lstStyle/>
          <a:p>
            <a:r>
              <a:rPr lang="en-US" dirty="0"/>
              <a:t>Innovation &amp; Sustainability</a:t>
            </a:r>
          </a:p>
        </p:txBody>
      </p:sp>
      <p:sp>
        <p:nvSpPr>
          <p:cNvPr id="4" name="Rectangle 3">
            <a:extLst>
              <a:ext uri="{FF2B5EF4-FFF2-40B4-BE49-F238E27FC236}">
                <a16:creationId xmlns:a16="http://schemas.microsoft.com/office/drawing/2014/main" id="{1FD5C49D-62F8-9948-B529-C132ACF58A23}"/>
              </a:ext>
            </a:extLst>
          </p:cNvPr>
          <p:cNvSpPr/>
          <p:nvPr/>
        </p:nvSpPr>
        <p:spPr>
          <a:xfrm>
            <a:off x="609600" y="1524000"/>
            <a:ext cx="8077200" cy="3170099"/>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Desired Outcomes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Identify some options for creating more equal access.  Possibly a community space or other options that provide places for kids and others to go if they do not have reliable internet at home.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Better cellular access.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Improve broadband in Clinton.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Business mentorship program that connects and teaches innovative and sustainable practices.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Increase online visibility of our art/maker community.  Increase opportunities for online shopping to connect our makers to customers.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5891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Rectangle 2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500"/>
            <a:ext cx="9143999"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3">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6" y="-1500"/>
            <a:ext cx="6089949"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5">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54" y="-3000"/>
            <a:ext cx="9150948"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8902" y="0"/>
            <a:ext cx="8788573"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D958ECD-DD8D-794C-94C3-CEEB518C57ED}"/>
              </a:ext>
            </a:extLst>
          </p:cNvPr>
          <p:cNvSpPr>
            <a:spLocks noChangeAspect="1"/>
          </p:cNvSpPr>
          <p:nvPr/>
        </p:nvSpPr>
        <p:spPr>
          <a:xfrm>
            <a:off x="856979" y="561203"/>
            <a:ext cx="7449518" cy="1165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4200">
                <a:solidFill>
                  <a:srgbClr val="FFFFFF"/>
                </a:solidFill>
                <a:latin typeface="+mj-lt"/>
                <a:ea typeface="+mj-ea"/>
                <a:cs typeface="+mj-cs"/>
              </a:rPr>
              <a:t>Engage</a:t>
            </a:r>
          </a:p>
        </p:txBody>
      </p:sp>
      <p:sp>
        <p:nvSpPr>
          <p:cNvPr id="30" name="Rectangle 29">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888341"/>
            <a:ext cx="9152864"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1D227F-5C1B-5C4E-9E32-ED365E40E6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6997" y="2133758"/>
            <a:ext cx="2500307" cy="3235692"/>
          </a:xfrm>
          <a:prstGeom prst="rect">
            <a:avLst/>
          </a:prstGeom>
        </p:spPr>
      </p:pic>
      <p:pic>
        <p:nvPicPr>
          <p:cNvPr id="11" name="Picture 10" descr="A chalkboard with writing on it&#10;&#10;Description automatically generated with medium confidence">
            <a:extLst>
              <a:ext uri="{FF2B5EF4-FFF2-40B4-BE49-F238E27FC236}">
                <a16:creationId xmlns:a16="http://schemas.microsoft.com/office/drawing/2014/main" id="{27153FCB-27AD-4141-8C8C-72F01C0406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3043" y="2510806"/>
            <a:ext cx="3364661" cy="2481436"/>
          </a:xfrm>
          <a:prstGeom prst="rect">
            <a:avLst/>
          </a:prstGeom>
        </p:spPr>
      </p:pic>
    </p:spTree>
    <p:extLst>
      <p:ext uri="{BB962C8B-B14F-4D97-AF65-F5344CB8AC3E}">
        <p14:creationId xmlns:p14="http://schemas.microsoft.com/office/powerpoint/2010/main" val="3537611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p:txBody>
          <a:bodyPr/>
          <a:lstStyle/>
          <a:p>
            <a:r>
              <a:rPr lang="en-US" dirty="0"/>
              <a:t>Our Community Engagement Story</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p:txBody>
          <a:bodyPr>
            <a:normAutofit fontScale="92500"/>
          </a:bodyPr>
          <a:lstStyle/>
          <a:p>
            <a:r>
              <a:rPr lang="en-US" dirty="0"/>
              <a:t>With solid internet connections, there are opportunities to connect schools to businesses and community.  Career readiness programs, field trips, connecting to elderly in nursing homes, etc.  </a:t>
            </a:r>
          </a:p>
          <a:p>
            <a:r>
              <a:rPr lang="en-US" dirty="0"/>
              <a:t>Schools have created strong communication systems for quickly distributing messages/information.  </a:t>
            </a:r>
          </a:p>
          <a:p>
            <a:r>
              <a:rPr lang="en-US" dirty="0" err="1"/>
              <a:t>Mnbump</a:t>
            </a:r>
            <a:r>
              <a:rPr lang="en-US" dirty="0"/>
              <a:t> is a vehicle to connect people to our area.  </a:t>
            </a:r>
          </a:p>
        </p:txBody>
      </p:sp>
    </p:spTree>
    <p:extLst>
      <p:ext uri="{BB962C8B-B14F-4D97-AF65-F5344CB8AC3E}">
        <p14:creationId xmlns:p14="http://schemas.microsoft.com/office/powerpoint/2010/main" val="1669194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28600"/>
            <a:ext cx="8229600" cy="639762"/>
          </a:xfrm>
        </p:spPr>
        <p:txBody>
          <a:bodyPr>
            <a:normAutofit fontScale="90000"/>
          </a:bodyPr>
          <a:lstStyle/>
          <a:p>
            <a:r>
              <a:rPr lang="en-US" dirty="0"/>
              <a:t>Community Survey Response</a:t>
            </a:r>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a:xfrm>
            <a:off x="457200" y="1219200"/>
            <a:ext cx="8229600" cy="4906963"/>
          </a:xfrm>
        </p:spPr>
        <p:txBody>
          <a:bodyPr>
            <a:normAutofit fontScale="92500" lnSpcReduction="20000"/>
          </a:bodyPr>
          <a:lstStyle/>
          <a:p>
            <a:r>
              <a:rPr lang="en-US" dirty="0"/>
              <a:t>More important than ever that our business community understands technology available to them and build an online presence.  </a:t>
            </a:r>
          </a:p>
          <a:p>
            <a:r>
              <a:rPr lang="en-US" dirty="0"/>
              <a:t>Information tends to be a one-way discussion (newspaper, radio, Facebook) more than two-way communication.  </a:t>
            </a:r>
          </a:p>
          <a:p>
            <a:r>
              <a:rPr lang="en-US" dirty="0"/>
              <a:t>Show corporations and businesses we have the resources to make their business succeed here, we are more than a small town in a rural area.  </a:t>
            </a:r>
          </a:p>
          <a:p>
            <a:r>
              <a:rPr lang="en-US" dirty="0"/>
              <a:t>Need classes directed specifically at an older generations with content pertinent to their needs and wants.  </a:t>
            </a:r>
          </a:p>
          <a:p>
            <a:endParaRPr lang="en-US" dirty="0"/>
          </a:p>
        </p:txBody>
      </p:sp>
    </p:spTree>
    <p:extLst>
      <p:ext uri="{BB962C8B-B14F-4D97-AF65-F5344CB8AC3E}">
        <p14:creationId xmlns:p14="http://schemas.microsoft.com/office/powerpoint/2010/main" val="3009729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08C4-D5CB-AD4F-8C1A-3A221C29EE38}"/>
              </a:ext>
            </a:extLst>
          </p:cNvPr>
          <p:cNvSpPr>
            <a:spLocks noGrp="1"/>
          </p:cNvSpPr>
          <p:nvPr>
            <p:ph type="title"/>
          </p:nvPr>
        </p:nvSpPr>
        <p:spPr>
          <a:xfrm>
            <a:off x="457200" y="16565"/>
            <a:ext cx="8229600" cy="639762"/>
          </a:xfrm>
        </p:spPr>
        <p:txBody>
          <a:bodyPr>
            <a:normAutofit fontScale="90000"/>
          </a:bodyPr>
          <a:lstStyle/>
          <a:p>
            <a:r>
              <a:rPr lang="en-US" dirty="0"/>
              <a:t>Community Engagement</a:t>
            </a:r>
          </a:p>
        </p:txBody>
      </p:sp>
      <p:graphicFrame>
        <p:nvGraphicFramePr>
          <p:cNvPr id="4" name="Table 3">
            <a:extLst>
              <a:ext uri="{FF2B5EF4-FFF2-40B4-BE49-F238E27FC236}">
                <a16:creationId xmlns:a16="http://schemas.microsoft.com/office/drawing/2014/main" id="{192F320C-C25D-E147-B0D1-008D0D4800F3}"/>
              </a:ext>
            </a:extLst>
          </p:cNvPr>
          <p:cNvGraphicFramePr>
            <a:graphicFrameLocks noGrp="1"/>
          </p:cNvGraphicFramePr>
          <p:nvPr>
            <p:extLst>
              <p:ext uri="{D42A27DB-BD31-4B8C-83A1-F6EECF244321}">
                <p14:modId xmlns:p14="http://schemas.microsoft.com/office/powerpoint/2010/main" val="2636299638"/>
              </p:ext>
            </p:extLst>
          </p:nvPr>
        </p:nvGraphicFramePr>
        <p:xfrm>
          <a:off x="685800" y="1143000"/>
          <a:ext cx="8001000" cy="4953000"/>
        </p:xfrm>
        <a:graphic>
          <a:graphicData uri="http://schemas.openxmlformats.org/drawingml/2006/table">
            <a:tbl>
              <a:tblPr firstRow="1" firstCol="1" bandRow="1">
                <a:tableStyleId>{5C22544A-7EE6-4342-B048-85BDC9FD1C3A}</a:tableStyleId>
              </a:tblPr>
              <a:tblGrid>
                <a:gridCol w="4000500">
                  <a:extLst>
                    <a:ext uri="{9D8B030D-6E8A-4147-A177-3AD203B41FA5}">
                      <a16:colId xmlns:a16="http://schemas.microsoft.com/office/drawing/2014/main" val="1194829773"/>
                    </a:ext>
                  </a:extLst>
                </a:gridCol>
                <a:gridCol w="4000500">
                  <a:extLst>
                    <a:ext uri="{9D8B030D-6E8A-4147-A177-3AD203B41FA5}">
                      <a16:colId xmlns:a16="http://schemas.microsoft.com/office/drawing/2014/main" val="905624100"/>
                    </a:ext>
                  </a:extLst>
                </a:gridCol>
              </a:tblGrid>
              <a:tr h="300182">
                <a:tc>
                  <a:txBody>
                    <a:bodyPr/>
                    <a:lstStyle/>
                    <a:p>
                      <a:pPr marL="0" marR="0">
                        <a:spcBef>
                          <a:spcPts val="0"/>
                        </a:spcBef>
                        <a:spcAft>
                          <a:spcPts val="0"/>
                        </a:spcAft>
                      </a:pPr>
                      <a:r>
                        <a:rPr lang="en-US" sz="1800">
                          <a:effectLst/>
                        </a:rPr>
                        <a:t>Assets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Barriers / Gaps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1414582"/>
                  </a:ext>
                </a:extLst>
              </a:tr>
              <a:tr h="4652818">
                <a:tc>
                  <a:txBody>
                    <a:bodyPr/>
                    <a:lstStyle/>
                    <a:p>
                      <a:pPr marL="0" marR="0">
                        <a:spcBef>
                          <a:spcPts val="0"/>
                        </a:spcBef>
                        <a:spcAft>
                          <a:spcPts val="600"/>
                        </a:spcAft>
                      </a:pPr>
                      <a:r>
                        <a:rPr lang="en-US" sz="1800" dirty="0" err="1">
                          <a:effectLst/>
                        </a:rPr>
                        <a:t>MNBump</a:t>
                      </a:r>
                      <a:endParaRPr lang="en-US" sz="1800" dirty="0">
                        <a:effectLst/>
                      </a:endParaRPr>
                    </a:p>
                    <a:p>
                      <a:pPr marL="0" marR="0">
                        <a:spcBef>
                          <a:spcPts val="0"/>
                        </a:spcBef>
                        <a:spcAft>
                          <a:spcPts val="600"/>
                        </a:spcAft>
                      </a:pPr>
                      <a:r>
                        <a:rPr lang="en-US" sz="1800" dirty="0">
                          <a:effectLst/>
                        </a:rPr>
                        <a:t>Existing fiber network – top 10%</a:t>
                      </a:r>
                    </a:p>
                    <a:p>
                      <a:pPr marL="0" marR="0">
                        <a:spcBef>
                          <a:spcPts val="0"/>
                        </a:spcBef>
                        <a:spcAft>
                          <a:spcPts val="600"/>
                        </a:spcAft>
                      </a:pPr>
                      <a:r>
                        <a:rPr lang="en-US" sz="1800" dirty="0">
                          <a:effectLst/>
                        </a:rPr>
                        <a:t>Active and involved community members</a:t>
                      </a:r>
                    </a:p>
                    <a:p>
                      <a:pPr marL="0" marR="0">
                        <a:spcBef>
                          <a:spcPts val="0"/>
                        </a:spcBef>
                        <a:spcAft>
                          <a:spcPts val="600"/>
                        </a:spcAft>
                      </a:pPr>
                      <a:r>
                        <a:rPr lang="en-US" sz="1800" dirty="0">
                          <a:effectLst/>
                        </a:rPr>
                        <a:t>Good resources – Family Service Center, Someplace Safe, Woodland Centers, Prairie Five, Memory Loss Connection, Health Care (Ortonville and Graceville), </a:t>
                      </a:r>
                      <a:r>
                        <a:rPr lang="en-US" sz="1800" dirty="0" err="1">
                          <a:effectLst/>
                        </a:rPr>
                        <a:t>Cenex</a:t>
                      </a:r>
                      <a:r>
                        <a:rPr lang="en-US" sz="1800" dirty="0">
                          <a:effectLst/>
                        </a:rPr>
                        <a:t> Harvest States, young farming community, Pioneer Library System, Local newspapers, Radio</a:t>
                      </a:r>
                    </a:p>
                    <a:p>
                      <a:pPr marL="0" marR="0">
                        <a:spcBef>
                          <a:spcPts val="0"/>
                        </a:spcBef>
                        <a:spcAft>
                          <a:spcPts val="600"/>
                        </a:spcAft>
                      </a:pPr>
                      <a:r>
                        <a:rPr lang="en-US" sz="1800" dirty="0">
                          <a:effectLst/>
                        </a:rPr>
                        <a:t>Hardworking, independent, and creative people</a:t>
                      </a:r>
                    </a:p>
                    <a:p>
                      <a:pPr marL="0" marR="0">
                        <a:spcBef>
                          <a:spcPts val="0"/>
                        </a:spcBef>
                        <a:spcAft>
                          <a:spcPts val="600"/>
                        </a:spcAft>
                      </a:pPr>
                      <a:r>
                        <a:rPr lang="en-US" sz="1800" dirty="0">
                          <a:effectLst/>
                        </a:rPr>
                        <a:t> </a:t>
                      </a:r>
                    </a:p>
                    <a:p>
                      <a:pPr marL="0" marR="0">
                        <a:spcBef>
                          <a:spcPts val="0"/>
                        </a:spcBef>
                        <a:spcAft>
                          <a:spcPts val="60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800" dirty="0">
                          <a:effectLst/>
                        </a:rPr>
                        <a:t>Inequality - Some with incredible resources vs some that cannot afford </a:t>
                      </a:r>
                    </a:p>
                    <a:p>
                      <a:pPr marL="0" marR="0">
                        <a:spcBef>
                          <a:spcPts val="0"/>
                        </a:spcBef>
                        <a:spcAft>
                          <a:spcPts val="600"/>
                        </a:spcAft>
                      </a:pPr>
                      <a:r>
                        <a:rPr lang="en-US" sz="1800" dirty="0">
                          <a:effectLst/>
                        </a:rPr>
                        <a:t>Older population – can be less savvy with technology</a:t>
                      </a:r>
                    </a:p>
                    <a:p>
                      <a:pPr marL="0" marR="0">
                        <a:spcBef>
                          <a:spcPts val="0"/>
                        </a:spcBef>
                        <a:spcAft>
                          <a:spcPts val="600"/>
                        </a:spcAft>
                      </a:pPr>
                      <a:r>
                        <a:rPr lang="en-US" sz="1800" dirty="0">
                          <a:effectLst/>
                        </a:rPr>
                        <a:t>Not as many resources as larger populated areas – turn it from a bug to a feature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559281"/>
                  </a:ext>
                </a:extLst>
              </a:tr>
            </a:tbl>
          </a:graphicData>
        </a:graphic>
      </p:graphicFrame>
    </p:spTree>
    <p:extLst>
      <p:ext uri="{BB962C8B-B14F-4D97-AF65-F5344CB8AC3E}">
        <p14:creationId xmlns:p14="http://schemas.microsoft.com/office/powerpoint/2010/main" val="108430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9CA1-8B59-854A-AE15-A76BA7987D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F16CE3-1EC3-C843-BEA5-F756348C868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07E430C-132C-7A43-B856-ED490AA41F69}"/>
              </a:ext>
            </a:extLst>
          </p:cNvPr>
          <p:cNvPicPr>
            <a:picLocks noChangeAspect="1"/>
          </p:cNvPicPr>
          <p:nvPr/>
        </p:nvPicPr>
        <p:blipFill>
          <a:blip r:embed="rId2"/>
          <a:stretch>
            <a:fillRect/>
          </a:stretch>
        </p:blipFill>
        <p:spPr>
          <a:xfrm>
            <a:off x="-6220" y="10886"/>
            <a:ext cx="9144000" cy="6858000"/>
          </a:xfrm>
          <a:prstGeom prst="rect">
            <a:avLst/>
          </a:prstGeom>
        </p:spPr>
      </p:pic>
      <p:sp>
        <p:nvSpPr>
          <p:cNvPr id="4" name="TextBox 3">
            <a:extLst>
              <a:ext uri="{FF2B5EF4-FFF2-40B4-BE49-F238E27FC236}">
                <a16:creationId xmlns:a16="http://schemas.microsoft.com/office/drawing/2014/main" id="{64BFB084-5316-BE4E-A024-CDB8895CA28A}"/>
              </a:ext>
            </a:extLst>
          </p:cNvPr>
          <p:cNvSpPr txBox="1"/>
          <p:nvPr/>
        </p:nvSpPr>
        <p:spPr>
          <a:xfrm>
            <a:off x="-20217" y="307529"/>
            <a:ext cx="3474098" cy="1077218"/>
          </a:xfrm>
          <a:prstGeom prst="rect">
            <a:avLst/>
          </a:prstGeom>
          <a:solidFill>
            <a:schemeClr val="accent6">
              <a:lumMod val="50000"/>
            </a:schemeClr>
          </a:solidFill>
        </p:spPr>
        <p:txBody>
          <a:bodyPr wrap="square" rtlCol="0">
            <a:spAutoFit/>
          </a:bodyPr>
          <a:lstStyle/>
          <a:p>
            <a:pPr algn="ctr"/>
            <a:r>
              <a:rPr lang="en-US" sz="3200" b="1" dirty="0">
                <a:solidFill>
                  <a:schemeClr val="bg1"/>
                </a:solidFill>
              </a:rPr>
              <a:t>Community Opportunity</a:t>
            </a:r>
          </a:p>
        </p:txBody>
      </p:sp>
    </p:spTree>
    <p:extLst>
      <p:ext uri="{BB962C8B-B14F-4D97-AF65-F5344CB8AC3E}">
        <p14:creationId xmlns:p14="http://schemas.microsoft.com/office/powerpoint/2010/main" val="4243992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5F4BD-D8DC-BF42-AD91-EAF7CCBFFD98}"/>
              </a:ext>
            </a:extLst>
          </p:cNvPr>
          <p:cNvSpPr>
            <a:spLocks noGrp="1"/>
          </p:cNvSpPr>
          <p:nvPr>
            <p:ph type="title"/>
          </p:nvPr>
        </p:nvSpPr>
        <p:spPr/>
        <p:txBody>
          <a:bodyPr/>
          <a:lstStyle/>
          <a:p>
            <a:r>
              <a:rPr lang="en-US" dirty="0"/>
              <a:t>Community Engagement</a:t>
            </a:r>
          </a:p>
        </p:txBody>
      </p:sp>
      <p:sp>
        <p:nvSpPr>
          <p:cNvPr id="3" name="Content Placeholder 2">
            <a:extLst>
              <a:ext uri="{FF2B5EF4-FFF2-40B4-BE49-F238E27FC236}">
                <a16:creationId xmlns:a16="http://schemas.microsoft.com/office/drawing/2014/main" id="{8663D5DF-295C-D445-AB32-70227454AEFC}"/>
              </a:ext>
            </a:extLst>
          </p:cNvPr>
          <p:cNvSpPr>
            <a:spLocks noGrp="1"/>
          </p:cNvSpPr>
          <p:nvPr>
            <p:ph idx="1"/>
          </p:nvPr>
        </p:nvSpPr>
        <p:spPr/>
        <p:txBody>
          <a:bodyPr>
            <a:normAutofit/>
          </a:bodyPr>
          <a:lstStyle/>
          <a:p>
            <a:pPr marL="0" indent="0">
              <a:buNone/>
            </a:pPr>
            <a:r>
              <a:rPr lang="en-US" sz="1900" b="1" dirty="0"/>
              <a:t>Desired Outcomes</a:t>
            </a:r>
            <a:endParaRPr lang="en-US" sz="1900" dirty="0"/>
          </a:p>
          <a:p>
            <a:pPr lvl="0"/>
            <a:r>
              <a:rPr lang="en-US" sz="1900" dirty="0"/>
              <a:t>Raising awareness beyond Big Stone County of what we are doing AND raising awareness of what is available within Big Stone County</a:t>
            </a:r>
          </a:p>
          <a:p>
            <a:pPr lvl="1"/>
            <a:r>
              <a:rPr lang="en-US" sz="1900" dirty="0"/>
              <a:t>Multigenerational learning program</a:t>
            </a:r>
          </a:p>
          <a:p>
            <a:pPr lvl="1"/>
            <a:r>
              <a:rPr lang="en-US" sz="1900" dirty="0"/>
              <a:t>Wi Fi on buses (Prairie Five and schools)</a:t>
            </a:r>
          </a:p>
          <a:p>
            <a:pPr lvl="1"/>
            <a:r>
              <a:rPr lang="en-US" sz="1900" dirty="0"/>
              <a:t>Keep putting things out on </a:t>
            </a:r>
            <a:r>
              <a:rPr lang="en-US" sz="1900" dirty="0" err="1"/>
              <a:t>MNBump</a:t>
            </a:r>
            <a:r>
              <a:rPr lang="en-US" sz="1900" dirty="0"/>
              <a:t>, using the Radio and newspapers</a:t>
            </a:r>
          </a:p>
          <a:p>
            <a:pPr lvl="1"/>
            <a:r>
              <a:rPr lang="en-US" sz="1900" dirty="0"/>
              <a:t>Awareness of access to checking out Wi-Fi at the library, lending </a:t>
            </a:r>
            <a:r>
              <a:rPr lang="en-US" sz="1900" dirty="0" err="1"/>
              <a:t>IPads</a:t>
            </a:r>
            <a:r>
              <a:rPr lang="en-US" sz="1900" dirty="0"/>
              <a:t> through Prairie Five and Big Stone Memory Loss Connection</a:t>
            </a:r>
          </a:p>
          <a:p>
            <a:pPr marL="0" indent="0">
              <a:buNone/>
            </a:pPr>
            <a:endParaRPr lang="en-US" sz="2800" dirty="0"/>
          </a:p>
          <a:p>
            <a:endParaRPr lang="en-US" dirty="0"/>
          </a:p>
        </p:txBody>
      </p:sp>
    </p:spTree>
    <p:extLst>
      <p:ext uri="{BB962C8B-B14F-4D97-AF65-F5344CB8AC3E}">
        <p14:creationId xmlns:p14="http://schemas.microsoft.com/office/powerpoint/2010/main" val="1986223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E942AA-7B79-7B4C-BA4C-98DFD117AF90}"/>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9943" r="1056" b="-1"/>
          <a:stretch/>
        </p:blipFill>
        <p:spPr>
          <a:xfrm>
            <a:off x="20" y="-3313"/>
            <a:ext cx="9143980" cy="6857990"/>
          </a:xfrm>
          <a:prstGeom prst="rect">
            <a:avLst/>
          </a:prstGeom>
        </p:spPr>
      </p:pic>
      <p:sp>
        <p:nvSpPr>
          <p:cNvPr id="4" name="Title 3">
            <a:extLst>
              <a:ext uri="{FF2B5EF4-FFF2-40B4-BE49-F238E27FC236}">
                <a16:creationId xmlns:a16="http://schemas.microsoft.com/office/drawing/2014/main" id="{77555925-B755-404D-8FAC-EDD4AB92643A}"/>
              </a:ext>
            </a:extLst>
          </p:cNvPr>
          <p:cNvSpPr>
            <a:spLocks noGrp="1"/>
          </p:cNvSpPr>
          <p:nvPr>
            <p:ph type="title"/>
          </p:nvPr>
        </p:nvSpPr>
        <p:spPr>
          <a:xfrm>
            <a:off x="726948" y="5154168"/>
            <a:ext cx="4607052" cy="1261872"/>
          </a:xfrm>
        </p:spPr>
        <p:txBody>
          <a:bodyPr vert="horz" lIns="91440" tIns="45720" rIns="91440" bIns="45720" rtlCol="0" anchor="ctr">
            <a:normAutofit/>
          </a:bodyPr>
          <a:lstStyle/>
          <a:p>
            <a:pPr>
              <a:lnSpc>
                <a:spcPct val="90000"/>
              </a:lnSpc>
            </a:pPr>
            <a:r>
              <a:rPr lang="en-US" sz="4200" dirty="0">
                <a:solidFill>
                  <a:schemeClr val="bg1"/>
                </a:solidFill>
              </a:rPr>
              <a:t>Additional Input</a:t>
            </a:r>
          </a:p>
        </p:txBody>
      </p:sp>
    </p:spTree>
    <p:extLst>
      <p:ext uri="{BB962C8B-B14F-4D97-AF65-F5344CB8AC3E}">
        <p14:creationId xmlns:p14="http://schemas.microsoft.com/office/powerpoint/2010/main" val="2486657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103707-A0E8-4B4B-8624-B0CD2CAB357D}"/>
              </a:ext>
            </a:extLst>
          </p:cNvPr>
          <p:cNvSpPr>
            <a:spLocks noGrp="1"/>
          </p:cNvSpPr>
          <p:nvPr>
            <p:ph type="title"/>
          </p:nvPr>
        </p:nvSpPr>
        <p:spPr>
          <a:xfrm>
            <a:off x="0" y="3759476"/>
            <a:ext cx="2468166" cy="2452687"/>
          </a:xfrm>
        </p:spPr>
        <p:txBody>
          <a:bodyPr anchor="ctr">
            <a:normAutofit/>
          </a:bodyPr>
          <a:lstStyle/>
          <a:p>
            <a:r>
              <a:rPr lang="en-US" sz="3100" dirty="0"/>
              <a:t>Project Idea Generation</a:t>
            </a:r>
          </a:p>
        </p:txBody>
      </p:sp>
      <p:pic>
        <p:nvPicPr>
          <p:cNvPr id="3" name="Picture 2">
            <a:extLst>
              <a:ext uri="{FF2B5EF4-FFF2-40B4-BE49-F238E27FC236}">
                <a16:creationId xmlns:a16="http://schemas.microsoft.com/office/drawing/2014/main" id="{4EE295CB-08D3-F04C-9A14-00D54B6B32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27" b="-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4">
            <a:extLst>
              <a:ext uri="{FF2B5EF4-FFF2-40B4-BE49-F238E27FC236}">
                <a16:creationId xmlns:a16="http://schemas.microsoft.com/office/drawing/2014/main" id="{9F03CF11-A57F-3F48-8026-B8625DAA4C59}"/>
              </a:ext>
            </a:extLst>
          </p:cNvPr>
          <p:cNvSpPr>
            <a:spLocks noGrp="1"/>
          </p:cNvSpPr>
          <p:nvPr>
            <p:ph idx="1"/>
          </p:nvPr>
        </p:nvSpPr>
        <p:spPr>
          <a:xfrm>
            <a:off x="2339009" y="3962400"/>
            <a:ext cx="6781800" cy="2452687"/>
          </a:xfrm>
        </p:spPr>
        <p:txBody>
          <a:bodyPr anchor="ctr">
            <a:noAutofit/>
          </a:bodyPr>
          <a:lstStyle/>
          <a:p>
            <a:pPr>
              <a:lnSpc>
                <a:spcPct val="90000"/>
              </a:lnSpc>
            </a:pPr>
            <a:r>
              <a:rPr lang="en-US" sz="1800" dirty="0"/>
              <a:t>Small Group Discussion</a:t>
            </a:r>
          </a:p>
          <a:p>
            <a:pPr lvl="1">
              <a:lnSpc>
                <a:spcPct val="90000"/>
              </a:lnSpc>
            </a:pPr>
            <a:r>
              <a:rPr lang="en-US" sz="1800" dirty="0"/>
              <a:t>Appoint a chair</a:t>
            </a:r>
          </a:p>
          <a:p>
            <a:pPr lvl="1">
              <a:lnSpc>
                <a:spcPct val="90000"/>
              </a:lnSpc>
            </a:pPr>
            <a:r>
              <a:rPr lang="en-US" sz="1800" dirty="0"/>
              <a:t>Appoint a recorder/reporter</a:t>
            </a:r>
          </a:p>
          <a:p>
            <a:pPr>
              <a:lnSpc>
                <a:spcPct val="90000"/>
              </a:lnSpc>
            </a:pPr>
            <a:r>
              <a:rPr lang="en-US" sz="1800" dirty="0"/>
              <a:t>Rules</a:t>
            </a:r>
          </a:p>
          <a:p>
            <a:pPr lvl="1">
              <a:lnSpc>
                <a:spcPct val="90000"/>
              </a:lnSpc>
            </a:pPr>
            <a:r>
              <a:rPr lang="en-US" sz="1800" dirty="0"/>
              <a:t>Project ideas can be for any Intelligent Community element</a:t>
            </a:r>
          </a:p>
          <a:p>
            <a:pPr lvl="1">
              <a:lnSpc>
                <a:spcPct val="90000"/>
              </a:lnSpc>
            </a:pPr>
            <a:r>
              <a:rPr lang="en-US" sz="1800" dirty="0"/>
              <a:t>We want as many ideas as possible</a:t>
            </a:r>
          </a:p>
          <a:p>
            <a:pPr lvl="1">
              <a:lnSpc>
                <a:spcPct val="90000"/>
              </a:lnSpc>
            </a:pPr>
            <a:r>
              <a:rPr lang="en-US" sz="1800" dirty="0"/>
              <a:t>We just want the basic idea</a:t>
            </a:r>
          </a:p>
          <a:p>
            <a:pPr lvl="2">
              <a:lnSpc>
                <a:spcPct val="90000"/>
              </a:lnSpc>
            </a:pPr>
            <a:r>
              <a:rPr lang="en-US" sz="1800" dirty="0"/>
              <a:t>Not the justification</a:t>
            </a:r>
          </a:p>
          <a:p>
            <a:pPr lvl="2">
              <a:lnSpc>
                <a:spcPct val="90000"/>
              </a:lnSpc>
            </a:pPr>
            <a:r>
              <a:rPr lang="en-US" sz="1800" dirty="0"/>
              <a:t>Not the implementation details</a:t>
            </a:r>
          </a:p>
          <a:p>
            <a:pPr lvl="2">
              <a:lnSpc>
                <a:spcPct val="90000"/>
              </a:lnSpc>
            </a:pPr>
            <a:r>
              <a:rPr lang="en-US" sz="1800" dirty="0"/>
              <a:t>Not the barriers</a:t>
            </a:r>
          </a:p>
          <a:p>
            <a:pPr lvl="1">
              <a:lnSpc>
                <a:spcPct val="90000"/>
              </a:lnSpc>
            </a:pPr>
            <a:r>
              <a:rPr lang="en-US" sz="1800" dirty="0"/>
              <a:t>Take turns</a:t>
            </a:r>
          </a:p>
        </p:txBody>
      </p:sp>
    </p:spTree>
    <p:extLst>
      <p:ext uri="{BB962C8B-B14F-4D97-AF65-F5344CB8AC3E}">
        <p14:creationId xmlns:p14="http://schemas.microsoft.com/office/powerpoint/2010/main" val="838119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B13396-B5D3-934F-AAB1-89C7A3E321C2}"/>
              </a:ext>
            </a:extLst>
          </p:cNvPr>
          <p:cNvSpPr>
            <a:spLocks noGrp="1"/>
          </p:cNvSpPr>
          <p:nvPr>
            <p:ph type="title"/>
          </p:nvPr>
        </p:nvSpPr>
        <p:spPr>
          <a:xfrm>
            <a:off x="480060" y="325369"/>
            <a:ext cx="3276451" cy="1956841"/>
          </a:xfrm>
        </p:spPr>
        <p:txBody>
          <a:bodyPr anchor="b">
            <a:normAutofit/>
          </a:bodyPr>
          <a:lstStyle/>
          <a:p>
            <a:pPr>
              <a:lnSpc>
                <a:spcPct val="90000"/>
              </a:lnSpc>
            </a:pPr>
            <a:r>
              <a:rPr lang="en-US" sz="4300"/>
              <a:t>Discussion Group Reporting</a:t>
            </a:r>
          </a:p>
        </p:txBody>
      </p:sp>
      <p:sp>
        <p:nvSpPr>
          <p:cNvPr id="2" name="Content Placeholder 1">
            <a:extLst>
              <a:ext uri="{FF2B5EF4-FFF2-40B4-BE49-F238E27FC236}">
                <a16:creationId xmlns:a16="http://schemas.microsoft.com/office/drawing/2014/main" id="{E2D79EC7-661F-EC49-BE2A-5D8EE6BC7B53}"/>
              </a:ext>
            </a:extLst>
          </p:cNvPr>
          <p:cNvSpPr>
            <a:spLocks noGrp="1"/>
          </p:cNvSpPr>
          <p:nvPr>
            <p:ph idx="1"/>
          </p:nvPr>
        </p:nvSpPr>
        <p:spPr>
          <a:xfrm>
            <a:off x="480060" y="2872899"/>
            <a:ext cx="3182691" cy="3320668"/>
          </a:xfrm>
        </p:spPr>
        <p:txBody>
          <a:bodyPr>
            <a:normAutofit/>
          </a:bodyPr>
          <a:lstStyle/>
          <a:p>
            <a:pPr>
              <a:lnSpc>
                <a:spcPct val="90000"/>
              </a:lnSpc>
            </a:pPr>
            <a:r>
              <a:rPr lang="en-US" sz="1600"/>
              <a:t>Round Robin Reporting</a:t>
            </a:r>
          </a:p>
          <a:p>
            <a:pPr>
              <a:lnSpc>
                <a:spcPct val="90000"/>
              </a:lnSpc>
            </a:pPr>
            <a:r>
              <a:rPr lang="en-US" sz="1600"/>
              <a:t>Two ideas per group per round</a:t>
            </a:r>
          </a:p>
          <a:p>
            <a:pPr>
              <a:lnSpc>
                <a:spcPct val="90000"/>
              </a:lnSpc>
            </a:pPr>
            <a:r>
              <a:rPr lang="en-US" sz="1600"/>
              <a:t>No repetition please</a:t>
            </a:r>
          </a:p>
          <a:p>
            <a:pPr lvl="1">
              <a:lnSpc>
                <a:spcPct val="90000"/>
              </a:lnSpc>
            </a:pPr>
            <a:r>
              <a:rPr lang="en-US" sz="1600"/>
              <a:t>Adding detail/variations OK</a:t>
            </a:r>
          </a:p>
          <a:p>
            <a:pPr>
              <a:lnSpc>
                <a:spcPct val="90000"/>
              </a:lnSpc>
            </a:pPr>
            <a:r>
              <a:rPr lang="en-US" sz="1600"/>
              <a:t>We just want the basic idea</a:t>
            </a:r>
          </a:p>
          <a:p>
            <a:pPr lvl="2">
              <a:lnSpc>
                <a:spcPct val="90000"/>
              </a:lnSpc>
            </a:pPr>
            <a:r>
              <a:rPr lang="en-US" sz="1600"/>
              <a:t>Not the justification</a:t>
            </a:r>
          </a:p>
          <a:p>
            <a:pPr lvl="2">
              <a:lnSpc>
                <a:spcPct val="90000"/>
              </a:lnSpc>
            </a:pPr>
            <a:r>
              <a:rPr lang="en-US" sz="1600"/>
              <a:t>Not the implementation details</a:t>
            </a:r>
          </a:p>
          <a:p>
            <a:pPr lvl="2">
              <a:lnSpc>
                <a:spcPct val="90000"/>
              </a:lnSpc>
            </a:pPr>
            <a:r>
              <a:rPr lang="en-US" sz="1600"/>
              <a:t>Not the barriers</a:t>
            </a:r>
          </a:p>
          <a:p>
            <a:pPr>
              <a:lnSpc>
                <a:spcPct val="90000"/>
              </a:lnSpc>
            </a:pPr>
            <a:endParaRPr lang="en-US" sz="1600"/>
          </a:p>
        </p:txBody>
      </p:sp>
      <p:pic>
        <p:nvPicPr>
          <p:cNvPr id="5" name="Picture 4">
            <a:extLst>
              <a:ext uri="{FF2B5EF4-FFF2-40B4-BE49-F238E27FC236}">
                <a16:creationId xmlns:a16="http://schemas.microsoft.com/office/drawing/2014/main" id="{E51D00CD-F603-8D4B-8F08-1B080F85B4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538"/>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83242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5DAB-5E6D-7E4C-B785-347DBAB51595}"/>
              </a:ext>
            </a:extLst>
          </p:cNvPr>
          <p:cNvSpPr>
            <a:spLocks noGrp="1"/>
          </p:cNvSpPr>
          <p:nvPr>
            <p:ph type="title"/>
          </p:nvPr>
        </p:nvSpPr>
        <p:spPr>
          <a:xfrm>
            <a:off x="-152400" y="381000"/>
            <a:ext cx="3840085" cy="1692794"/>
          </a:xfrm>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BFDC6144-261C-A64B-9729-DB41F9CDF401}"/>
              </a:ext>
            </a:extLst>
          </p:cNvPr>
          <p:cNvSpPr>
            <a:spLocks noGrp="1"/>
          </p:cNvSpPr>
          <p:nvPr>
            <p:ph idx="1"/>
          </p:nvPr>
        </p:nvSpPr>
        <p:spPr>
          <a:xfrm>
            <a:off x="450372" y="1697886"/>
            <a:ext cx="3840085" cy="3462228"/>
          </a:xfrm>
        </p:spPr>
        <p:txBody>
          <a:bodyPr>
            <a:normAutofit lnSpcReduction="10000"/>
          </a:bodyPr>
          <a:lstStyle/>
          <a:p>
            <a:r>
              <a:rPr lang="en-US" sz="1800" dirty="0"/>
              <a:t>Organizing ideas</a:t>
            </a:r>
          </a:p>
          <a:p>
            <a:r>
              <a:rPr lang="en-US" sz="1800" dirty="0"/>
              <a:t>Project team champions &amp; volunteering/recruiting</a:t>
            </a:r>
          </a:p>
          <a:p>
            <a:r>
              <a:rPr lang="en-US" sz="1800" dirty="0"/>
              <a:t>Online project voting </a:t>
            </a:r>
          </a:p>
          <a:p>
            <a:r>
              <a:rPr lang="en-US" sz="1800" dirty="0"/>
              <a:t>Further project development </a:t>
            </a:r>
          </a:p>
          <a:p>
            <a:r>
              <a:rPr lang="en-US" sz="1800" dirty="0"/>
              <a:t>Budgets and allocations</a:t>
            </a:r>
          </a:p>
          <a:p>
            <a:r>
              <a:rPr lang="en-US" sz="1800" dirty="0"/>
              <a:t>Blandin grant application by early January</a:t>
            </a:r>
          </a:p>
          <a:p>
            <a:r>
              <a:rPr lang="en-US" sz="1800" dirty="0"/>
              <a:t>Grant approval</a:t>
            </a:r>
          </a:p>
          <a:p>
            <a:r>
              <a:rPr lang="en-US" sz="1800" dirty="0"/>
              <a:t>Project implementation</a:t>
            </a:r>
          </a:p>
          <a:p>
            <a:r>
              <a:rPr lang="en-US" sz="1800" dirty="0"/>
              <a:t>Additional project development</a:t>
            </a:r>
          </a:p>
          <a:p>
            <a:endParaRPr lang="en-US" sz="1600" dirty="0"/>
          </a:p>
          <a:p>
            <a:endParaRPr lang="en-US" sz="1600" dirty="0"/>
          </a:p>
        </p:txBody>
      </p:sp>
      <p:pic>
        <p:nvPicPr>
          <p:cNvPr id="5" name="Picture 4">
            <a:extLst>
              <a:ext uri="{FF2B5EF4-FFF2-40B4-BE49-F238E27FC236}">
                <a16:creationId xmlns:a16="http://schemas.microsoft.com/office/drawing/2014/main" id="{FCC17918-2058-EE40-B865-247E3DBC9D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38" r="49349"/>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27032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DA611F-4A79-1843-813D-A325E13B7602}"/>
              </a:ext>
            </a:extLst>
          </p:cNvPr>
          <p:cNvSpPr>
            <a:spLocks noGrp="1"/>
          </p:cNvSpPr>
          <p:nvPr>
            <p:ph type="title"/>
          </p:nvPr>
        </p:nvSpPr>
        <p:spPr>
          <a:xfrm>
            <a:off x="394554" y="489439"/>
            <a:ext cx="8354891" cy="930447"/>
          </a:xfrm>
        </p:spPr>
        <p:txBody>
          <a:bodyPr vert="horz" lIns="91440" tIns="45720" rIns="91440" bIns="45720" rtlCol="0" anchor="b">
            <a:normAutofit/>
          </a:bodyPr>
          <a:lstStyle/>
          <a:p>
            <a:pPr>
              <a:lnSpc>
                <a:spcPct val="90000"/>
              </a:lnSpc>
            </a:pPr>
            <a:r>
              <a:rPr lang="en-US" sz="4700" kern="1200">
                <a:solidFill>
                  <a:schemeClr val="bg1"/>
                </a:solidFill>
                <a:latin typeface="+mj-lt"/>
                <a:ea typeface="+mj-ea"/>
                <a:cs typeface="+mj-cs"/>
              </a:rPr>
              <a:t>Adjourn</a:t>
            </a:r>
          </a:p>
        </p:txBody>
      </p:sp>
      <p:pic>
        <p:nvPicPr>
          <p:cNvPr id="8" name="Picture 7">
            <a:extLst>
              <a:ext uri="{FF2B5EF4-FFF2-40B4-BE49-F238E27FC236}">
                <a16:creationId xmlns:a16="http://schemas.microsoft.com/office/drawing/2014/main" id="{DCBAA4FA-F025-7747-A150-6E5A92A36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91" y="1419886"/>
            <a:ext cx="8622615" cy="3540076"/>
          </a:xfrm>
          <a:prstGeom prst="rect">
            <a:avLst/>
          </a:prstGeom>
        </p:spPr>
      </p:pic>
    </p:spTree>
    <p:extLst>
      <p:ext uri="{BB962C8B-B14F-4D97-AF65-F5344CB8AC3E}">
        <p14:creationId xmlns:p14="http://schemas.microsoft.com/office/powerpoint/2010/main" val="2334489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52C5-60FE-204C-B160-82FA1535C578}"/>
              </a:ext>
            </a:extLst>
          </p:cNvPr>
          <p:cNvSpPr>
            <a:spLocks noGrp="1"/>
          </p:cNvSpPr>
          <p:nvPr>
            <p:ph type="title"/>
          </p:nvPr>
        </p:nvSpPr>
        <p:spPr>
          <a:xfrm>
            <a:off x="429369" y="238539"/>
            <a:ext cx="8263890" cy="1434415"/>
          </a:xfrm>
        </p:spPr>
        <p:txBody>
          <a:bodyPr anchor="b">
            <a:normAutofit/>
          </a:bodyPr>
          <a:lstStyle/>
          <a:p>
            <a:r>
              <a:rPr lang="en-US" sz="4700"/>
              <a:t>Achieving BBC Success</a:t>
            </a:r>
          </a:p>
        </p:txBody>
      </p:sp>
      <p:graphicFrame>
        <p:nvGraphicFramePr>
          <p:cNvPr id="5" name="Content Placeholder 4">
            <a:extLst>
              <a:ext uri="{FF2B5EF4-FFF2-40B4-BE49-F238E27FC236}">
                <a16:creationId xmlns:a16="http://schemas.microsoft.com/office/drawing/2014/main" id="{5FE80E97-81C4-D549-947E-7FB805799870}"/>
              </a:ext>
            </a:extLst>
          </p:cNvPr>
          <p:cNvGraphicFramePr>
            <a:graphicFrameLocks noGrp="1"/>
          </p:cNvGraphicFramePr>
          <p:nvPr>
            <p:ph idx="1"/>
          </p:nvPr>
        </p:nvGraphicFramePr>
        <p:xfrm>
          <a:off x="2053275" y="2060806"/>
          <a:ext cx="5035164"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97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400" y="228600"/>
            <a:ext cx="7772400" cy="838200"/>
          </a:xfrm>
        </p:spPr>
        <p:txBody>
          <a:bodyPr>
            <a:normAutofit fontScale="90000"/>
          </a:bodyPr>
          <a:lstStyle/>
          <a:p>
            <a:br>
              <a:rPr lang="en-US" dirty="0"/>
            </a:br>
            <a:r>
              <a:rPr lang="en-US" sz="4000" dirty="0"/>
              <a:t>The Intelligent Community Framework </a:t>
            </a:r>
            <a:br>
              <a:rPr lang="en-US" dirty="0"/>
            </a:br>
            <a:endParaRPr lang="en-US" dirty="0"/>
          </a:p>
        </p:txBody>
      </p:sp>
      <p:pic>
        <p:nvPicPr>
          <p:cNvPr id="5" name="Picture 4" descr="Diagram&#10;&#10;Description automatically generated">
            <a:extLst>
              <a:ext uri="{FF2B5EF4-FFF2-40B4-BE49-F238E27FC236}">
                <a16:creationId xmlns:a16="http://schemas.microsoft.com/office/drawing/2014/main" id="{3D9CB5A5-AE24-F546-A05B-9730DD99FA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399" y="1066800"/>
            <a:ext cx="7489039" cy="5672068"/>
          </a:xfrm>
          <a:prstGeom prst="rect">
            <a:avLst/>
          </a:prstGeom>
        </p:spPr>
      </p:pic>
    </p:spTree>
    <p:extLst>
      <p:ext uri="{BB962C8B-B14F-4D97-AF65-F5344CB8AC3E}">
        <p14:creationId xmlns:p14="http://schemas.microsoft.com/office/powerpoint/2010/main" val="209185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495A4F-A1DE-BA42-91F1-2802C20C46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833" y="1066800"/>
            <a:ext cx="8999283" cy="4329655"/>
          </a:xfrm>
          <a:prstGeom prst="rect">
            <a:avLst/>
          </a:prstGeom>
        </p:spPr>
      </p:pic>
    </p:spTree>
    <p:extLst>
      <p:ext uri="{BB962C8B-B14F-4D97-AF65-F5344CB8AC3E}">
        <p14:creationId xmlns:p14="http://schemas.microsoft.com/office/powerpoint/2010/main" val="52488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a:xfrm>
            <a:off x="457200" y="274638"/>
            <a:ext cx="8229600" cy="639762"/>
          </a:xfrm>
        </p:spPr>
        <p:txBody>
          <a:bodyPr>
            <a:normAutofit fontScale="90000"/>
          </a:bodyPr>
          <a:lstStyle/>
          <a:p>
            <a:r>
              <a:rPr lang="en-US" dirty="0"/>
              <a:t>Our Broadband Story</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a:xfrm>
            <a:off x="460310" y="983765"/>
            <a:ext cx="8683690" cy="5599597"/>
          </a:xfrm>
        </p:spPr>
        <p:txBody>
          <a:bodyPr>
            <a:normAutofit/>
          </a:bodyPr>
          <a:lstStyle/>
          <a:p>
            <a:pPr fontAlgn="base"/>
            <a:r>
              <a:rPr lang="en-US" sz="2800" dirty="0"/>
              <a:t>In 2014 Border-to-Border grant w/Federated Telephone Cooperative </a:t>
            </a:r>
          </a:p>
          <a:p>
            <a:pPr fontAlgn="base"/>
            <a:r>
              <a:rPr lang="en-US" sz="2800" dirty="0"/>
              <a:t>In 2018, Big Stone County moved to top 10 state ranking</a:t>
            </a:r>
          </a:p>
          <a:p>
            <a:r>
              <a:rPr lang="en-US" sz="2800" dirty="0"/>
              <a:t>Now ranked 9 of 87 with 98.6% broadband access.  </a:t>
            </a:r>
          </a:p>
          <a:p>
            <a:r>
              <a:rPr lang="en-US" sz="2800" dirty="0"/>
              <a:t>Our ranking has slipped slightly as other counties have been doing better and we have stalled. </a:t>
            </a:r>
          </a:p>
          <a:p>
            <a:endParaRPr lang="en-US" dirty="0"/>
          </a:p>
        </p:txBody>
      </p:sp>
    </p:spTree>
    <p:extLst>
      <p:ext uri="{BB962C8B-B14F-4D97-AF65-F5344CB8AC3E}">
        <p14:creationId xmlns:p14="http://schemas.microsoft.com/office/powerpoint/2010/main" val="79165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F8BB-DDF5-9C45-845D-21E3689FBDE3}"/>
              </a:ext>
            </a:extLst>
          </p:cNvPr>
          <p:cNvSpPr>
            <a:spLocks noGrp="1"/>
          </p:cNvSpPr>
          <p:nvPr>
            <p:ph type="title"/>
          </p:nvPr>
        </p:nvSpPr>
        <p:spPr>
          <a:xfrm>
            <a:off x="457200" y="274638"/>
            <a:ext cx="8229600" cy="563562"/>
          </a:xfrm>
        </p:spPr>
        <p:txBody>
          <a:bodyPr>
            <a:normAutofit fontScale="90000"/>
          </a:bodyPr>
          <a:lstStyle/>
          <a:p>
            <a:r>
              <a:rPr lang="en-US" dirty="0"/>
              <a:t>Community Survey Response</a:t>
            </a:r>
          </a:p>
        </p:txBody>
      </p:sp>
      <p:sp>
        <p:nvSpPr>
          <p:cNvPr id="3" name="Content Placeholder 2">
            <a:extLst>
              <a:ext uri="{FF2B5EF4-FFF2-40B4-BE49-F238E27FC236}">
                <a16:creationId xmlns:a16="http://schemas.microsoft.com/office/drawing/2014/main" id="{3AA61F05-BA35-EC46-BF0E-4FF11BC15338}"/>
              </a:ext>
            </a:extLst>
          </p:cNvPr>
          <p:cNvSpPr>
            <a:spLocks noGrp="1"/>
          </p:cNvSpPr>
          <p:nvPr>
            <p:ph idx="1"/>
          </p:nvPr>
        </p:nvSpPr>
        <p:spPr>
          <a:xfrm>
            <a:off x="457200" y="1295400"/>
            <a:ext cx="8229600" cy="4830763"/>
          </a:xfrm>
        </p:spPr>
        <p:txBody>
          <a:bodyPr>
            <a:normAutofit fontScale="85000" lnSpcReduction="20000"/>
          </a:bodyPr>
          <a:lstStyle/>
          <a:p>
            <a:r>
              <a:rPr lang="en-US" dirty="0"/>
              <a:t>Allows people to live where they want to live and work where they want to work.</a:t>
            </a:r>
          </a:p>
          <a:p>
            <a:r>
              <a:rPr lang="en-US" dirty="0"/>
              <a:t>Expands remote work opportunities.  </a:t>
            </a:r>
          </a:p>
          <a:p>
            <a:r>
              <a:rPr lang="en-US" dirty="0"/>
              <a:t>Businesses, health related organizations, school districts and others voiced that quality broadband improves access to services, allows their business to operate more efficiently, and increases educational opportunities.</a:t>
            </a:r>
          </a:p>
          <a:p>
            <a:r>
              <a:rPr lang="en-US" dirty="0"/>
              <a:t>We have a reverse challenge in our County.  Rural areas have fiber, hear about more challenges in Clinton and Graceville with their providers and coverage.  Frequent internet disruptions in Clinton are a challenge for businesses.  </a:t>
            </a:r>
          </a:p>
        </p:txBody>
      </p:sp>
    </p:spTree>
    <p:extLst>
      <p:ext uri="{BB962C8B-B14F-4D97-AF65-F5344CB8AC3E}">
        <p14:creationId xmlns:p14="http://schemas.microsoft.com/office/powerpoint/2010/main" val="202603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E2A72C-7CF4-9349-BDCC-32B993D69CF5}"/>
              </a:ext>
            </a:extLst>
          </p:cNvPr>
          <p:cNvSpPr>
            <a:spLocks noGrp="1"/>
          </p:cNvSpPr>
          <p:nvPr>
            <p:ph type="title"/>
          </p:nvPr>
        </p:nvSpPr>
        <p:spPr>
          <a:xfrm>
            <a:off x="457200" y="211505"/>
            <a:ext cx="8229600" cy="487362"/>
          </a:xfrm>
        </p:spPr>
        <p:txBody>
          <a:bodyPr>
            <a:normAutofit fontScale="90000"/>
          </a:bodyPr>
          <a:lstStyle/>
          <a:p>
            <a:r>
              <a:rPr lang="en-US" dirty="0"/>
              <a:t>Broadband Discussion</a:t>
            </a:r>
          </a:p>
        </p:txBody>
      </p:sp>
      <p:graphicFrame>
        <p:nvGraphicFramePr>
          <p:cNvPr id="5" name="Table 4">
            <a:extLst>
              <a:ext uri="{FF2B5EF4-FFF2-40B4-BE49-F238E27FC236}">
                <a16:creationId xmlns:a16="http://schemas.microsoft.com/office/drawing/2014/main" id="{00BF13CA-2133-AE46-83FE-5952CFD2C40C}"/>
              </a:ext>
            </a:extLst>
          </p:cNvPr>
          <p:cNvGraphicFramePr>
            <a:graphicFrameLocks noGrp="1"/>
          </p:cNvGraphicFramePr>
          <p:nvPr>
            <p:extLst>
              <p:ext uri="{D42A27DB-BD31-4B8C-83A1-F6EECF244321}">
                <p14:modId xmlns:p14="http://schemas.microsoft.com/office/powerpoint/2010/main" val="3518468222"/>
              </p:ext>
            </p:extLst>
          </p:nvPr>
        </p:nvGraphicFramePr>
        <p:xfrm>
          <a:off x="460512" y="914400"/>
          <a:ext cx="8226288" cy="2759196"/>
        </p:xfrm>
        <a:graphic>
          <a:graphicData uri="http://schemas.openxmlformats.org/drawingml/2006/table">
            <a:tbl>
              <a:tblPr firstRow="1" firstCol="1" bandRow="1">
                <a:tableStyleId>{5C22544A-7EE6-4342-B048-85BDC9FD1C3A}</a:tableStyleId>
              </a:tblPr>
              <a:tblGrid>
                <a:gridCol w="4113144">
                  <a:extLst>
                    <a:ext uri="{9D8B030D-6E8A-4147-A177-3AD203B41FA5}">
                      <a16:colId xmlns:a16="http://schemas.microsoft.com/office/drawing/2014/main" val="870015189"/>
                    </a:ext>
                  </a:extLst>
                </a:gridCol>
                <a:gridCol w="4113144">
                  <a:extLst>
                    <a:ext uri="{9D8B030D-6E8A-4147-A177-3AD203B41FA5}">
                      <a16:colId xmlns:a16="http://schemas.microsoft.com/office/drawing/2014/main" val="3802360279"/>
                    </a:ext>
                  </a:extLst>
                </a:gridCol>
              </a:tblGrid>
              <a:tr h="273564">
                <a:tc>
                  <a:txBody>
                    <a:bodyPr/>
                    <a:lstStyle/>
                    <a:p>
                      <a:pPr marL="0" marR="0">
                        <a:spcBef>
                          <a:spcPts val="0"/>
                        </a:spcBef>
                        <a:spcAft>
                          <a:spcPts val="0"/>
                        </a:spcAft>
                      </a:pPr>
                      <a:r>
                        <a:rPr lang="en-US" sz="1800" dirty="0">
                          <a:effectLst/>
                        </a:rPr>
                        <a:t>Assets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Barriers / Gaps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6686753"/>
                  </a:ext>
                </a:extLst>
              </a:tr>
              <a:tr h="2484876">
                <a:tc>
                  <a:txBody>
                    <a:bodyPr/>
                    <a:lstStyle/>
                    <a:p>
                      <a:pPr marL="0" marR="0">
                        <a:spcBef>
                          <a:spcPts val="0"/>
                        </a:spcBef>
                        <a:spcAft>
                          <a:spcPts val="600"/>
                        </a:spcAft>
                      </a:pPr>
                      <a:r>
                        <a:rPr lang="en-US" sz="1800" dirty="0">
                          <a:effectLst/>
                        </a:rPr>
                        <a:t>Well connected</a:t>
                      </a:r>
                    </a:p>
                    <a:p>
                      <a:pPr marL="0" marR="0">
                        <a:spcBef>
                          <a:spcPts val="0"/>
                        </a:spcBef>
                        <a:spcAft>
                          <a:spcPts val="600"/>
                        </a:spcAft>
                      </a:pPr>
                      <a:r>
                        <a:rPr lang="en-US" sz="1800" dirty="0">
                          <a:effectLst/>
                        </a:rPr>
                        <a:t>Multiple – ISPs, easy to communicate with</a:t>
                      </a:r>
                    </a:p>
                    <a:p>
                      <a:pPr marL="0" marR="0">
                        <a:spcBef>
                          <a:spcPts val="0"/>
                        </a:spcBef>
                        <a:spcAft>
                          <a:spcPts val="600"/>
                        </a:spcAft>
                      </a:pPr>
                      <a:r>
                        <a:rPr lang="en-US" sz="1200" dirty="0">
                          <a:effectLst/>
                        </a:rPr>
                        <a:t> </a:t>
                      </a:r>
                      <a:endParaRPr lang="en-US" sz="1100" dirty="0">
                        <a:effectLst/>
                      </a:endParaRPr>
                    </a:p>
                    <a:p>
                      <a:pPr marL="0" marR="0">
                        <a:spcBef>
                          <a:spcPts val="0"/>
                        </a:spcBef>
                        <a:spcAft>
                          <a:spcPts val="600"/>
                        </a:spcAft>
                      </a:pPr>
                      <a:r>
                        <a:rPr lang="en-US" sz="1200" dirty="0">
                          <a:effectLst/>
                        </a:rPr>
                        <a:t> </a:t>
                      </a:r>
                      <a:endParaRPr lang="en-US" sz="1100" dirty="0">
                        <a:effectLst/>
                      </a:endParaRPr>
                    </a:p>
                    <a:p>
                      <a:pPr marL="0" marR="0">
                        <a:spcBef>
                          <a:spcPts val="0"/>
                        </a:spcBef>
                        <a:spcAft>
                          <a:spcPts val="600"/>
                        </a:spcAft>
                      </a:pPr>
                      <a:r>
                        <a:rPr lang="en-US" sz="1200" dirty="0">
                          <a:effectLst/>
                        </a:rPr>
                        <a:t> </a:t>
                      </a:r>
                      <a:endParaRPr lang="en-US" sz="1100" dirty="0">
                        <a:effectLst/>
                      </a:endParaRPr>
                    </a:p>
                    <a:p>
                      <a:pPr marL="0" marR="0">
                        <a:spcBef>
                          <a:spcPts val="0"/>
                        </a:spcBef>
                        <a:spcAft>
                          <a:spcPts val="60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1800" dirty="0">
                          <a:effectLst/>
                        </a:rPr>
                        <a:t>Price</a:t>
                      </a:r>
                    </a:p>
                    <a:p>
                      <a:pPr marL="0" marR="0">
                        <a:spcBef>
                          <a:spcPts val="0"/>
                        </a:spcBef>
                        <a:spcAft>
                          <a:spcPts val="600"/>
                        </a:spcAft>
                      </a:pPr>
                      <a:r>
                        <a:rPr lang="en-US" sz="1800" dirty="0">
                          <a:effectLst/>
                        </a:rPr>
                        <a:t>Cellular Carriers lacking in the area</a:t>
                      </a:r>
                    </a:p>
                    <a:p>
                      <a:pPr marL="0" marR="0">
                        <a:spcBef>
                          <a:spcPts val="0"/>
                        </a:spcBef>
                        <a:spcAft>
                          <a:spcPts val="600"/>
                        </a:spcAft>
                      </a:pPr>
                      <a:r>
                        <a:rPr lang="en-US" sz="1800" dirty="0">
                          <a:effectLst/>
                        </a:rPr>
                        <a:t>Grant funding where 25/3 is met makes it hard for competition between vendors</a:t>
                      </a:r>
                    </a:p>
                    <a:p>
                      <a:pPr marL="0" marR="0">
                        <a:spcBef>
                          <a:spcPts val="0"/>
                        </a:spcBef>
                        <a:spcAft>
                          <a:spcPts val="600"/>
                        </a:spcAft>
                      </a:pPr>
                      <a:r>
                        <a:rPr lang="en-US" sz="1800" dirty="0">
                          <a:effectLst/>
                        </a:rPr>
                        <a:t>Having the hardware/device</a:t>
                      </a:r>
                    </a:p>
                    <a:p>
                      <a:pPr marL="0" marR="0">
                        <a:spcBef>
                          <a:spcPts val="0"/>
                        </a:spcBef>
                        <a:spcAft>
                          <a:spcPts val="600"/>
                        </a:spcAft>
                      </a:pPr>
                      <a:r>
                        <a:rPr lang="en-US" sz="1800" dirty="0">
                          <a:effectLst/>
                        </a:rPr>
                        <a:t>Knowledge of grant programs</a:t>
                      </a:r>
                    </a:p>
                    <a:p>
                      <a:pPr marL="0" marR="0">
                        <a:spcBef>
                          <a:spcPts val="0"/>
                        </a:spcBef>
                        <a:spcAft>
                          <a:spcPts val="600"/>
                        </a:spcAft>
                      </a:pPr>
                      <a:r>
                        <a:rPr lang="en-US" sz="1800" dirty="0">
                          <a:effectLst/>
                        </a:rPr>
                        <a:t>Community mindset of in-person/remote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0836993"/>
                  </a:ext>
                </a:extLst>
              </a:tr>
            </a:tbl>
          </a:graphicData>
        </a:graphic>
      </p:graphicFrame>
      <p:sp>
        <p:nvSpPr>
          <p:cNvPr id="6" name="Rectangle 5">
            <a:extLst>
              <a:ext uri="{FF2B5EF4-FFF2-40B4-BE49-F238E27FC236}">
                <a16:creationId xmlns:a16="http://schemas.microsoft.com/office/drawing/2014/main" id="{093D6404-8A64-F74D-B912-80308B311F3A}"/>
              </a:ext>
            </a:extLst>
          </p:cNvPr>
          <p:cNvSpPr/>
          <p:nvPr/>
        </p:nvSpPr>
        <p:spPr>
          <a:xfrm>
            <a:off x="457200" y="3733800"/>
            <a:ext cx="8229600" cy="2769989"/>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Desired Outcomes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Usable internet, reliable.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Affordable internet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Grant Program Awareness for users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Determine need for community Wi-Fi locations and need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AG Wireless options, feasibility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Increased telehealth / Meeting devices for locations?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Community education of how to use the internet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7749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C17BD1361F734CA13150F29F91216C" ma:contentTypeVersion="9" ma:contentTypeDescription="Create a new document." ma:contentTypeScope="" ma:versionID="2b49dbd6035bec58fcb266de48738930">
  <xsd:schema xmlns:xsd="http://www.w3.org/2001/XMLSchema" xmlns:xs="http://www.w3.org/2001/XMLSchema" xmlns:p="http://schemas.microsoft.com/office/2006/metadata/properties" xmlns:ns2="664d35eb-28e0-4b62-ab45-072a3abcc85a" targetNamespace="http://schemas.microsoft.com/office/2006/metadata/properties" ma:root="true" ma:fieldsID="a4fb0171ce4893a2e6d4c5f386ffbc38" ns2:_="">
    <xsd:import namespace="664d35eb-28e0-4b62-ab45-072a3abcc8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d35eb-28e0-4b62-ab45-072a3abcc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B064B5-9E16-430B-AEC3-D5546D7BF3CD}">
  <ds:schemaRefs>
    <ds:schemaRef ds:uri="http://schemas.microsoft.com/sharepoint/v3/contenttype/forms"/>
  </ds:schemaRefs>
</ds:datastoreItem>
</file>

<file path=customXml/itemProps2.xml><?xml version="1.0" encoding="utf-8"?>
<ds:datastoreItem xmlns:ds="http://schemas.openxmlformats.org/officeDocument/2006/customXml" ds:itemID="{72BEDF14-07CF-44C2-B488-04CFCF73404B}">
  <ds:schemaRefs>
    <ds:schemaRef ds:uri="http://purl.org/dc/dcmitype/"/>
    <ds:schemaRef ds:uri="http://schemas.microsoft.com/office/2006/metadata/properties"/>
    <ds:schemaRef ds:uri="http://schemas.openxmlformats.org/package/2006/metadata/core-properties"/>
    <ds:schemaRef ds:uri="http://purl.org/dc/elements/1.1/"/>
    <ds:schemaRef ds:uri="http://purl.org/dc/terms/"/>
    <ds:schemaRef ds:uri="http://schemas.microsoft.com/office/2006/documentManagement/types"/>
    <ds:schemaRef ds:uri="http://schemas.microsoft.com/office/infopath/2007/PartnerControls"/>
    <ds:schemaRef ds:uri="664d35eb-28e0-4b62-ab45-072a3abcc85a"/>
    <ds:schemaRef ds:uri="http://www.w3.org/XML/1998/namespace"/>
  </ds:schemaRefs>
</ds:datastoreItem>
</file>

<file path=customXml/itemProps3.xml><?xml version="1.0" encoding="utf-8"?>
<ds:datastoreItem xmlns:ds="http://schemas.openxmlformats.org/officeDocument/2006/customXml" ds:itemID="{6C8616EF-105C-4E44-B2DA-46C983500A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4d35eb-28e0-4b62-ab45-072a3abcc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13024</TotalTime>
  <Words>2204</Words>
  <Application>Microsoft Office PowerPoint</Application>
  <PresentationFormat>On-screen Show (4:3)</PresentationFormat>
  <Paragraphs>269</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inherit</vt:lpstr>
      <vt:lpstr>Symbol</vt:lpstr>
      <vt:lpstr>Office Theme</vt:lpstr>
      <vt:lpstr>PowerPoint Presentation</vt:lpstr>
      <vt:lpstr>Brainstorm Meeting Agenda </vt:lpstr>
      <vt:lpstr>PowerPoint Presentation</vt:lpstr>
      <vt:lpstr>Achieving BBC Success</vt:lpstr>
      <vt:lpstr> The Intelligent Community Framework  </vt:lpstr>
      <vt:lpstr>PowerPoint Presentation</vt:lpstr>
      <vt:lpstr>Our Broadband Story</vt:lpstr>
      <vt:lpstr>Community Survey Response</vt:lpstr>
      <vt:lpstr>Broadband Discussion</vt:lpstr>
      <vt:lpstr>PowerPoint Presentation</vt:lpstr>
      <vt:lpstr>Our Workforce Story</vt:lpstr>
      <vt:lpstr>Community Survey Response</vt:lpstr>
      <vt:lpstr>Knowledge Workforce</vt:lpstr>
      <vt:lpstr>PowerPoint Presentation</vt:lpstr>
      <vt:lpstr>Our Digital Equity Story</vt:lpstr>
      <vt:lpstr>Community Survey Response</vt:lpstr>
      <vt:lpstr>Digital Equity</vt:lpstr>
      <vt:lpstr>Digital Equity</vt:lpstr>
      <vt:lpstr>Innovation &amp; Sustainability</vt:lpstr>
      <vt:lpstr>Our Innovation Story</vt:lpstr>
      <vt:lpstr>Community Survey Response</vt:lpstr>
      <vt:lpstr>Our Sustainability Story</vt:lpstr>
      <vt:lpstr>Community Survey Response</vt:lpstr>
      <vt:lpstr>Innovation &amp; Sustainability</vt:lpstr>
      <vt:lpstr>Innovation &amp; Sustainability</vt:lpstr>
      <vt:lpstr>PowerPoint Presentation</vt:lpstr>
      <vt:lpstr>Our Community Engagement Story</vt:lpstr>
      <vt:lpstr>Community Survey Response</vt:lpstr>
      <vt:lpstr>Community Engagement</vt:lpstr>
      <vt:lpstr>Community Engagement</vt:lpstr>
      <vt:lpstr>Additional Input</vt:lpstr>
      <vt:lpstr>Project Idea Generation</vt:lpstr>
      <vt:lpstr>Discussion Group Reporting</vt:lpstr>
      <vt:lpstr>Next Steps</vt:lpstr>
      <vt:lpstr>Adjourn</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BBC Kick-off mtg Feb 26, 2020</dc:title>
  <dc:subject/>
  <dc:creator>Karl</dc:creator>
  <cp:keywords/>
  <dc:description/>
  <cp:lastModifiedBy>Christy Hoskins</cp:lastModifiedBy>
  <cp:revision>91</cp:revision>
  <cp:lastPrinted>2021-11-22T16:48:33Z</cp:lastPrinted>
  <dcterms:created xsi:type="dcterms:W3CDTF">2013-02-24T15:14:21Z</dcterms:created>
  <dcterms:modified xsi:type="dcterms:W3CDTF">2021-11-29T19:49:38Z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0x0101003BC17BD1361F734CA13150F29F91216C</vt:lpwstr>
  </property>
  <property fmtid="{D5CDD505-2E9C-101B-9397-08002B2CF9AE}" pid="3" name="Order">
    <vt:r8>100</vt:r8>
  </property>
</Properties>
</file>