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313" r:id="rId5"/>
    <p:sldId id="334" r:id="rId6"/>
    <p:sldId id="318" r:id="rId7"/>
    <p:sldId id="262" r:id="rId8"/>
    <p:sldId id="270" r:id="rId9"/>
    <p:sldId id="274" r:id="rId10"/>
    <p:sldId id="300" r:id="rId11"/>
    <p:sldId id="319" r:id="rId12"/>
    <p:sldId id="333" r:id="rId13"/>
    <p:sldId id="275" r:id="rId14"/>
    <p:sldId id="301" r:id="rId15"/>
    <p:sldId id="321" r:id="rId16"/>
    <p:sldId id="326" r:id="rId17"/>
    <p:sldId id="276" r:id="rId18"/>
    <p:sldId id="335" r:id="rId19"/>
    <p:sldId id="322" r:id="rId20"/>
    <p:sldId id="327" r:id="rId21"/>
    <p:sldId id="278" r:id="rId22"/>
    <p:sldId id="303" r:id="rId23"/>
    <p:sldId id="323" r:id="rId24"/>
    <p:sldId id="328" r:id="rId25"/>
    <p:sldId id="299" r:id="rId26"/>
    <p:sldId id="304" r:id="rId27"/>
    <p:sldId id="324" r:id="rId28"/>
    <p:sldId id="329" r:id="rId29"/>
    <p:sldId id="277" r:id="rId30"/>
    <p:sldId id="305" r:id="rId31"/>
    <p:sldId id="325" r:id="rId32"/>
    <p:sldId id="330" r:id="rId33"/>
    <p:sldId id="331" r:id="rId34"/>
    <p:sldId id="332" r:id="rId35"/>
    <p:sldId id="336" r:id="rId36"/>
    <p:sldId id="33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B98F"/>
    <a:srgbClr val="38CF5C"/>
    <a:srgbClr val="36ADA3"/>
    <a:srgbClr val="37C476"/>
    <a:srgbClr val="35A2C1"/>
    <a:srgbClr val="3297DD"/>
    <a:srgbClr val="1F497D"/>
    <a:srgbClr val="007391"/>
    <a:srgbClr val="356E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23"/>
    <p:restoredTop sz="95226" autoAdjust="0"/>
  </p:normalViewPr>
  <p:slideViewPr>
    <p:cSldViewPr>
      <p:cViewPr varScale="1">
        <p:scale>
          <a:sx n="106" d="100"/>
          <a:sy n="106" d="100"/>
        </p:scale>
        <p:origin x="200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825D09-B536-A74B-9F15-EEC5323006D9}" type="doc">
      <dgm:prSet loTypeId="urn:microsoft.com/office/officeart/2005/8/layout/pyramid4" loCatId="" qsTypeId="urn:microsoft.com/office/officeart/2005/8/quickstyle/simple4" qsCatId="simple" csTypeId="urn:microsoft.com/office/officeart/2005/8/colors/accent0_3" csCatId="mainScheme" phldr="1"/>
      <dgm:spPr/>
      <dgm:t>
        <a:bodyPr/>
        <a:lstStyle/>
        <a:p>
          <a:endParaRPr lang="en-US"/>
        </a:p>
      </dgm:t>
    </dgm:pt>
    <dgm:pt modelId="{92CD3E17-E244-DD4E-A426-DEDBEE40F9C3}">
      <dgm:prSet phldrT="[Text]"/>
      <dgm:spPr/>
      <dgm:t>
        <a:bodyPr/>
        <a:lstStyle/>
        <a:p>
          <a:r>
            <a:rPr lang="en-US"/>
            <a:t>Amazing Results</a:t>
          </a:r>
        </a:p>
      </dgm:t>
    </dgm:pt>
    <dgm:pt modelId="{707E5209-66F1-ED42-A377-01B34C5072EA}" type="parTrans" cxnId="{731B0068-0E46-4745-B5D8-EA6298D4AAE1}">
      <dgm:prSet/>
      <dgm:spPr/>
      <dgm:t>
        <a:bodyPr/>
        <a:lstStyle/>
        <a:p>
          <a:endParaRPr lang="en-US"/>
        </a:p>
      </dgm:t>
    </dgm:pt>
    <dgm:pt modelId="{B8C7C15E-1525-134C-8A9E-62A321C0426F}" type="sibTrans" cxnId="{731B0068-0E46-4745-B5D8-EA6298D4AAE1}">
      <dgm:prSet/>
      <dgm:spPr/>
      <dgm:t>
        <a:bodyPr/>
        <a:lstStyle/>
        <a:p>
          <a:endParaRPr lang="en-US"/>
        </a:p>
      </dgm:t>
    </dgm:pt>
    <dgm:pt modelId="{F52B222E-795A-6248-BD6D-040D4BE59BC6}">
      <dgm:prSet phldrT="[Text]"/>
      <dgm:spPr/>
      <dgm:t>
        <a:bodyPr/>
        <a:lstStyle/>
        <a:p>
          <a:r>
            <a:rPr lang="en-US"/>
            <a:t>Ideas</a:t>
          </a:r>
        </a:p>
      </dgm:t>
    </dgm:pt>
    <dgm:pt modelId="{7EEA657E-A7FF-5142-8487-18E88E9548F6}" type="parTrans" cxnId="{CF6497C6-DAA3-E444-B157-D8CADCF302FB}">
      <dgm:prSet/>
      <dgm:spPr/>
      <dgm:t>
        <a:bodyPr/>
        <a:lstStyle/>
        <a:p>
          <a:endParaRPr lang="en-US"/>
        </a:p>
      </dgm:t>
    </dgm:pt>
    <dgm:pt modelId="{FCFEB8AA-DC29-4745-99CE-3407DF31C558}" type="sibTrans" cxnId="{CF6497C6-DAA3-E444-B157-D8CADCF302FB}">
      <dgm:prSet/>
      <dgm:spPr/>
      <dgm:t>
        <a:bodyPr/>
        <a:lstStyle/>
        <a:p>
          <a:endParaRPr lang="en-US"/>
        </a:p>
      </dgm:t>
    </dgm:pt>
    <dgm:pt modelId="{2DA7DE0C-A0CB-F049-B1D6-2E96056910C2}">
      <dgm:prSet phldrT="[Text]"/>
      <dgm:spPr/>
      <dgm:t>
        <a:bodyPr/>
        <a:lstStyle/>
        <a:p>
          <a:r>
            <a:rPr lang="en-US"/>
            <a:t>Resources</a:t>
          </a:r>
        </a:p>
      </dgm:t>
    </dgm:pt>
    <dgm:pt modelId="{17887035-43F4-1B44-BA59-4F57BF6F711A}" type="parTrans" cxnId="{4CD88BFA-DA81-B44F-A36F-904EFA458541}">
      <dgm:prSet/>
      <dgm:spPr/>
      <dgm:t>
        <a:bodyPr/>
        <a:lstStyle/>
        <a:p>
          <a:endParaRPr lang="en-US"/>
        </a:p>
      </dgm:t>
    </dgm:pt>
    <dgm:pt modelId="{2F78AC16-5973-3A47-B1C7-C605863C9108}" type="sibTrans" cxnId="{4CD88BFA-DA81-B44F-A36F-904EFA458541}">
      <dgm:prSet/>
      <dgm:spPr/>
      <dgm:t>
        <a:bodyPr/>
        <a:lstStyle/>
        <a:p>
          <a:endParaRPr lang="en-US"/>
        </a:p>
      </dgm:t>
    </dgm:pt>
    <dgm:pt modelId="{015049F4-53B3-FE4A-BFBB-AA7544CF7F8E}">
      <dgm:prSet phldrT="[Text]"/>
      <dgm:spPr/>
      <dgm:t>
        <a:bodyPr/>
        <a:lstStyle/>
        <a:p>
          <a:r>
            <a:rPr lang="en-US"/>
            <a:t>Leadership</a:t>
          </a:r>
        </a:p>
      </dgm:t>
    </dgm:pt>
    <dgm:pt modelId="{943441A1-77B1-1C41-A1C0-C0B1BAEDBF48}" type="parTrans" cxnId="{CC6E0DB1-7A46-3648-ADCC-4EC3114A46D5}">
      <dgm:prSet/>
      <dgm:spPr/>
      <dgm:t>
        <a:bodyPr/>
        <a:lstStyle/>
        <a:p>
          <a:endParaRPr lang="en-US"/>
        </a:p>
      </dgm:t>
    </dgm:pt>
    <dgm:pt modelId="{B706BEAA-ABD5-5348-9803-2C266F299FD6}" type="sibTrans" cxnId="{CC6E0DB1-7A46-3648-ADCC-4EC3114A46D5}">
      <dgm:prSet/>
      <dgm:spPr/>
      <dgm:t>
        <a:bodyPr/>
        <a:lstStyle/>
        <a:p>
          <a:endParaRPr lang="en-US"/>
        </a:p>
      </dgm:t>
    </dgm:pt>
    <dgm:pt modelId="{D5BBAFA4-6824-2442-BB1C-7542DF3939C0}" type="pres">
      <dgm:prSet presAssocID="{41825D09-B536-A74B-9F15-EEC5323006D9}" presName="compositeShape" presStyleCnt="0">
        <dgm:presLayoutVars>
          <dgm:chMax val="9"/>
          <dgm:dir/>
          <dgm:resizeHandles val="exact"/>
        </dgm:presLayoutVars>
      </dgm:prSet>
      <dgm:spPr/>
    </dgm:pt>
    <dgm:pt modelId="{82C2C378-CCD9-E54F-A48B-0EECC3101B1F}" type="pres">
      <dgm:prSet presAssocID="{41825D09-B536-A74B-9F15-EEC5323006D9}" presName="triangle1" presStyleLbl="node1" presStyleIdx="0" presStyleCnt="4">
        <dgm:presLayoutVars>
          <dgm:bulletEnabled val="1"/>
        </dgm:presLayoutVars>
      </dgm:prSet>
      <dgm:spPr/>
    </dgm:pt>
    <dgm:pt modelId="{5BF58D3F-04E7-0E43-882C-5BD19F445E64}" type="pres">
      <dgm:prSet presAssocID="{41825D09-B536-A74B-9F15-EEC5323006D9}" presName="triangle2" presStyleLbl="node1" presStyleIdx="1" presStyleCnt="4">
        <dgm:presLayoutVars>
          <dgm:bulletEnabled val="1"/>
        </dgm:presLayoutVars>
      </dgm:prSet>
      <dgm:spPr/>
    </dgm:pt>
    <dgm:pt modelId="{9414E207-AE1E-5641-B6C6-EE20A67AF566}" type="pres">
      <dgm:prSet presAssocID="{41825D09-B536-A74B-9F15-EEC5323006D9}" presName="triangle3" presStyleLbl="node1" presStyleIdx="2" presStyleCnt="4">
        <dgm:presLayoutVars>
          <dgm:bulletEnabled val="1"/>
        </dgm:presLayoutVars>
      </dgm:prSet>
      <dgm:spPr/>
    </dgm:pt>
    <dgm:pt modelId="{2C21CB5C-83BD-6B49-802C-4F09D5A32DA7}" type="pres">
      <dgm:prSet presAssocID="{41825D09-B536-A74B-9F15-EEC5323006D9}" presName="triangle4" presStyleLbl="node1" presStyleIdx="3" presStyleCnt="4">
        <dgm:presLayoutVars>
          <dgm:bulletEnabled val="1"/>
        </dgm:presLayoutVars>
      </dgm:prSet>
      <dgm:spPr/>
    </dgm:pt>
  </dgm:ptLst>
  <dgm:cxnLst>
    <dgm:cxn modelId="{E2229F5A-2B69-E242-810F-035644EC663D}" type="presOf" srcId="{92CD3E17-E244-DD4E-A426-DEDBEE40F9C3}" destId="{82C2C378-CCD9-E54F-A48B-0EECC3101B1F}" srcOrd="0" destOrd="0" presId="urn:microsoft.com/office/officeart/2005/8/layout/pyramid4"/>
    <dgm:cxn modelId="{731B0068-0E46-4745-B5D8-EA6298D4AAE1}" srcId="{41825D09-B536-A74B-9F15-EEC5323006D9}" destId="{92CD3E17-E244-DD4E-A426-DEDBEE40F9C3}" srcOrd="0" destOrd="0" parTransId="{707E5209-66F1-ED42-A377-01B34C5072EA}" sibTransId="{B8C7C15E-1525-134C-8A9E-62A321C0426F}"/>
    <dgm:cxn modelId="{6278519D-E86A-CE42-B6B0-7A0BD828B17E}" type="presOf" srcId="{41825D09-B536-A74B-9F15-EEC5323006D9}" destId="{D5BBAFA4-6824-2442-BB1C-7542DF3939C0}" srcOrd="0" destOrd="0" presId="urn:microsoft.com/office/officeart/2005/8/layout/pyramid4"/>
    <dgm:cxn modelId="{A50994A6-268B-5A4F-9520-9C9F69ED69FA}" type="presOf" srcId="{2DA7DE0C-A0CB-F049-B1D6-2E96056910C2}" destId="{9414E207-AE1E-5641-B6C6-EE20A67AF566}" srcOrd="0" destOrd="0" presId="urn:microsoft.com/office/officeart/2005/8/layout/pyramid4"/>
    <dgm:cxn modelId="{CC6E0DB1-7A46-3648-ADCC-4EC3114A46D5}" srcId="{41825D09-B536-A74B-9F15-EEC5323006D9}" destId="{015049F4-53B3-FE4A-BFBB-AA7544CF7F8E}" srcOrd="3" destOrd="0" parTransId="{943441A1-77B1-1C41-A1C0-C0B1BAEDBF48}" sibTransId="{B706BEAA-ABD5-5348-9803-2C266F299FD6}"/>
    <dgm:cxn modelId="{3D2187C3-CA63-3E48-8B31-C3F2FEC70109}" type="presOf" srcId="{015049F4-53B3-FE4A-BFBB-AA7544CF7F8E}" destId="{2C21CB5C-83BD-6B49-802C-4F09D5A32DA7}" srcOrd="0" destOrd="0" presId="urn:microsoft.com/office/officeart/2005/8/layout/pyramid4"/>
    <dgm:cxn modelId="{CF6497C6-DAA3-E444-B157-D8CADCF302FB}" srcId="{41825D09-B536-A74B-9F15-EEC5323006D9}" destId="{F52B222E-795A-6248-BD6D-040D4BE59BC6}" srcOrd="1" destOrd="0" parTransId="{7EEA657E-A7FF-5142-8487-18E88E9548F6}" sibTransId="{FCFEB8AA-DC29-4745-99CE-3407DF31C558}"/>
    <dgm:cxn modelId="{904945CE-EF1D-814E-8622-72E67289A78F}" type="presOf" srcId="{F52B222E-795A-6248-BD6D-040D4BE59BC6}" destId="{5BF58D3F-04E7-0E43-882C-5BD19F445E64}" srcOrd="0" destOrd="0" presId="urn:microsoft.com/office/officeart/2005/8/layout/pyramid4"/>
    <dgm:cxn modelId="{4CD88BFA-DA81-B44F-A36F-904EFA458541}" srcId="{41825D09-B536-A74B-9F15-EEC5323006D9}" destId="{2DA7DE0C-A0CB-F049-B1D6-2E96056910C2}" srcOrd="2" destOrd="0" parTransId="{17887035-43F4-1B44-BA59-4F57BF6F711A}" sibTransId="{2F78AC16-5973-3A47-B1C7-C605863C9108}"/>
    <dgm:cxn modelId="{38BD7D29-AEF9-964A-AD93-3BEF28D4BA05}" type="presParOf" srcId="{D5BBAFA4-6824-2442-BB1C-7542DF3939C0}" destId="{82C2C378-CCD9-E54F-A48B-0EECC3101B1F}" srcOrd="0" destOrd="0" presId="urn:microsoft.com/office/officeart/2005/8/layout/pyramid4"/>
    <dgm:cxn modelId="{CD5EA701-57A1-8347-8476-67071F3FC8B2}" type="presParOf" srcId="{D5BBAFA4-6824-2442-BB1C-7542DF3939C0}" destId="{5BF58D3F-04E7-0E43-882C-5BD19F445E64}" srcOrd="1" destOrd="0" presId="urn:microsoft.com/office/officeart/2005/8/layout/pyramid4"/>
    <dgm:cxn modelId="{67F8C355-23FF-034D-B472-733B8BF2E4A7}" type="presParOf" srcId="{D5BBAFA4-6824-2442-BB1C-7542DF3939C0}" destId="{9414E207-AE1E-5641-B6C6-EE20A67AF566}" srcOrd="2" destOrd="0" presId="urn:microsoft.com/office/officeart/2005/8/layout/pyramid4"/>
    <dgm:cxn modelId="{142FAA84-8855-6845-BED8-6A340D791DA5}" type="presParOf" srcId="{D5BBAFA4-6824-2442-BB1C-7542DF3939C0}" destId="{2C21CB5C-83BD-6B49-802C-4F09D5A32DA7}"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2C378-CCD9-E54F-A48B-0EECC3101B1F}">
      <dsp:nvSpPr>
        <dsp:cNvPr id="0" name=""/>
        <dsp:cNvSpPr/>
      </dsp:nvSpPr>
      <dsp:spPr>
        <a:xfrm>
          <a:off x="1487789" y="0"/>
          <a:ext cx="2059586" cy="2059586"/>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Amazing Results</a:t>
          </a:r>
        </a:p>
      </dsp:txBody>
      <dsp:txXfrm>
        <a:off x="2002686" y="1029793"/>
        <a:ext cx="1029793" cy="1029793"/>
      </dsp:txXfrm>
    </dsp:sp>
    <dsp:sp modelId="{5BF58D3F-04E7-0E43-882C-5BD19F445E64}">
      <dsp:nvSpPr>
        <dsp:cNvPr id="0" name=""/>
        <dsp:cNvSpPr/>
      </dsp:nvSpPr>
      <dsp:spPr>
        <a:xfrm>
          <a:off x="457996" y="2059586"/>
          <a:ext cx="2059586" cy="2059586"/>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Ideas</a:t>
          </a:r>
        </a:p>
      </dsp:txBody>
      <dsp:txXfrm>
        <a:off x="972893" y="3089379"/>
        <a:ext cx="1029793" cy="1029793"/>
      </dsp:txXfrm>
    </dsp:sp>
    <dsp:sp modelId="{9414E207-AE1E-5641-B6C6-EE20A67AF566}">
      <dsp:nvSpPr>
        <dsp:cNvPr id="0" name=""/>
        <dsp:cNvSpPr/>
      </dsp:nvSpPr>
      <dsp:spPr>
        <a:xfrm rot="10800000">
          <a:off x="1487789" y="2059586"/>
          <a:ext cx="2059586" cy="2059586"/>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Resources</a:t>
          </a:r>
        </a:p>
      </dsp:txBody>
      <dsp:txXfrm rot="10800000">
        <a:off x="2002685" y="2059586"/>
        <a:ext cx="1029793" cy="1029793"/>
      </dsp:txXfrm>
    </dsp:sp>
    <dsp:sp modelId="{2C21CB5C-83BD-6B49-802C-4F09D5A32DA7}">
      <dsp:nvSpPr>
        <dsp:cNvPr id="0" name=""/>
        <dsp:cNvSpPr/>
      </dsp:nvSpPr>
      <dsp:spPr>
        <a:xfrm>
          <a:off x="2517582" y="2059586"/>
          <a:ext cx="2059586" cy="2059586"/>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Leadership</a:t>
          </a:r>
        </a:p>
      </dsp:txBody>
      <dsp:txXfrm>
        <a:off x="3032479" y="3089379"/>
        <a:ext cx="1029793" cy="1029793"/>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ACDC5E-252D-4446-BD34-990C50265C07}" type="datetimeFigureOut">
              <a:rPr lang="en-US" smtClean="0"/>
              <a:t>11/23/21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581359-A2AF-4AD9-8C2E-750548E47DB2}" type="slidenum">
              <a:rPr lang="en-US" smtClean="0"/>
              <a:t>‹#›</a:t>
            </a:fld>
            <a:endParaRPr lang="en-US"/>
          </a:p>
        </p:txBody>
      </p:sp>
    </p:spTree>
    <p:extLst>
      <p:ext uri="{BB962C8B-B14F-4D97-AF65-F5344CB8AC3E}">
        <p14:creationId xmlns:p14="http://schemas.microsoft.com/office/powerpoint/2010/main" val="154867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581359-A2AF-4AD9-8C2E-750548E47DB2}" type="slidenum">
              <a:rPr lang="en-US" smtClean="0"/>
              <a:t>6</a:t>
            </a:fld>
            <a:endParaRPr lang="en-US"/>
          </a:p>
        </p:txBody>
      </p:sp>
    </p:spTree>
    <p:extLst>
      <p:ext uri="{BB962C8B-B14F-4D97-AF65-F5344CB8AC3E}">
        <p14:creationId xmlns:p14="http://schemas.microsoft.com/office/powerpoint/2010/main" val="1852407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581359-A2AF-4AD9-8C2E-750548E47DB2}" type="slidenum">
              <a:rPr lang="en-US" smtClean="0"/>
              <a:t>18</a:t>
            </a:fld>
            <a:endParaRPr lang="en-US"/>
          </a:p>
        </p:txBody>
      </p:sp>
    </p:spTree>
    <p:extLst>
      <p:ext uri="{BB962C8B-B14F-4D97-AF65-F5344CB8AC3E}">
        <p14:creationId xmlns:p14="http://schemas.microsoft.com/office/powerpoint/2010/main" val="4276464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0001B3-E368-48EB-8734-87DD0150E601}"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521236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0001B3-E368-48EB-8734-87DD0150E601}"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101274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0001B3-E368-48EB-8734-87DD0150E601}"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334800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0001B3-E368-48EB-8734-87DD0150E601}"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2646079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001B3-E368-48EB-8734-87DD0150E601}"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157131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0001B3-E368-48EB-8734-87DD0150E601}" type="datetimeFigureOut">
              <a:rPr lang="en-US" smtClean="0"/>
              <a:t>11/23/21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359019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0001B3-E368-48EB-8734-87DD0150E601}" type="datetimeFigureOut">
              <a:rPr lang="en-US" smtClean="0"/>
              <a:t>11/23/21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1308969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0001B3-E368-48EB-8734-87DD0150E601}" type="datetimeFigureOut">
              <a:rPr lang="en-US" smtClean="0"/>
              <a:t>11/23/21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152822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0001B3-E368-48EB-8734-87DD0150E601}" type="datetimeFigureOut">
              <a:rPr lang="en-US" smtClean="0"/>
              <a:t>11/23/21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3905928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0001B3-E368-48EB-8734-87DD0150E601}" type="datetimeFigureOut">
              <a:rPr lang="en-US" smtClean="0"/>
              <a:t>11/23/21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3811901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0001B3-E368-48EB-8734-87DD0150E601}" type="datetimeFigureOut">
              <a:rPr lang="en-US" smtClean="0"/>
              <a:t>11/23/21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114246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001B3-E368-48EB-8734-87DD0150E601}" type="datetimeFigureOut">
              <a:rPr lang="en-US" smtClean="0"/>
              <a:t>11/23/21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74130-B545-47FD-A80C-171A4CB7DE76}" type="slidenum">
              <a:rPr lang="en-US" smtClean="0"/>
              <a:t>‹#›</a:t>
            </a:fld>
            <a:endParaRPr lang="en-US"/>
          </a:p>
        </p:txBody>
      </p:sp>
    </p:spTree>
    <p:extLst>
      <p:ext uri="{BB962C8B-B14F-4D97-AF65-F5344CB8AC3E}">
        <p14:creationId xmlns:p14="http://schemas.microsoft.com/office/powerpoint/2010/main" val="3780948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05AC7-81B9-D444-BD3E-DA07341243C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1EDD733-DE0D-AB4F-AAE8-04195A9197AB}"/>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3337D985-A7E5-1844-BCC3-85EA2D3C3E2C}"/>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26727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ED955B3-8B4E-3E4D-B75C-1047798378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76284" y="457200"/>
            <a:ext cx="4591431" cy="5943600"/>
          </a:xfrm>
          <a:prstGeom prst="rect">
            <a:avLst/>
          </a:prstGeom>
        </p:spPr>
      </p:pic>
    </p:spTree>
    <p:extLst>
      <p:ext uri="{BB962C8B-B14F-4D97-AF65-F5344CB8AC3E}">
        <p14:creationId xmlns:p14="http://schemas.microsoft.com/office/powerpoint/2010/main" val="1873788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7B3FD2-3C87-6749-A88D-C657D061AB46}"/>
              </a:ext>
            </a:extLst>
          </p:cNvPr>
          <p:cNvSpPr>
            <a:spLocks noGrp="1"/>
          </p:cNvSpPr>
          <p:nvPr>
            <p:ph type="title"/>
          </p:nvPr>
        </p:nvSpPr>
        <p:spPr/>
        <p:txBody>
          <a:bodyPr/>
          <a:lstStyle/>
          <a:p>
            <a:r>
              <a:rPr lang="en-US" dirty="0"/>
              <a:t>Knowledge Workforce Discussion</a:t>
            </a:r>
          </a:p>
        </p:txBody>
      </p:sp>
      <p:sp>
        <p:nvSpPr>
          <p:cNvPr id="6" name="Content Placeholder 5">
            <a:extLst>
              <a:ext uri="{FF2B5EF4-FFF2-40B4-BE49-F238E27FC236}">
                <a16:creationId xmlns:a16="http://schemas.microsoft.com/office/drawing/2014/main" id="{DA1E6DE0-BF92-9448-A04D-BA3B3898F4CA}"/>
              </a:ext>
            </a:extLst>
          </p:cNvPr>
          <p:cNvSpPr>
            <a:spLocks noGrp="1"/>
          </p:cNvSpPr>
          <p:nvPr>
            <p:ph idx="1"/>
          </p:nvPr>
        </p:nvSpPr>
        <p:spPr/>
        <p:txBody>
          <a:bodyPr/>
          <a:lstStyle/>
          <a:p>
            <a:r>
              <a:rPr lang="en-US" dirty="0"/>
              <a:t>How would you describe your local workforce?</a:t>
            </a:r>
          </a:p>
          <a:p>
            <a:r>
              <a:rPr lang="en-US" dirty="0"/>
              <a:t>What are the strengths?</a:t>
            </a:r>
          </a:p>
          <a:p>
            <a:r>
              <a:rPr lang="en-US" dirty="0"/>
              <a:t>What are the shortcomings?</a:t>
            </a:r>
          </a:p>
          <a:p>
            <a:r>
              <a:rPr lang="en-US" dirty="0"/>
              <a:t>What assets do you have for improving workforce skills and availability?</a:t>
            </a:r>
          </a:p>
          <a:p>
            <a:r>
              <a:rPr lang="en-US" dirty="0"/>
              <a:t>Who are the key players in this discussion?</a:t>
            </a:r>
          </a:p>
          <a:p>
            <a:endParaRPr lang="en-US" dirty="0"/>
          </a:p>
        </p:txBody>
      </p:sp>
    </p:spTree>
    <p:extLst>
      <p:ext uri="{BB962C8B-B14F-4D97-AF65-F5344CB8AC3E}">
        <p14:creationId xmlns:p14="http://schemas.microsoft.com/office/powerpoint/2010/main" val="201350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681C2-2448-3244-83AA-3A17DE0462D6}"/>
              </a:ext>
            </a:extLst>
          </p:cNvPr>
          <p:cNvSpPr>
            <a:spLocks noGrp="1"/>
          </p:cNvSpPr>
          <p:nvPr>
            <p:ph type="title"/>
          </p:nvPr>
        </p:nvSpPr>
        <p:spPr/>
        <p:txBody>
          <a:bodyPr/>
          <a:lstStyle/>
          <a:p>
            <a:r>
              <a:rPr lang="en-US" dirty="0"/>
              <a:t>Our Workforce Story</a:t>
            </a:r>
          </a:p>
        </p:txBody>
      </p:sp>
      <p:sp>
        <p:nvSpPr>
          <p:cNvPr id="6" name="Content Placeholder 5">
            <a:extLst>
              <a:ext uri="{FF2B5EF4-FFF2-40B4-BE49-F238E27FC236}">
                <a16:creationId xmlns:a16="http://schemas.microsoft.com/office/drawing/2014/main" id="{B90FBBB7-4883-184B-A62C-D3A39816BD32}"/>
              </a:ext>
            </a:extLst>
          </p:cNvPr>
          <p:cNvSpPr>
            <a:spLocks noGrp="1"/>
          </p:cNvSpPr>
          <p:nvPr>
            <p:ph idx="1"/>
          </p:nvPr>
        </p:nvSpPr>
        <p:spPr>
          <a:xfrm>
            <a:off x="457200" y="1295400"/>
            <a:ext cx="8229600" cy="5287962"/>
          </a:xfrm>
        </p:spPr>
        <p:txBody>
          <a:bodyPr>
            <a:normAutofit/>
          </a:bodyPr>
          <a:lstStyle/>
          <a:p>
            <a:r>
              <a:rPr lang="en-US" sz="2000" dirty="0">
                <a:latin typeface="+mj-lt"/>
              </a:rPr>
              <a:t>At 4.5%, Big Stone Co. had a lower unemployment rate than the state in 2020. Due to the pandemic recession, our unemployment rate increased slightly from 2019, but was lower than the 6.5% rate posted in 2010. The number of unemployed workers actively seeking work in Big Stone Co. increased over the past year. </a:t>
            </a:r>
          </a:p>
          <a:p>
            <a:r>
              <a:rPr lang="en-US" sz="2000" dirty="0">
                <a:latin typeface="+mj-lt"/>
              </a:rPr>
              <a:t>Big Stone Co. has a higher percentage of adults with at least a high school diploma (92.7%) compared to the state. Big Stone Co. has a lower percentage of people with an Associate's degree and a lower percentage of people with a Bachelor's degree or higher. </a:t>
            </a:r>
          </a:p>
          <a:p>
            <a:r>
              <a:rPr lang="en-US" sz="2000" dirty="0">
                <a:latin typeface="+mj-lt"/>
              </a:rPr>
              <a:t>Labor force growth has slowed in recent years. Moving forward, Big Stone Co. is expected to see a labor force decline from 2020 to 2030</a:t>
            </a:r>
          </a:p>
          <a:p>
            <a:r>
              <a:rPr lang="en-US" sz="2000" dirty="0">
                <a:latin typeface="+mj-lt"/>
              </a:rPr>
              <a:t>The labor market has grown extremely tight in recent years, with typically less than 1 jobseeker per vacancy until the pandemic recession intervened in early 2020, and the number of unemployed workers spiked. However, even by the fourth quarter of 2020, job vacancies recovered quickly bringing back challenges in finding new workers.</a:t>
            </a:r>
          </a:p>
        </p:txBody>
      </p:sp>
    </p:spTree>
    <p:extLst>
      <p:ext uri="{BB962C8B-B14F-4D97-AF65-F5344CB8AC3E}">
        <p14:creationId xmlns:p14="http://schemas.microsoft.com/office/powerpoint/2010/main" val="2420884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F322-2585-934A-B9CD-2558E1102BD4}"/>
              </a:ext>
            </a:extLst>
          </p:cNvPr>
          <p:cNvSpPr>
            <a:spLocks noGrp="1"/>
          </p:cNvSpPr>
          <p:nvPr>
            <p:ph type="title"/>
          </p:nvPr>
        </p:nvSpPr>
        <p:spPr>
          <a:xfrm>
            <a:off x="457200" y="274638"/>
            <a:ext cx="8229600" cy="639762"/>
          </a:xfrm>
        </p:spPr>
        <p:txBody>
          <a:bodyPr>
            <a:normAutofit fontScale="90000"/>
          </a:bodyPr>
          <a:lstStyle/>
          <a:p>
            <a:r>
              <a:rPr lang="en-US" dirty="0"/>
              <a:t>Community Survey Response</a:t>
            </a:r>
          </a:p>
        </p:txBody>
      </p:sp>
      <p:sp>
        <p:nvSpPr>
          <p:cNvPr id="3" name="Content Placeholder 2">
            <a:extLst>
              <a:ext uri="{FF2B5EF4-FFF2-40B4-BE49-F238E27FC236}">
                <a16:creationId xmlns:a16="http://schemas.microsoft.com/office/drawing/2014/main" id="{A926661D-F2CA-5447-88E1-74ACA9F11124}"/>
              </a:ext>
            </a:extLst>
          </p:cNvPr>
          <p:cNvSpPr>
            <a:spLocks noGrp="1"/>
          </p:cNvSpPr>
          <p:nvPr>
            <p:ph idx="1"/>
          </p:nvPr>
        </p:nvSpPr>
        <p:spPr/>
        <p:txBody>
          <a:bodyPr>
            <a:normAutofit fontScale="92500" lnSpcReduction="20000"/>
          </a:bodyPr>
          <a:lstStyle/>
          <a:p>
            <a:r>
              <a:rPr lang="en-US" dirty="0"/>
              <a:t>We are currently attracting employees that were formerly from this area and want to move back.</a:t>
            </a:r>
          </a:p>
          <a:p>
            <a:r>
              <a:rPr lang="en-US" dirty="0"/>
              <a:t>Well positioned with a high-quality workforce.</a:t>
            </a:r>
          </a:p>
          <a:p>
            <a:r>
              <a:rPr lang="en-US" dirty="0"/>
              <a:t>Need a slow, but steady, increase in the workforce.  </a:t>
            </a:r>
          </a:p>
          <a:p>
            <a:r>
              <a:rPr lang="en-US" dirty="0"/>
              <a:t>Emphasize our assets and promote our quality of life here more.</a:t>
            </a:r>
          </a:p>
          <a:p>
            <a:r>
              <a:rPr lang="en-US" dirty="0"/>
              <a:t>Many respondents highlighted the importance of broadband to their remote work and business needs.  </a:t>
            </a:r>
          </a:p>
          <a:p>
            <a:endParaRPr lang="en-US" dirty="0"/>
          </a:p>
        </p:txBody>
      </p:sp>
    </p:spTree>
    <p:extLst>
      <p:ext uri="{BB962C8B-B14F-4D97-AF65-F5344CB8AC3E}">
        <p14:creationId xmlns:p14="http://schemas.microsoft.com/office/powerpoint/2010/main" val="4052222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EE9A71-F18F-8144-8C4D-F7543666472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rot="16200000">
            <a:off x="2419126" y="-1859056"/>
            <a:ext cx="4303462" cy="8661654"/>
          </a:xfrm>
          <a:prstGeom prst="rect">
            <a:avLst/>
          </a:prstGeom>
        </p:spPr>
      </p:pic>
      <p:sp>
        <p:nvSpPr>
          <p:cNvPr id="37" name="Rectangle 36">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850850E2-CBFC-C44B-A58D-30568C88B603}"/>
              </a:ext>
            </a:extLst>
          </p:cNvPr>
          <p:cNvSpPr>
            <a:spLocks noChangeAspect="1"/>
          </p:cNvSpPr>
          <p:nvPr/>
        </p:nvSpPr>
        <p:spPr>
          <a:xfrm>
            <a:off x="630936" y="5009083"/>
            <a:ext cx="2167128" cy="134599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2300" dirty="0">
                <a:solidFill>
                  <a:schemeClr val="bg1"/>
                </a:solidFill>
                <a:latin typeface="+mj-lt"/>
                <a:ea typeface="+mj-ea"/>
                <a:cs typeface="+mj-cs"/>
              </a:rPr>
              <a:t>Include</a:t>
            </a:r>
          </a:p>
        </p:txBody>
      </p:sp>
      <p:cxnSp>
        <p:nvCxnSpPr>
          <p:cNvPr id="39" name="Straight Connector 38">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idx="1"/>
          </p:nvPr>
        </p:nvSpPr>
        <p:spPr>
          <a:xfrm>
            <a:off x="3284982" y="5009083"/>
            <a:ext cx="5232654" cy="1345997"/>
          </a:xfrm>
        </p:spPr>
        <p:txBody>
          <a:bodyPr vert="horz" lIns="91440" tIns="45720" rIns="91440" bIns="45720" rtlCol="0" anchor="ctr">
            <a:noAutofit/>
          </a:bodyPr>
          <a:lstStyle/>
          <a:p>
            <a:pPr algn="ctr">
              <a:lnSpc>
                <a:spcPct val="90000"/>
              </a:lnSpc>
            </a:pPr>
            <a:r>
              <a:rPr lang="en-US" sz="2800" dirty="0">
                <a:solidFill>
                  <a:schemeClr val="bg1"/>
                </a:solidFill>
              </a:rPr>
              <a:t>Digital equality means computers, skills, and access for all!</a:t>
            </a:r>
          </a:p>
        </p:txBody>
      </p:sp>
    </p:spTree>
    <p:extLst>
      <p:ext uri="{BB962C8B-B14F-4D97-AF65-F5344CB8AC3E}">
        <p14:creationId xmlns:p14="http://schemas.microsoft.com/office/powerpoint/2010/main" val="348597915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8DEB-B4A5-4D40-9E5B-B40B769C321E}"/>
              </a:ext>
            </a:extLst>
          </p:cNvPr>
          <p:cNvSpPr>
            <a:spLocks noGrp="1"/>
          </p:cNvSpPr>
          <p:nvPr>
            <p:ph type="title"/>
          </p:nvPr>
        </p:nvSpPr>
        <p:spPr/>
        <p:txBody>
          <a:bodyPr/>
          <a:lstStyle/>
          <a:p>
            <a:r>
              <a:rPr lang="en-US" dirty="0"/>
              <a:t>Digital Equity Discussion</a:t>
            </a:r>
          </a:p>
        </p:txBody>
      </p:sp>
      <p:sp>
        <p:nvSpPr>
          <p:cNvPr id="3" name="Content Placeholder 2">
            <a:extLst>
              <a:ext uri="{FF2B5EF4-FFF2-40B4-BE49-F238E27FC236}">
                <a16:creationId xmlns:a16="http://schemas.microsoft.com/office/drawing/2014/main" id="{A4B95270-A403-6242-8CAD-525F02344FA7}"/>
              </a:ext>
            </a:extLst>
          </p:cNvPr>
          <p:cNvSpPr>
            <a:spLocks noGrp="1"/>
          </p:cNvSpPr>
          <p:nvPr>
            <p:ph idx="1"/>
          </p:nvPr>
        </p:nvSpPr>
        <p:spPr/>
        <p:txBody>
          <a:bodyPr/>
          <a:lstStyle/>
          <a:p>
            <a:r>
              <a:rPr lang="en-US" dirty="0"/>
              <a:t>Who in the community is being left behind on technology?</a:t>
            </a:r>
          </a:p>
          <a:p>
            <a:r>
              <a:rPr lang="en-US" dirty="0"/>
              <a:t>What are the biggest challenges?</a:t>
            </a:r>
          </a:p>
          <a:p>
            <a:pPr lvl="1"/>
            <a:r>
              <a:rPr lang="en-US" dirty="0"/>
              <a:t>Internet connectivity</a:t>
            </a:r>
          </a:p>
          <a:p>
            <a:pPr lvl="1"/>
            <a:r>
              <a:rPr lang="en-US" dirty="0"/>
              <a:t>Computers and devices</a:t>
            </a:r>
          </a:p>
          <a:p>
            <a:pPr lvl="1"/>
            <a:r>
              <a:rPr lang="en-US" dirty="0"/>
              <a:t>Skills</a:t>
            </a:r>
          </a:p>
          <a:p>
            <a:r>
              <a:rPr lang="en-US" dirty="0"/>
              <a:t>How can the responses made during the pandemic be carried forward?</a:t>
            </a:r>
          </a:p>
        </p:txBody>
      </p:sp>
    </p:spTree>
    <p:extLst>
      <p:ext uri="{BB962C8B-B14F-4D97-AF65-F5344CB8AC3E}">
        <p14:creationId xmlns:p14="http://schemas.microsoft.com/office/powerpoint/2010/main" val="3047069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681C2-2448-3244-83AA-3A17DE0462D6}"/>
              </a:ext>
            </a:extLst>
          </p:cNvPr>
          <p:cNvSpPr>
            <a:spLocks noGrp="1"/>
          </p:cNvSpPr>
          <p:nvPr>
            <p:ph type="title"/>
          </p:nvPr>
        </p:nvSpPr>
        <p:spPr>
          <a:xfrm>
            <a:off x="457200" y="274638"/>
            <a:ext cx="8229600" cy="1020762"/>
          </a:xfrm>
        </p:spPr>
        <p:txBody>
          <a:bodyPr/>
          <a:lstStyle/>
          <a:p>
            <a:r>
              <a:rPr lang="en-US" dirty="0"/>
              <a:t>Our Digital Equity Story</a:t>
            </a:r>
          </a:p>
        </p:txBody>
      </p:sp>
      <p:graphicFrame>
        <p:nvGraphicFramePr>
          <p:cNvPr id="2" name="Content Placeholder 1">
            <a:extLst>
              <a:ext uri="{FF2B5EF4-FFF2-40B4-BE49-F238E27FC236}">
                <a16:creationId xmlns:a16="http://schemas.microsoft.com/office/drawing/2014/main" id="{1BB90934-2407-FE4B-B9C9-AB52E7E62FCC}"/>
              </a:ext>
            </a:extLst>
          </p:cNvPr>
          <p:cNvGraphicFramePr>
            <a:graphicFrameLocks noGrp="1"/>
          </p:cNvGraphicFramePr>
          <p:nvPr>
            <p:ph idx="1"/>
            <p:extLst>
              <p:ext uri="{D42A27DB-BD31-4B8C-83A1-F6EECF244321}">
                <p14:modId xmlns:p14="http://schemas.microsoft.com/office/powerpoint/2010/main" val="3520843772"/>
              </p:ext>
            </p:extLst>
          </p:nvPr>
        </p:nvGraphicFramePr>
        <p:xfrm>
          <a:off x="495299" y="1798236"/>
          <a:ext cx="7543799" cy="1440180"/>
        </p:xfrm>
        <a:graphic>
          <a:graphicData uri="http://schemas.openxmlformats.org/drawingml/2006/table">
            <a:tbl>
              <a:tblPr/>
              <a:tblGrid>
                <a:gridCol w="1738092">
                  <a:extLst>
                    <a:ext uri="{9D8B030D-6E8A-4147-A177-3AD203B41FA5}">
                      <a16:colId xmlns:a16="http://schemas.microsoft.com/office/drawing/2014/main" val="3880013316"/>
                    </a:ext>
                  </a:extLst>
                </a:gridCol>
                <a:gridCol w="1134588">
                  <a:extLst>
                    <a:ext uri="{9D8B030D-6E8A-4147-A177-3AD203B41FA5}">
                      <a16:colId xmlns:a16="http://schemas.microsoft.com/office/drawing/2014/main" val="2638328525"/>
                    </a:ext>
                  </a:extLst>
                </a:gridCol>
                <a:gridCol w="1207008">
                  <a:extLst>
                    <a:ext uri="{9D8B030D-6E8A-4147-A177-3AD203B41FA5}">
                      <a16:colId xmlns:a16="http://schemas.microsoft.com/office/drawing/2014/main" val="2416746027"/>
                    </a:ext>
                  </a:extLst>
                </a:gridCol>
                <a:gridCol w="1303568">
                  <a:extLst>
                    <a:ext uri="{9D8B030D-6E8A-4147-A177-3AD203B41FA5}">
                      <a16:colId xmlns:a16="http://schemas.microsoft.com/office/drawing/2014/main" val="4017276238"/>
                    </a:ext>
                  </a:extLst>
                </a:gridCol>
                <a:gridCol w="1303568">
                  <a:extLst>
                    <a:ext uri="{9D8B030D-6E8A-4147-A177-3AD203B41FA5}">
                      <a16:colId xmlns:a16="http://schemas.microsoft.com/office/drawing/2014/main" val="3817853095"/>
                    </a:ext>
                  </a:extLst>
                </a:gridCol>
                <a:gridCol w="856975">
                  <a:extLst>
                    <a:ext uri="{9D8B030D-6E8A-4147-A177-3AD203B41FA5}">
                      <a16:colId xmlns:a16="http://schemas.microsoft.com/office/drawing/2014/main" val="223797392"/>
                    </a:ext>
                  </a:extLst>
                </a:gridCol>
              </a:tblGrid>
              <a:tr h="0">
                <a:tc>
                  <a:txBody>
                    <a:bodyPr/>
                    <a:lstStyle/>
                    <a:p>
                      <a:pPr algn="l" fontAlgn="base"/>
                      <a:endParaRPr lang="en-US" b="0">
                        <a:effectLst/>
                        <a:latin typeface="inherit"/>
                      </a:endParaRP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a:effectLst/>
                          <a:latin typeface="inherit"/>
                        </a:rPr>
                        <a:t>2021</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a:effectLst/>
                          <a:latin typeface="inherit"/>
                        </a:rPr>
                        <a:t>2020</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a:effectLst/>
                          <a:latin typeface="inherit"/>
                        </a:rPr>
                        <a:t>2019</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a:effectLst/>
                          <a:latin typeface="inherit"/>
                        </a:rPr>
                        <a:t>2018</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a:effectLst/>
                          <a:latin typeface="inherit"/>
                        </a:rPr>
                        <a:t>2017</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461426900"/>
                  </a:ext>
                </a:extLst>
              </a:tr>
              <a:tr h="0">
                <a:tc>
                  <a:txBody>
                    <a:bodyPr/>
                    <a:lstStyle/>
                    <a:p>
                      <a:pPr algn="l" fontAlgn="base"/>
                      <a:r>
                        <a:rPr lang="en-US" b="0">
                          <a:effectLst/>
                          <a:latin typeface="inherit"/>
                        </a:rPr>
                        <a:t>100/20 (2026 goal)</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a:effectLst/>
                          <a:latin typeface="inherit"/>
                        </a:rPr>
                        <a:t>98.6</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dirty="0">
                          <a:effectLst/>
                          <a:latin typeface="inherit"/>
                        </a:rPr>
                        <a:t>98.6</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dirty="0">
                          <a:effectLst/>
                          <a:latin typeface="inherit"/>
                        </a:rPr>
                        <a:t>98.91</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a:effectLst/>
                          <a:latin typeface="inherit"/>
                        </a:rPr>
                        <a:t>98.91</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a:effectLst/>
                          <a:latin typeface="inherit"/>
                        </a:rPr>
                        <a:t>70.12</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967982841"/>
                  </a:ext>
                </a:extLst>
              </a:tr>
              <a:tr h="0">
                <a:tc>
                  <a:txBody>
                    <a:bodyPr/>
                    <a:lstStyle/>
                    <a:p>
                      <a:pPr algn="l" fontAlgn="base"/>
                      <a:r>
                        <a:rPr lang="en-US" b="0">
                          <a:effectLst/>
                          <a:latin typeface="inherit"/>
                        </a:rPr>
                        <a:t>25/3 (2022 goal)</a:t>
                      </a:r>
                    </a:p>
                  </a:txBody>
                  <a:tcPr marR="95250" marT="57150" marB="57150" anchor="ctr">
                    <a:lnL>
                      <a:noFill/>
                    </a:lnL>
                    <a:lnR>
                      <a:noFill/>
                    </a:lnR>
                    <a:lnT w="9525" cap="flat" cmpd="sng" algn="ctr">
                      <a:solidFill>
                        <a:srgbClr val="DDDDDD"/>
                      </a:solidFill>
                      <a:prstDash val="solid"/>
                      <a:round/>
                      <a:headEnd type="none" w="med" len="med"/>
                      <a:tailEnd type="none" w="med" len="med"/>
                    </a:lnT>
                    <a:lnB>
                      <a:noFill/>
                    </a:lnB>
                  </a:tcPr>
                </a:tc>
                <a:tc>
                  <a:txBody>
                    <a:bodyPr/>
                    <a:lstStyle/>
                    <a:p>
                      <a:pPr algn="l" fontAlgn="base"/>
                      <a:r>
                        <a:rPr lang="en-US" b="0">
                          <a:effectLst/>
                          <a:latin typeface="inherit"/>
                        </a:rPr>
                        <a:t>99.48</a:t>
                      </a:r>
                    </a:p>
                  </a:txBody>
                  <a:tcPr marR="95250" marT="57150" marB="57150" anchor="ctr">
                    <a:lnL>
                      <a:noFill/>
                    </a:lnL>
                    <a:lnR>
                      <a:noFill/>
                    </a:lnR>
                    <a:lnT w="9525" cap="flat" cmpd="sng" algn="ctr">
                      <a:solidFill>
                        <a:srgbClr val="DDDDDD"/>
                      </a:solidFill>
                      <a:prstDash val="solid"/>
                      <a:round/>
                      <a:headEnd type="none" w="med" len="med"/>
                      <a:tailEnd type="none" w="med" len="med"/>
                    </a:lnT>
                    <a:lnB>
                      <a:noFill/>
                    </a:lnB>
                  </a:tcPr>
                </a:tc>
                <a:tc>
                  <a:txBody>
                    <a:bodyPr/>
                    <a:lstStyle/>
                    <a:p>
                      <a:pPr algn="l" fontAlgn="base"/>
                      <a:r>
                        <a:rPr lang="en-US" b="0" dirty="0">
                          <a:effectLst/>
                          <a:latin typeface="inherit"/>
                        </a:rPr>
                        <a:t>99.48</a:t>
                      </a:r>
                    </a:p>
                  </a:txBody>
                  <a:tcPr marR="95250" marT="57150" marB="57150" anchor="ctr">
                    <a:lnL>
                      <a:noFill/>
                    </a:lnL>
                    <a:lnR>
                      <a:noFill/>
                    </a:lnR>
                    <a:lnT w="9525" cap="flat" cmpd="sng" algn="ctr">
                      <a:solidFill>
                        <a:srgbClr val="DDDDDD"/>
                      </a:solidFill>
                      <a:prstDash val="solid"/>
                      <a:round/>
                      <a:headEnd type="none" w="med" len="med"/>
                      <a:tailEnd type="none" w="med" len="med"/>
                    </a:lnT>
                    <a:lnB>
                      <a:noFill/>
                    </a:lnB>
                  </a:tcPr>
                </a:tc>
                <a:tc>
                  <a:txBody>
                    <a:bodyPr/>
                    <a:lstStyle/>
                    <a:p>
                      <a:pPr algn="l" fontAlgn="base"/>
                      <a:r>
                        <a:rPr lang="en-US" b="0" dirty="0">
                          <a:effectLst/>
                          <a:latin typeface="inherit"/>
                        </a:rPr>
                        <a:t>99.58</a:t>
                      </a:r>
                    </a:p>
                  </a:txBody>
                  <a:tcPr marR="95250" marT="57150" marB="57150" anchor="ctr">
                    <a:lnL>
                      <a:noFill/>
                    </a:lnL>
                    <a:lnR>
                      <a:noFill/>
                    </a:lnR>
                    <a:lnT w="9525" cap="flat" cmpd="sng" algn="ctr">
                      <a:solidFill>
                        <a:srgbClr val="DDDDDD"/>
                      </a:solidFill>
                      <a:prstDash val="solid"/>
                      <a:round/>
                      <a:headEnd type="none" w="med" len="med"/>
                      <a:tailEnd type="none" w="med" len="med"/>
                    </a:lnT>
                    <a:lnB>
                      <a:noFill/>
                    </a:lnB>
                  </a:tcPr>
                </a:tc>
                <a:tc>
                  <a:txBody>
                    <a:bodyPr/>
                    <a:lstStyle/>
                    <a:p>
                      <a:pPr algn="l" fontAlgn="base"/>
                      <a:r>
                        <a:rPr lang="en-US" b="0" dirty="0">
                          <a:effectLst/>
                          <a:latin typeface="inherit"/>
                        </a:rPr>
                        <a:t>98.91</a:t>
                      </a:r>
                    </a:p>
                  </a:txBody>
                  <a:tcPr marR="95250" marT="57150" marB="57150" anchor="ctr">
                    <a:lnL>
                      <a:noFill/>
                    </a:lnL>
                    <a:lnR>
                      <a:noFill/>
                    </a:lnR>
                    <a:lnT w="9525" cap="flat" cmpd="sng" algn="ctr">
                      <a:solidFill>
                        <a:srgbClr val="DDDDDD"/>
                      </a:solidFill>
                      <a:prstDash val="solid"/>
                      <a:round/>
                      <a:headEnd type="none" w="med" len="med"/>
                      <a:tailEnd type="none" w="med" len="med"/>
                    </a:lnT>
                    <a:lnB>
                      <a:noFill/>
                    </a:lnB>
                  </a:tcPr>
                </a:tc>
                <a:tc>
                  <a:txBody>
                    <a:bodyPr/>
                    <a:lstStyle/>
                    <a:p>
                      <a:pPr algn="l" fontAlgn="base"/>
                      <a:r>
                        <a:rPr lang="en-US" b="0" dirty="0">
                          <a:effectLst/>
                          <a:latin typeface="inherit"/>
                        </a:rPr>
                        <a:t>70.12</a:t>
                      </a:r>
                    </a:p>
                  </a:txBody>
                  <a:tcPr marR="95250" marT="57150" marB="57150" anchor="ctr">
                    <a:lnL>
                      <a:noFill/>
                    </a:lnL>
                    <a:lnR>
                      <a:noFill/>
                    </a:lnR>
                    <a:lnT w="9525" cap="flat" cmpd="sng" algn="ctr">
                      <a:solidFill>
                        <a:srgbClr val="DDDDDD"/>
                      </a:solidFill>
                      <a:prstDash val="solid"/>
                      <a:round/>
                      <a:headEnd type="none" w="med" len="med"/>
                      <a:tailEnd type="none" w="med" len="med"/>
                    </a:lnT>
                    <a:lnB>
                      <a:noFill/>
                    </a:lnB>
                  </a:tcPr>
                </a:tc>
                <a:extLst>
                  <a:ext uri="{0D108BD9-81ED-4DB2-BD59-A6C34878D82A}">
                    <a16:rowId xmlns:a16="http://schemas.microsoft.com/office/drawing/2014/main" val="1911339646"/>
                  </a:ext>
                </a:extLst>
              </a:tr>
            </a:tbl>
          </a:graphicData>
        </a:graphic>
      </p:graphicFrame>
      <p:graphicFrame>
        <p:nvGraphicFramePr>
          <p:cNvPr id="3" name="Table 2">
            <a:extLst>
              <a:ext uri="{FF2B5EF4-FFF2-40B4-BE49-F238E27FC236}">
                <a16:creationId xmlns:a16="http://schemas.microsoft.com/office/drawing/2014/main" id="{91D8F90F-B20E-D74B-9B96-38407749E921}"/>
              </a:ext>
            </a:extLst>
          </p:cNvPr>
          <p:cNvGraphicFramePr>
            <a:graphicFrameLocks noGrp="1"/>
          </p:cNvGraphicFramePr>
          <p:nvPr>
            <p:extLst>
              <p:ext uri="{D42A27DB-BD31-4B8C-83A1-F6EECF244321}">
                <p14:modId xmlns:p14="http://schemas.microsoft.com/office/powerpoint/2010/main" val="2127426049"/>
              </p:ext>
            </p:extLst>
          </p:nvPr>
        </p:nvGraphicFramePr>
        <p:xfrm>
          <a:off x="495300" y="4000500"/>
          <a:ext cx="7543800" cy="1714500"/>
        </p:xfrm>
        <a:graphic>
          <a:graphicData uri="http://schemas.openxmlformats.org/drawingml/2006/table">
            <a:tbl>
              <a:tblPr/>
              <a:tblGrid>
                <a:gridCol w="1371600">
                  <a:extLst>
                    <a:ext uri="{9D8B030D-6E8A-4147-A177-3AD203B41FA5}">
                      <a16:colId xmlns:a16="http://schemas.microsoft.com/office/drawing/2014/main" val="2445780583"/>
                    </a:ext>
                  </a:extLst>
                </a:gridCol>
                <a:gridCol w="1485900">
                  <a:extLst>
                    <a:ext uri="{9D8B030D-6E8A-4147-A177-3AD203B41FA5}">
                      <a16:colId xmlns:a16="http://schemas.microsoft.com/office/drawing/2014/main" val="1023312031"/>
                    </a:ext>
                  </a:extLst>
                </a:gridCol>
                <a:gridCol w="1371600">
                  <a:extLst>
                    <a:ext uri="{9D8B030D-6E8A-4147-A177-3AD203B41FA5}">
                      <a16:colId xmlns:a16="http://schemas.microsoft.com/office/drawing/2014/main" val="4166939183"/>
                    </a:ext>
                  </a:extLst>
                </a:gridCol>
                <a:gridCol w="1752600">
                  <a:extLst>
                    <a:ext uri="{9D8B030D-6E8A-4147-A177-3AD203B41FA5}">
                      <a16:colId xmlns:a16="http://schemas.microsoft.com/office/drawing/2014/main" val="881652435"/>
                    </a:ext>
                  </a:extLst>
                </a:gridCol>
                <a:gridCol w="1562100">
                  <a:extLst>
                    <a:ext uri="{9D8B030D-6E8A-4147-A177-3AD203B41FA5}">
                      <a16:colId xmlns:a16="http://schemas.microsoft.com/office/drawing/2014/main" val="3968811714"/>
                    </a:ext>
                  </a:extLst>
                </a:gridCol>
              </a:tblGrid>
              <a:tr h="0">
                <a:tc>
                  <a:txBody>
                    <a:bodyPr/>
                    <a:lstStyle/>
                    <a:p>
                      <a:pPr algn="l" fontAlgn="base"/>
                      <a:r>
                        <a:rPr lang="en-US" b="0">
                          <a:effectLst/>
                          <a:latin typeface="inherit"/>
                        </a:rPr>
                        <a:t>County</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dirty="0">
                          <a:effectLst/>
                          <a:latin typeface="inherit"/>
                        </a:rPr>
                        <a:t>Households with computer</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a:effectLst/>
                          <a:latin typeface="inherit"/>
                        </a:rPr>
                        <a:t>…with desktop or laptop</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dirty="0">
                          <a:effectLst/>
                          <a:latin typeface="inherit"/>
                        </a:rPr>
                        <a:t>…with ONLY  </a:t>
                      </a:r>
                    </a:p>
                    <a:p>
                      <a:pPr algn="l" fontAlgn="base"/>
                      <a:r>
                        <a:rPr lang="en-US" b="0" dirty="0">
                          <a:effectLst/>
                          <a:latin typeface="inherit"/>
                        </a:rPr>
                        <a:t>smartphone</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dirty="0">
                          <a:effectLst/>
                          <a:latin typeface="inherit"/>
                        </a:rPr>
                        <a:t>…with a tablet et al</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73079699"/>
                  </a:ext>
                </a:extLst>
              </a:tr>
              <a:tr h="0">
                <a:tc>
                  <a:txBody>
                    <a:bodyPr/>
                    <a:lstStyle/>
                    <a:p>
                      <a:pPr algn="l" fontAlgn="base"/>
                      <a:r>
                        <a:rPr lang="en-US" b="0">
                          <a:effectLst/>
                          <a:latin typeface="inherit"/>
                        </a:rPr>
                        <a:t>State of MN</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a:effectLst/>
                          <a:latin typeface="inherit"/>
                        </a:rPr>
                        <a:t>93.6%</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dirty="0">
                          <a:effectLst/>
                          <a:latin typeface="inherit"/>
                        </a:rPr>
                        <a:t>80.6%</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a:effectLst/>
                          <a:latin typeface="inherit"/>
                        </a:rPr>
                        <a:t>7.7%</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a:effectLst/>
                          <a:latin typeface="inherit"/>
                        </a:rPr>
                        <a:t>63.8%</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65520291"/>
                  </a:ext>
                </a:extLst>
              </a:tr>
              <a:tr h="0">
                <a:tc>
                  <a:txBody>
                    <a:bodyPr/>
                    <a:lstStyle/>
                    <a:p>
                      <a:pPr algn="l" fontAlgn="base"/>
                      <a:r>
                        <a:rPr lang="en-US" b="0">
                          <a:effectLst/>
                          <a:latin typeface="inherit"/>
                        </a:rPr>
                        <a:t>Big Stone</a:t>
                      </a:r>
                    </a:p>
                  </a:txBody>
                  <a:tcPr marR="95250" marT="57150" marB="57150" anchor="ctr">
                    <a:lnL>
                      <a:noFill/>
                    </a:lnL>
                    <a:lnR>
                      <a:noFill/>
                    </a:lnR>
                    <a:lnT w="9525" cap="flat" cmpd="sng" algn="ctr">
                      <a:solidFill>
                        <a:srgbClr val="DDDDDD"/>
                      </a:solidFill>
                      <a:prstDash val="solid"/>
                      <a:round/>
                      <a:headEnd type="none" w="med" len="med"/>
                      <a:tailEnd type="none" w="med" len="med"/>
                    </a:lnT>
                    <a:lnB>
                      <a:noFill/>
                    </a:lnB>
                  </a:tcPr>
                </a:tc>
                <a:tc>
                  <a:txBody>
                    <a:bodyPr/>
                    <a:lstStyle/>
                    <a:p>
                      <a:pPr algn="l" fontAlgn="base"/>
                      <a:r>
                        <a:rPr lang="en-US" b="0">
                          <a:effectLst/>
                          <a:latin typeface="inherit"/>
                        </a:rPr>
                        <a:t>92.4</a:t>
                      </a:r>
                    </a:p>
                  </a:txBody>
                  <a:tcPr marR="95250" marT="57150" marB="57150" anchor="ctr">
                    <a:lnL>
                      <a:noFill/>
                    </a:lnL>
                    <a:lnR>
                      <a:noFill/>
                    </a:lnR>
                    <a:lnT w="9525" cap="flat" cmpd="sng" algn="ctr">
                      <a:solidFill>
                        <a:srgbClr val="DDDDDD"/>
                      </a:solidFill>
                      <a:prstDash val="solid"/>
                      <a:round/>
                      <a:headEnd type="none" w="med" len="med"/>
                      <a:tailEnd type="none" w="med" len="med"/>
                    </a:lnT>
                    <a:lnB>
                      <a:noFill/>
                    </a:lnB>
                  </a:tcPr>
                </a:tc>
                <a:tc>
                  <a:txBody>
                    <a:bodyPr/>
                    <a:lstStyle/>
                    <a:p>
                      <a:pPr algn="l" fontAlgn="base"/>
                      <a:r>
                        <a:rPr lang="en-US" b="0" dirty="0">
                          <a:effectLst/>
                          <a:latin typeface="inherit"/>
                        </a:rPr>
                        <a:t>80.6</a:t>
                      </a:r>
                    </a:p>
                  </a:txBody>
                  <a:tcPr marR="95250" marT="57150" marB="57150" anchor="ctr">
                    <a:lnL>
                      <a:noFill/>
                    </a:lnL>
                    <a:lnR>
                      <a:noFill/>
                    </a:lnR>
                    <a:lnT w="9525" cap="flat" cmpd="sng" algn="ctr">
                      <a:solidFill>
                        <a:srgbClr val="DDDDDD"/>
                      </a:solidFill>
                      <a:prstDash val="solid"/>
                      <a:round/>
                      <a:headEnd type="none" w="med" len="med"/>
                      <a:tailEnd type="none" w="med" len="med"/>
                    </a:lnT>
                    <a:lnB>
                      <a:noFill/>
                    </a:lnB>
                  </a:tcPr>
                </a:tc>
                <a:tc>
                  <a:txBody>
                    <a:bodyPr/>
                    <a:lstStyle/>
                    <a:p>
                      <a:pPr algn="l" fontAlgn="base"/>
                      <a:r>
                        <a:rPr lang="en-US" b="0" dirty="0">
                          <a:effectLst/>
                          <a:latin typeface="inherit"/>
                        </a:rPr>
                        <a:t>4.1</a:t>
                      </a:r>
                    </a:p>
                  </a:txBody>
                  <a:tcPr marR="95250" marT="57150" marB="57150" anchor="ctr">
                    <a:lnL>
                      <a:noFill/>
                    </a:lnL>
                    <a:lnR>
                      <a:noFill/>
                    </a:lnR>
                    <a:lnT w="9525" cap="flat" cmpd="sng" algn="ctr">
                      <a:solidFill>
                        <a:srgbClr val="DDDDDD"/>
                      </a:solidFill>
                      <a:prstDash val="solid"/>
                      <a:round/>
                      <a:headEnd type="none" w="med" len="med"/>
                      <a:tailEnd type="none" w="med" len="med"/>
                    </a:lnT>
                    <a:lnB>
                      <a:noFill/>
                    </a:lnB>
                  </a:tcPr>
                </a:tc>
                <a:tc>
                  <a:txBody>
                    <a:bodyPr/>
                    <a:lstStyle/>
                    <a:p>
                      <a:pPr algn="l" fontAlgn="base"/>
                      <a:r>
                        <a:rPr lang="en-US" b="0" dirty="0">
                          <a:effectLst/>
                          <a:latin typeface="inherit"/>
                        </a:rPr>
                        <a:t>55.5</a:t>
                      </a:r>
                    </a:p>
                  </a:txBody>
                  <a:tcPr marR="95250" marT="57150" marB="57150" anchor="ctr">
                    <a:lnL>
                      <a:noFill/>
                    </a:lnL>
                    <a:lnR>
                      <a:noFill/>
                    </a:lnR>
                    <a:lnT w="9525" cap="flat" cmpd="sng" algn="ctr">
                      <a:solidFill>
                        <a:srgbClr val="DDDDDD"/>
                      </a:solidFill>
                      <a:prstDash val="solid"/>
                      <a:round/>
                      <a:headEnd type="none" w="med" len="med"/>
                      <a:tailEnd type="none" w="med" len="med"/>
                    </a:lnT>
                    <a:lnB>
                      <a:noFill/>
                    </a:lnB>
                  </a:tcPr>
                </a:tc>
                <a:extLst>
                  <a:ext uri="{0D108BD9-81ED-4DB2-BD59-A6C34878D82A}">
                    <a16:rowId xmlns:a16="http://schemas.microsoft.com/office/drawing/2014/main" val="2485544752"/>
                  </a:ext>
                </a:extLst>
              </a:tr>
            </a:tbl>
          </a:graphicData>
        </a:graphic>
      </p:graphicFrame>
      <p:sp>
        <p:nvSpPr>
          <p:cNvPr id="7" name="TextBox 6">
            <a:extLst>
              <a:ext uri="{FF2B5EF4-FFF2-40B4-BE49-F238E27FC236}">
                <a16:creationId xmlns:a16="http://schemas.microsoft.com/office/drawing/2014/main" id="{73A08FD1-8F09-7A4D-ACF9-6B86C72D0056}"/>
              </a:ext>
            </a:extLst>
          </p:cNvPr>
          <p:cNvSpPr txBox="1"/>
          <p:nvPr/>
        </p:nvSpPr>
        <p:spPr>
          <a:xfrm>
            <a:off x="495300" y="1405288"/>
            <a:ext cx="7543798" cy="369332"/>
          </a:xfrm>
          <a:prstGeom prst="rect">
            <a:avLst/>
          </a:prstGeom>
          <a:noFill/>
        </p:spPr>
        <p:txBody>
          <a:bodyPr wrap="square" rtlCol="0">
            <a:spAutoFit/>
          </a:bodyPr>
          <a:lstStyle/>
          <a:p>
            <a:pPr algn="ctr"/>
            <a:r>
              <a:rPr lang="en-US" b="1" dirty="0"/>
              <a:t>Broadband Access</a:t>
            </a:r>
          </a:p>
        </p:txBody>
      </p:sp>
      <p:sp>
        <p:nvSpPr>
          <p:cNvPr id="8" name="TextBox 7">
            <a:extLst>
              <a:ext uri="{FF2B5EF4-FFF2-40B4-BE49-F238E27FC236}">
                <a16:creationId xmlns:a16="http://schemas.microsoft.com/office/drawing/2014/main" id="{F41583CF-332A-8849-B0DD-BDF398F014EA}"/>
              </a:ext>
            </a:extLst>
          </p:cNvPr>
          <p:cNvSpPr txBox="1"/>
          <p:nvPr/>
        </p:nvSpPr>
        <p:spPr>
          <a:xfrm>
            <a:off x="495300" y="3607552"/>
            <a:ext cx="7543800" cy="369332"/>
          </a:xfrm>
          <a:prstGeom prst="rect">
            <a:avLst/>
          </a:prstGeom>
          <a:noFill/>
        </p:spPr>
        <p:txBody>
          <a:bodyPr wrap="square" rtlCol="0">
            <a:spAutoFit/>
          </a:bodyPr>
          <a:lstStyle/>
          <a:p>
            <a:pPr algn="ctr"/>
            <a:r>
              <a:rPr lang="en-US" b="1" dirty="0"/>
              <a:t>Computer Access</a:t>
            </a:r>
          </a:p>
        </p:txBody>
      </p:sp>
      <p:sp>
        <p:nvSpPr>
          <p:cNvPr id="9" name="TextBox 8">
            <a:extLst>
              <a:ext uri="{FF2B5EF4-FFF2-40B4-BE49-F238E27FC236}">
                <a16:creationId xmlns:a16="http://schemas.microsoft.com/office/drawing/2014/main" id="{5B473E7E-BF83-8F4D-8A93-520B586CB1D6}"/>
              </a:ext>
            </a:extLst>
          </p:cNvPr>
          <p:cNvSpPr txBox="1"/>
          <p:nvPr/>
        </p:nvSpPr>
        <p:spPr>
          <a:xfrm>
            <a:off x="495299" y="6019800"/>
            <a:ext cx="7962901" cy="646331"/>
          </a:xfrm>
          <a:prstGeom prst="rect">
            <a:avLst/>
          </a:prstGeom>
          <a:noFill/>
        </p:spPr>
        <p:txBody>
          <a:bodyPr wrap="square" rtlCol="0">
            <a:spAutoFit/>
          </a:bodyPr>
          <a:lstStyle/>
          <a:p>
            <a:r>
              <a:rPr lang="en-US" dirty="0"/>
              <a:t>Big Stone County was ranked #68 of 87 for County median income in 2014-2018.  This was a drop from our 65</a:t>
            </a:r>
            <a:r>
              <a:rPr lang="en-US" baseline="30000" dirty="0"/>
              <a:t>th</a:t>
            </a:r>
            <a:r>
              <a:rPr lang="en-US" dirty="0"/>
              <a:t> place ranking in 2010-2014.  </a:t>
            </a:r>
          </a:p>
        </p:txBody>
      </p:sp>
    </p:spTree>
    <p:extLst>
      <p:ext uri="{BB962C8B-B14F-4D97-AF65-F5344CB8AC3E}">
        <p14:creationId xmlns:p14="http://schemas.microsoft.com/office/powerpoint/2010/main" val="2965881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F322-2585-934A-B9CD-2558E1102BD4}"/>
              </a:ext>
            </a:extLst>
          </p:cNvPr>
          <p:cNvSpPr>
            <a:spLocks noGrp="1"/>
          </p:cNvSpPr>
          <p:nvPr>
            <p:ph type="title"/>
          </p:nvPr>
        </p:nvSpPr>
        <p:spPr>
          <a:xfrm>
            <a:off x="457200" y="274638"/>
            <a:ext cx="8229600" cy="639762"/>
          </a:xfrm>
        </p:spPr>
        <p:txBody>
          <a:bodyPr>
            <a:normAutofit fontScale="90000"/>
          </a:bodyPr>
          <a:lstStyle/>
          <a:p>
            <a:r>
              <a:rPr lang="en-US" dirty="0"/>
              <a:t>Community Survey Response</a:t>
            </a:r>
          </a:p>
        </p:txBody>
      </p:sp>
      <p:sp>
        <p:nvSpPr>
          <p:cNvPr id="3" name="Content Placeholder 2">
            <a:extLst>
              <a:ext uri="{FF2B5EF4-FFF2-40B4-BE49-F238E27FC236}">
                <a16:creationId xmlns:a16="http://schemas.microsoft.com/office/drawing/2014/main" id="{A926661D-F2CA-5447-88E1-74ACA9F11124}"/>
              </a:ext>
            </a:extLst>
          </p:cNvPr>
          <p:cNvSpPr>
            <a:spLocks noGrp="1"/>
          </p:cNvSpPr>
          <p:nvPr>
            <p:ph idx="1"/>
          </p:nvPr>
        </p:nvSpPr>
        <p:spPr>
          <a:xfrm>
            <a:off x="457200" y="1295400"/>
            <a:ext cx="8229600" cy="4830763"/>
          </a:xfrm>
        </p:spPr>
        <p:txBody>
          <a:bodyPr>
            <a:normAutofit fontScale="85000" lnSpcReduction="10000"/>
          </a:bodyPr>
          <a:lstStyle/>
          <a:p>
            <a:r>
              <a:rPr lang="en-US" dirty="0"/>
              <a:t>Lack of computer literacy among older adults.  This can impede access to services (</a:t>
            </a:r>
            <a:r>
              <a:rPr lang="en-US" dirty="0" err="1"/>
              <a:t>eg</a:t>
            </a:r>
            <a:r>
              <a:rPr lang="en-US" dirty="0"/>
              <a:t> Veterans) and connectivity to people.</a:t>
            </a:r>
          </a:p>
          <a:p>
            <a:r>
              <a:rPr lang="en-US" dirty="0"/>
              <a:t>Tools are there, but divide is growing between people who utilize it and those who do not.</a:t>
            </a:r>
          </a:p>
          <a:p>
            <a:r>
              <a:rPr lang="en-US" dirty="0"/>
              <a:t>Distance learning and remote work have made digital inequity more apparent.  </a:t>
            </a:r>
          </a:p>
          <a:p>
            <a:r>
              <a:rPr lang="en-US" dirty="0"/>
              <a:t>Monthly cost and equipment are hinderances to some.</a:t>
            </a:r>
          </a:p>
          <a:p>
            <a:r>
              <a:rPr lang="en-US" dirty="0"/>
              <a:t>The pandemic has shown us that unequal access to technology among our school-aged kids creates a clear imbalance in education.</a:t>
            </a:r>
          </a:p>
          <a:p>
            <a:endParaRPr lang="en-US" dirty="0"/>
          </a:p>
        </p:txBody>
      </p:sp>
    </p:spTree>
    <p:extLst>
      <p:ext uri="{BB962C8B-B14F-4D97-AF65-F5344CB8AC3E}">
        <p14:creationId xmlns:p14="http://schemas.microsoft.com/office/powerpoint/2010/main" val="2998317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A77542D-CCEC-F44A-AB0F-BE0309576C89}"/>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a:stretch/>
        </p:blipFill>
        <p:spPr>
          <a:xfrm rot="5400000">
            <a:off x="1143000" y="-1143000"/>
            <a:ext cx="6858000" cy="9144000"/>
          </a:xfrm>
          <a:prstGeom prst="rect">
            <a:avLst/>
          </a:prstGeom>
        </p:spPr>
      </p:pic>
      <p:sp>
        <p:nvSpPr>
          <p:cNvPr id="2" name="Title 1"/>
          <p:cNvSpPr>
            <a:spLocks noGrp="1"/>
          </p:cNvSpPr>
          <p:nvPr>
            <p:ph type="title"/>
          </p:nvPr>
        </p:nvSpPr>
        <p:spPr>
          <a:xfrm>
            <a:off x="1143000" y="1122362"/>
            <a:ext cx="6858000" cy="935038"/>
          </a:xfrm>
        </p:spPr>
        <p:txBody>
          <a:bodyPr vert="horz" lIns="91440" tIns="45720" rIns="91440" bIns="45720" rtlCol="0" anchor="b">
            <a:normAutofit/>
          </a:bodyPr>
          <a:lstStyle/>
          <a:p>
            <a:pPr>
              <a:lnSpc>
                <a:spcPct val="90000"/>
              </a:lnSpc>
            </a:pPr>
            <a:r>
              <a:rPr lang="en-US" sz="6000" dirty="0">
                <a:solidFill>
                  <a:srgbClr val="FFFFFF"/>
                </a:solidFill>
              </a:rPr>
              <a:t>Innovation</a:t>
            </a:r>
          </a:p>
        </p:txBody>
      </p:sp>
      <p:sp>
        <p:nvSpPr>
          <p:cNvPr id="4" name="Text Placeholder 3"/>
          <p:cNvSpPr>
            <a:spLocks noGrp="1"/>
          </p:cNvSpPr>
          <p:nvPr>
            <p:ph type="body" idx="1"/>
          </p:nvPr>
        </p:nvSpPr>
        <p:spPr>
          <a:xfrm>
            <a:off x="1143000" y="4159404"/>
            <a:ext cx="6858000" cy="1098395"/>
          </a:xfrm>
        </p:spPr>
        <p:txBody>
          <a:bodyPr vert="horz" lIns="91440" tIns="45720" rIns="91440" bIns="45720" rtlCol="0">
            <a:normAutofit/>
          </a:bodyPr>
          <a:lstStyle/>
          <a:p>
            <a:pPr algn="ctr">
              <a:lnSpc>
                <a:spcPct val="90000"/>
              </a:lnSpc>
              <a:spcBef>
                <a:spcPts val="1000"/>
              </a:spcBef>
            </a:pPr>
            <a:r>
              <a:rPr lang="en-US">
                <a:solidFill>
                  <a:srgbClr val="FFFFFF"/>
                </a:solidFill>
              </a:rPr>
              <a:t>Innovation refers to doing new  things and doing old things in new and better ways</a:t>
            </a:r>
          </a:p>
        </p:txBody>
      </p:sp>
    </p:spTree>
    <p:extLst>
      <p:ext uri="{BB962C8B-B14F-4D97-AF65-F5344CB8AC3E}">
        <p14:creationId xmlns:p14="http://schemas.microsoft.com/office/powerpoint/2010/main" val="13888455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079D02-A044-5C45-9DE9-3EE340C7E62E}"/>
              </a:ext>
            </a:extLst>
          </p:cNvPr>
          <p:cNvSpPr>
            <a:spLocks noGrp="1"/>
          </p:cNvSpPr>
          <p:nvPr>
            <p:ph type="title"/>
          </p:nvPr>
        </p:nvSpPr>
        <p:spPr/>
        <p:txBody>
          <a:bodyPr/>
          <a:lstStyle/>
          <a:p>
            <a:r>
              <a:rPr lang="en-US" dirty="0"/>
              <a:t>Innovation Discussion</a:t>
            </a:r>
          </a:p>
        </p:txBody>
      </p:sp>
      <p:sp>
        <p:nvSpPr>
          <p:cNvPr id="6" name="Content Placeholder 5">
            <a:extLst>
              <a:ext uri="{FF2B5EF4-FFF2-40B4-BE49-F238E27FC236}">
                <a16:creationId xmlns:a16="http://schemas.microsoft.com/office/drawing/2014/main" id="{7430220A-05F0-864E-A4E7-FB89700DCB1C}"/>
              </a:ext>
            </a:extLst>
          </p:cNvPr>
          <p:cNvSpPr>
            <a:spLocks noGrp="1"/>
          </p:cNvSpPr>
          <p:nvPr>
            <p:ph idx="1"/>
          </p:nvPr>
        </p:nvSpPr>
        <p:spPr/>
        <p:txBody>
          <a:bodyPr/>
          <a:lstStyle/>
          <a:p>
            <a:r>
              <a:rPr lang="en-US" dirty="0"/>
              <a:t>Which people or organizations in the community are doing great things with technology?</a:t>
            </a:r>
          </a:p>
          <a:p>
            <a:r>
              <a:rPr lang="en-US" dirty="0"/>
              <a:t>Which sectors/organizations are falling behind?</a:t>
            </a:r>
          </a:p>
          <a:p>
            <a:r>
              <a:rPr lang="en-US" dirty="0"/>
              <a:t>What are we doing to support entrepreneurs?</a:t>
            </a:r>
          </a:p>
          <a:p>
            <a:r>
              <a:rPr lang="en-US" dirty="0"/>
              <a:t>How does our community handle change?</a:t>
            </a:r>
          </a:p>
        </p:txBody>
      </p:sp>
    </p:spTree>
    <p:extLst>
      <p:ext uri="{BB962C8B-B14F-4D97-AF65-F5344CB8AC3E}">
        <p14:creationId xmlns:p14="http://schemas.microsoft.com/office/powerpoint/2010/main" val="356978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143B64-DD11-E246-951D-199C9DC93100}"/>
              </a:ext>
            </a:extLst>
          </p:cNvPr>
          <p:cNvSpPr>
            <a:spLocks noGrp="1"/>
          </p:cNvSpPr>
          <p:nvPr>
            <p:ph type="title"/>
          </p:nvPr>
        </p:nvSpPr>
        <p:spPr/>
        <p:txBody>
          <a:bodyPr>
            <a:normAutofit fontScale="90000"/>
          </a:bodyPr>
          <a:lstStyle/>
          <a:p>
            <a:r>
              <a:rPr lang="en-US" dirty="0"/>
              <a:t>Agenda</a:t>
            </a:r>
            <a:br>
              <a:rPr lang="en-US" dirty="0"/>
            </a:br>
            <a:endParaRPr lang="en-US" dirty="0"/>
          </a:p>
        </p:txBody>
      </p:sp>
      <p:sp>
        <p:nvSpPr>
          <p:cNvPr id="6" name="Content Placeholder 5">
            <a:extLst>
              <a:ext uri="{FF2B5EF4-FFF2-40B4-BE49-F238E27FC236}">
                <a16:creationId xmlns:a16="http://schemas.microsoft.com/office/drawing/2014/main" id="{80F0087A-7396-0D4D-87E3-977A3610311A}"/>
              </a:ext>
            </a:extLst>
          </p:cNvPr>
          <p:cNvSpPr>
            <a:spLocks noGrp="1"/>
          </p:cNvSpPr>
          <p:nvPr>
            <p:ph idx="1"/>
          </p:nvPr>
        </p:nvSpPr>
        <p:spPr>
          <a:xfrm>
            <a:off x="457200" y="937418"/>
            <a:ext cx="8686800" cy="5645943"/>
          </a:xfrm>
        </p:spPr>
        <p:txBody>
          <a:bodyPr>
            <a:normAutofit fontScale="92500" lnSpcReduction="10000"/>
          </a:bodyPr>
          <a:lstStyle/>
          <a:p>
            <a:r>
              <a:rPr lang="en-US" sz="2800" dirty="0"/>
              <a:t>Welcome</a:t>
            </a:r>
          </a:p>
          <a:p>
            <a:pPr lvl="1"/>
            <a:r>
              <a:rPr lang="en-US" sz="2400" dirty="0"/>
              <a:t>Why we became a Blandin Broadband Community</a:t>
            </a:r>
          </a:p>
          <a:p>
            <a:pPr lvl="1"/>
            <a:r>
              <a:rPr lang="en-US" sz="2400" dirty="0"/>
              <a:t>Lisa </a:t>
            </a:r>
            <a:r>
              <a:rPr lang="en-US" sz="2400" dirty="0" err="1"/>
              <a:t>Graphenteen</a:t>
            </a:r>
            <a:r>
              <a:rPr lang="en-US" sz="2400" dirty="0"/>
              <a:t>, Big Stone Area Growth</a:t>
            </a:r>
          </a:p>
          <a:p>
            <a:r>
              <a:rPr lang="en-US" sz="2800" dirty="0"/>
              <a:t>The Intelligent Community Framework</a:t>
            </a:r>
          </a:p>
          <a:p>
            <a:pPr lvl="1"/>
            <a:r>
              <a:rPr lang="en-US" sz="2400" dirty="0"/>
              <a:t>Blandin Team</a:t>
            </a:r>
          </a:p>
          <a:p>
            <a:r>
              <a:rPr lang="en-US" sz="2800" dirty="0"/>
              <a:t>Community Discussions</a:t>
            </a:r>
          </a:p>
          <a:p>
            <a:pPr lvl="1"/>
            <a:r>
              <a:rPr lang="en-US" sz="2400" dirty="0"/>
              <a:t>By Intelligent Community Element</a:t>
            </a:r>
          </a:p>
          <a:p>
            <a:r>
              <a:rPr lang="en-US" sz="2800" dirty="0"/>
              <a:t>Group Reporting</a:t>
            </a:r>
          </a:p>
          <a:p>
            <a:pPr lvl="1"/>
            <a:r>
              <a:rPr lang="en-US" sz="2400" dirty="0"/>
              <a:t>Assets and Gaps</a:t>
            </a:r>
          </a:p>
          <a:p>
            <a:pPr lvl="1"/>
            <a:r>
              <a:rPr lang="en-US" sz="2400" dirty="0"/>
              <a:t>Desired Outcomes</a:t>
            </a:r>
          </a:p>
          <a:p>
            <a:r>
              <a:rPr lang="en-US" sz="2800" dirty="0"/>
              <a:t>Next Steps</a:t>
            </a:r>
          </a:p>
          <a:p>
            <a:r>
              <a:rPr lang="en-US" sz="2800" dirty="0"/>
              <a:t>Adjourn</a:t>
            </a:r>
            <a:br>
              <a:rPr lang="en-US" sz="2800" dirty="0"/>
            </a:br>
            <a:endParaRPr lang="en-US" sz="2800" dirty="0"/>
          </a:p>
        </p:txBody>
      </p:sp>
    </p:spTree>
    <p:extLst>
      <p:ext uri="{BB962C8B-B14F-4D97-AF65-F5344CB8AC3E}">
        <p14:creationId xmlns:p14="http://schemas.microsoft.com/office/powerpoint/2010/main" val="3551720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681C2-2448-3244-83AA-3A17DE0462D6}"/>
              </a:ext>
            </a:extLst>
          </p:cNvPr>
          <p:cNvSpPr>
            <a:spLocks noGrp="1"/>
          </p:cNvSpPr>
          <p:nvPr>
            <p:ph type="title"/>
          </p:nvPr>
        </p:nvSpPr>
        <p:spPr/>
        <p:txBody>
          <a:bodyPr/>
          <a:lstStyle/>
          <a:p>
            <a:r>
              <a:rPr lang="en-US" dirty="0"/>
              <a:t>Our Innovation Story</a:t>
            </a:r>
          </a:p>
        </p:txBody>
      </p:sp>
      <p:sp>
        <p:nvSpPr>
          <p:cNvPr id="6" name="Content Placeholder 5">
            <a:extLst>
              <a:ext uri="{FF2B5EF4-FFF2-40B4-BE49-F238E27FC236}">
                <a16:creationId xmlns:a16="http://schemas.microsoft.com/office/drawing/2014/main" id="{B90FBBB7-4883-184B-A62C-D3A39816BD32}"/>
              </a:ext>
            </a:extLst>
          </p:cNvPr>
          <p:cNvSpPr>
            <a:spLocks noGrp="1"/>
          </p:cNvSpPr>
          <p:nvPr>
            <p:ph idx="1"/>
          </p:nvPr>
        </p:nvSpPr>
        <p:spPr/>
        <p:txBody>
          <a:bodyPr>
            <a:normAutofit fontScale="92500" lnSpcReduction="20000"/>
          </a:bodyPr>
          <a:lstStyle/>
          <a:p>
            <a:r>
              <a:rPr lang="en-US" dirty="0"/>
              <a:t>Since COVID-19, some services such as mental health and substance use services are being delivered via telehealth.  </a:t>
            </a:r>
          </a:p>
          <a:p>
            <a:r>
              <a:rPr lang="en-US" dirty="0" err="1"/>
              <a:t>Mnbump</a:t>
            </a:r>
            <a:r>
              <a:rPr lang="en-US" dirty="0"/>
              <a:t> as a workforce recruitment tool highlights the people, places, and events of the County.</a:t>
            </a:r>
          </a:p>
          <a:p>
            <a:r>
              <a:rPr lang="en-US" dirty="0"/>
              <a:t>Mobile community center and nutrition services bus offered by Prairie Five CAC.</a:t>
            </a:r>
          </a:p>
          <a:p>
            <a:r>
              <a:rPr lang="en-US" dirty="0"/>
              <a:t>Big Stone Memory Loss Connection Group – </a:t>
            </a:r>
            <a:r>
              <a:rPr lang="en-US" dirty="0" err="1"/>
              <a:t>ipads</a:t>
            </a:r>
            <a:r>
              <a:rPr lang="en-US" dirty="0"/>
              <a:t> for older adults to borrow.</a:t>
            </a:r>
          </a:p>
          <a:p>
            <a:r>
              <a:rPr lang="en-US" dirty="0"/>
              <a:t>Precision agriculture.  </a:t>
            </a:r>
          </a:p>
        </p:txBody>
      </p:sp>
    </p:spTree>
    <p:extLst>
      <p:ext uri="{BB962C8B-B14F-4D97-AF65-F5344CB8AC3E}">
        <p14:creationId xmlns:p14="http://schemas.microsoft.com/office/powerpoint/2010/main" val="4144472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F322-2585-934A-B9CD-2558E1102BD4}"/>
              </a:ext>
            </a:extLst>
          </p:cNvPr>
          <p:cNvSpPr>
            <a:spLocks noGrp="1"/>
          </p:cNvSpPr>
          <p:nvPr>
            <p:ph type="title"/>
          </p:nvPr>
        </p:nvSpPr>
        <p:spPr>
          <a:xfrm>
            <a:off x="457200" y="274638"/>
            <a:ext cx="8229600" cy="563562"/>
          </a:xfrm>
        </p:spPr>
        <p:txBody>
          <a:bodyPr>
            <a:normAutofit fontScale="90000"/>
          </a:bodyPr>
          <a:lstStyle/>
          <a:p>
            <a:r>
              <a:rPr lang="en-US" dirty="0"/>
              <a:t>Community Survey Response</a:t>
            </a:r>
          </a:p>
        </p:txBody>
      </p:sp>
      <p:sp>
        <p:nvSpPr>
          <p:cNvPr id="3" name="Content Placeholder 2">
            <a:extLst>
              <a:ext uri="{FF2B5EF4-FFF2-40B4-BE49-F238E27FC236}">
                <a16:creationId xmlns:a16="http://schemas.microsoft.com/office/drawing/2014/main" id="{A926661D-F2CA-5447-88E1-74ACA9F11124}"/>
              </a:ext>
            </a:extLst>
          </p:cNvPr>
          <p:cNvSpPr>
            <a:spLocks noGrp="1"/>
          </p:cNvSpPr>
          <p:nvPr>
            <p:ph idx="1"/>
          </p:nvPr>
        </p:nvSpPr>
        <p:spPr>
          <a:xfrm>
            <a:off x="457200" y="1219200"/>
            <a:ext cx="8229600" cy="5257800"/>
          </a:xfrm>
        </p:spPr>
        <p:txBody>
          <a:bodyPr>
            <a:normAutofit fontScale="77500" lnSpcReduction="20000"/>
          </a:bodyPr>
          <a:lstStyle/>
          <a:p>
            <a:r>
              <a:rPr lang="en-US" dirty="0"/>
              <a:t>We have a lot of great resources, the use of telehealth provides the opportunity for new providers and workforce without the need to relocate.  </a:t>
            </a:r>
          </a:p>
          <a:p>
            <a:r>
              <a:rPr lang="en-US" dirty="0"/>
              <a:t>We are well positioned with </a:t>
            </a:r>
            <a:r>
              <a:rPr lang="en-US" dirty="0" err="1"/>
              <a:t>Mnbump</a:t>
            </a:r>
            <a:r>
              <a:rPr lang="en-US" dirty="0"/>
              <a:t> to continue attracting people to move rural.</a:t>
            </a:r>
          </a:p>
          <a:p>
            <a:r>
              <a:rPr lang="en-US" dirty="0"/>
              <a:t>Slow, but progress with online media and advertising.  </a:t>
            </a:r>
          </a:p>
          <a:p>
            <a:r>
              <a:rPr lang="en-US" dirty="0"/>
              <a:t>Need outdoor </a:t>
            </a:r>
            <a:r>
              <a:rPr lang="en-US" dirty="0" err="1"/>
              <a:t>wifi</a:t>
            </a:r>
            <a:r>
              <a:rPr lang="en-US" dirty="0"/>
              <a:t>.</a:t>
            </a:r>
          </a:p>
          <a:p>
            <a:pPr lvl="0"/>
            <a:r>
              <a:rPr lang="en-US" dirty="0"/>
              <a:t>Quality internet helps our agricultural community with their crop data, equipment needs, direct marketing of farm products, and staying informed of cutting-edge agronomy knowledge. It has also enabled family members to work remotely while helping with planting and harvest. We have several farms in the county harnessing a wide array of digital tools to expand our market access beyond what has ever been available to our rural community.</a:t>
            </a:r>
          </a:p>
          <a:p>
            <a:pPr marL="0" indent="0">
              <a:buNone/>
            </a:pPr>
            <a:endParaRPr lang="en-US" dirty="0"/>
          </a:p>
        </p:txBody>
      </p:sp>
    </p:spTree>
    <p:extLst>
      <p:ext uri="{BB962C8B-B14F-4D97-AF65-F5344CB8AC3E}">
        <p14:creationId xmlns:p14="http://schemas.microsoft.com/office/powerpoint/2010/main" val="4209967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2637375.jpg">
            <a:extLst>
              <a:ext uri="{FF2B5EF4-FFF2-40B4-BE49-F238E27FC236}">
                <a16:creationId xmlns:a16="http://schemas.microsoft.com/office/drawing/2014/main" id="{2E49E603-52DA-46BB-B275-53D7493C2C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0" y="1"/>
            <a:ext cx="9144000" cy="6857999"/>
          </a:xfrm>
          <a:prstGeom prst="rect">
            <a:avLst/>
          </a:prstGeom>
        </p:spPr>
      </p:pic>
      <p:sp>
        <p:nvSpPr>
          <p:cNvPr id="7" name="Content Placeholder 6"/>
          <p:cNvSpPr>
            <a:spLocks noGrp="1"/>
          </p:cNvSpPr>
          <p:nvPr>
            <p:ph sz="half" idx="1"/>
          </p:nvPr>
        </p:nvSpPr>
        <p:spPr>
          <a:xfrm>
            <a:off x="3962400" y="914400"/>
            <a:ext cx="4953000" cy="1905000"/>
          </a:xfrm>
        </p:spPr>
        <p:txBody>
          <a:bodyPr>
            <a:normAutofit/>
          </a:bodyPr>
          <a:lstStyle/>
          <a:p>
            <a:pPr marL="0" indent="0">
              <a:buNone/>
            </a:pPr>
            <a:r>
              <a:rPr lang="en-US" sz="3400" dirty="0">
                <a:solidFill>
                  <a:schemeClr val="bg1"/>
                </a:solidFill>
              </a:rPr>
              <a:t>Sustainability is economic development with the future in mind</a:t>
            </a:r>
          </a:p>
          <a:p>
            <a:pPr marL="0" indent="0">
              <a:buNone/>
            </a:pPr>
            <a:endParaRPr lang="en-US" dirty="0"/>
          </a:p>
        </p:txBody>
      </p:sp>
    </p:spTree>
    <p:extLst>
      <p:ext uri="{BB962C8B-B14F-4D97-AF65-F5344CB8AC3E}">
        <p14:creationId xmlns:p14="http://schemas.microsoft.com/office/powerpoint/2010/main" val="592826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8D37F5-04A6-0647-9E7B-9075E02F9B4C}"/>
              </a:ext>
            </a:extLst>
          </p:cNvPr>
          <p:cNvSpPr>
            <a:spLocks noGrp="1"/>
          </p:cNvSpPr>
          <p:nvPr>
            <p:ph type="title"/>
          </p:nvPr>
        </p:nvSpPr>
        <p:spPr/>
        <p:txBody>
          <a:bodyPr/>
          <a:lstStyle/>
          <a:p>
            <a:r>
              <a:rPr lang="en-US" dirty="0"/>
              <a:t>Sustainability Discussion</a:t>
            </a:r>
          </a:p>
        </p:txBody>
      </p:sp>
      <p:sp>
        <p:nvSpPr>
          <p:cNvPr id="6" name="Content Placeholder 5">
            <a:extLst>
              <a:ext uri="{FF2B5EF4-FFF2-40B4-BE49-F238E27FC236}">
                <a16:creationId xmlns:a16="http://schemas.microsoft.com/office/drawing/2014/main" id="{DF8BE674-ADE2-3544-8152-EA97CFEABC31}"/>
              </a:ext>
            </a:extLst>
          </p:cNvPr>
          <p:cNvSpPr>
            <a:spLocks noGrp="1"/>
          </p:cNvSpPr>
          <p:nvPr>
            <p:ph idx="1"/>
          </p:nvPr>
        </p:nvSpPr>
        <p:spPr/>
        <p:txBody>
          <a:bodyPr/>
          <a:lstStyle/>
          <a:p>
            <a:r>
              <a:rPr lang="en-US" dirty="0"/>
              <a:t>Has the community had conversations about sustainability as an important goal?</a:t>
            </a:r>
          </a:p>
          <a:p>
            <a:r>
              <a:rPr lang="en-US" dirty="0"/>
              <a:t>Which local organizations have included sustainability in their operating practices, including ongoing measurement of energy use, carbon footprint or waste reduction?</a:t>
            </a:r>
          </a:p>
          <a:p>
            <a:endParaRPr lang="en-US" dirty="0"/>
          </a:p>
        </p:txBody>
      </p:sp>
    </p:spTree>
    <p:extLst>
      <p:ext uri="{BB962C8B-B14F-4D97-AF65-F5344CB8AC3E}">
        <p14:creationId xmlns:p14="http://schemas.microsoft.com/office/powerpoint/2010/main" val="3501054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681C2-2448-3244-83AA-3A17DE0462D6}"/>
              </a:ext>
            </a:extLst>
          </p:cNvPr>
          <p:cNvSpPr>
            <a:spLocks noGrp="1"/>
          </p:cNvSpPr>
          <p:nvPr>
            <p:ph type="title"/>
          </p:nvPr>
        </p:nvSpPr>
        <p:spPr/>
        <p:txBody>
          <a:bodyPr/>
          <a:lstStyle/>
          <a:p>
            <a:r>
              <a:rPr lang="en-US" dirty="0"/>
              <a:t>Our Sustainability Story</a:t>
            </a:r>
          </a:p>
        </p:txBody>
      </p:sp>
      <p:sp>
        <p:nvSpPr>
          <p:cNvPr id="6" name="Content Placeholder 5">
            <a:extLst>
              <a:ext uri="{FF2B5EF4-FFF2-40B4-BE49-F238E27FC236}">
                <a16:creationId xmlns:a16="http://schemas.microsoft.com/office/drawing/2014/main" id="{B90FBBB7-4883-184B-A62C-D3A39816BD32}"/>
              </a:ext>
            </a:extLst>
          </p:cNvPr>
          <p:cNvSpPr>
            <a:spLocks noGrp="1"/>
          </p:cNvSpPr>
          <p:nvPr>
            <p:ph idx="1"/>
          </p:nvPr>
        </p:nvSpPr>
        <p:spPr/>
        <p:txBody>
          <a:bodyPr>
            <a:normAutofit/>
          </a:bodyPr>
          <a:lstStyle/>
          <a:p>
            <a:r>
              <a:rPr lang="en-US" dirty="0"/>
              <a:t>Technology has allowed organizations and companies to have more online meetings, reducing travel/carbon footprint.  </a:t>
            </a:r>
          </a:p>
          <a:p>
            <a:r>
              <a:rPr lang="en-US" dirty="0"/>
              <a:t>Farming practices are bringing in new climate-friendly crops and changing farming practices to promote carbon sequestration and healthy soils. </a:t>
            </a:r>
          </a:p>
          <a:p>
            <a:endParaRPr lang="en-US" dirty="0"/>
          </a:p>
        </p:txBody>
      </p:sp>
    </p:spTree>
    <p:extLst>
      <p:ext uri="{BB962C8B-B14F-4D97-AF65-F5344CB8AC3E}">
        <p14:creationId xmlns:p14="http://schemas.microsoft.com/office/powerpoint/2010/main" val="391468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F322-2585-934A-B9CD-2558E1102BD4}"/>
              </a:ext>
            </a:extLst>
          </p:cNvPr>
          <p:cNvSpPr>
            <a:spLocks noGrp="1"/>
          </p:cNvSpPr>
          <p:nvPr>
            <p:ph type="title"/>
          </p:nvPr>
        </p:nvSpPr>
        <p:spPr>
          <a:xfrm>
            <a:off x="457200" y="274638"/>
            <a:ext cx="8229600" cy="639762"/>
          </a:xfrm>
        </p:spPr>
        <p:txBody>
          <a:bodyPr>
            <a:normAutofit fontScale="90000"/>
          </a:bodyPr>
          <a:lstStyle/>
          <a:p>
            <a:r>
              <a:rPr lang="en-US" dirty="0"/>
              <a:t>Community Survey Response</a:t>
            </a:r>
          </a:p>
        </p:txBody>
      </p:sp>
      <p:sp>
        <p:nvSpPr>
          <p:cNvPr id="3" name="Content Placeholder 2">
            <a:extLst>
              <a:ext uri="{FF2B5EF4-FFF2-40B4-BE49-F238E27FC236}">
                <a16:creationId xmlns:a16="http://schemas.microsoft.com/office/drawing/2014/main" id="{A926661D-F2CA-5447-88E1-74ACA9F11124}"/>
              </a:ext>
            </a:extLst>
          </p:cNvPr>
          <p:cNvSpPr>
            <a:spLocks noGrp="1"/>
          </p:cNvSpPr>
          <p:nvPr>
            <p:ph idx="1"/>
          </p:nvPr>
        </p:nvSpPr>
        <p:spPr/>
        <p:txBody>
          <a:bodyPr>
            <a:normAutofit fontScale="85000" lnSpcReduction="20000"/>
          </a:bodyPr>
          <a:lstStyle/>
          <a:p>
            <a:r>
              <a:rPr lang="en-US" dirty="0"/>
              <a:t>Big Stone County take pride in the land and personally knowing people. Businesses and residents work more intimately than large communities so sustainability and ethics are at the forefront.</a:t>
            </a:r>
          </a:p>
          <a:p>
            <a:r>
              <a:rPr lang="en-US" dirty="0"/>
              <a:t>The use of telehealth allows us to bring providers to the area without relying on them being physically present. Finding trained mental health professionals is highly challenging, especially in rural Minnesota .</a:t>
            </a:r>
          </a:p>
          <a:p>
            <a:r>
              <a:rPr lang="en-US" dirty="0"/>
              <a:t>Is cost a prohibitive factor in sustainability efforts?</a:t>
            </a:r>
          </a:p>
          <a:p>
            <a:r>
              <a:rPr lang="en-US" dirty="0"/>
              <a:t>Some businesses, farming operation, </a:t>
            </a:r>
            <a:r>
              <a:rPr lang="en-US" dirty="0" err="1"/>
              <a:t>etc</a:t>
            </a:r>
            <a:r>
              <a:rPr lang="en-US" dirty="0"/>
              <a:t> are working to use sustainable practices, but definitely more education around this subject needed.  </a:t>
            </a:r>
          </a:p>
          <a:p>
            <a:endParaRPr lang="en-US" dirty="0"/>
          </a:p>
          <a:p>
            <a:endParaRPr lang="en-US" dirty="0"/>
          </a:p>
        </p:txBody>
      </p:sp>
    </p:spTree>
    <p:extLst>
      <p:ext uri="{BB962C8B-B14F-4D97-AF65-F5344CB8AC3E}">
        <p14:creationId xmlns:p14="http://schemas.microsoft.com/office/powerpoint/2010/main" val="3597083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1" name="Rectangle 2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500"/>
            <a:ext cx="9143999"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3">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76" y="-1500"/>
            <a:ext cx="6089949"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5">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54" y="-3000"/>
            <a:ext cx="9150948"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58902" y="0"/>
            <a:ext cx="8788573"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D958ECD-DD8D-794C-94C3-CEEB518C57ED}"/>
              </a:ext>
            </a:extLst>
          </p:cNvPr>
          <p:cNvSpPr>
            <a:spLocks noChangeAspect="1"/>
          </p:cNvSpPr>
          <p:nvPr/>
        </p:nvSpPr>
        <p:spPr>
          <a:xfrm>
            <a:off x="856979" y="561203"/>
            <a:ext cx="7449518" cy="11659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ctr">
              <a:lnSpc>
                <a:spcPct val="90000"/>
              </a:lnSpc>
              <a:spcBef>
                <a:spcPct val="0"/>
              </a:spcBef>
              <a:spcAft>
                <a:spcPts val="600"/>
              </a:spcAft>
            </a:pPr>
            <a:r>
              <a:rPr lang="en-US" sz="4200">
                <a:solidFill>
                  <a:srgbClr val="FFFFFF"/>
                </a:solidFill>
                <a:latin typeface="+mj-lt"/>
                <a:ea typeface="+mj-ea"/>
                <a:cs typeface="+mj-cs"/>
              </a:rPr>
              <a:t>Engage</a:t>
            </a:r>
          </a:p>
        </p:txBody>
      </p:sp>
      <p:sp>
        <p:nvSpPr>
          <p:cNvPr id="30" name="Rectangle 29">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2888341"/>
            <a:ext cx="9152864"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1D227F-5C1B-5C4E-9E32-ED365E40E6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6997" y="2133758"/>
            <a:ext cx="2500307" cy="3235692"/>
          </a:xfrm>
          <a:prstGeom prst="rect">
            <a:avLst/>
          </a:prstGeom>
        </p:spPr>
      </p:pic>
      <p:pic>
        <p:nvPicPr>
          <p:cNvPr id="11" name="Picture 10" descr="A chalkboard with writing on it&#10;&#10;Description automatically generated with medium confidence">
            <a:extLst>
              <a:ext uri="{FF2B5EF4-FFF2-40B4-BE49-F238E27FC236}">
                <a16:creationId xmlns:a16="http://schemas.microsoft.com/office/drawing/2014/main" id="{27153FCB-27AD-4141-8C8C-72F01C0406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3043" y="2510806"/>
            <a:ext cx="3364661" cy="2481436"/>
          </a:xfrm>
          <a:prstGeom prst="rect">
            <a:avLst/>
          </a:prstGeom>
        </p:spPr>
      </p:pic>
    </p:spTree>
    <p:extLst>
      <p:ext uri="{BB962C8B-B14F-4D97-AF65-F5344CB8AC3E}">
        <p14:creationId xmlns:p14="http://schemas.microsoft.com/office/powerpoint/2010/main" val="3537611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5F90BD-73C1-7741-813F-A21C9D60FFEC}"/>
              </a:ext>
            </a:extLst>
          </p:cNvPr>
          <p:cNvSpPr>
            <a:spLocks noGrp="1"/>
          </p:cNvSpPr>
          <p:nvPr>
            <p:ph type="title"/>
          </p:nvPr>
        </p:nvSpPr>
        <p:spPr/>
        <p:txBody>
          <a:bodyPr>
            <a:normAutofit/>
          </a:bodyPr>
          <a:lstStyle/>
          <a:p>
            <a:r>
              <a:rPr lang="en-US" dirty="0"/>
              <a:t>Community Engagement Questions</a:t>
            </a:r>
          </a:p>
        </p:txBody>
      </p:sp>
      <p:sp>
        <p:nvSpPr>
          <p:cNvPr id="6" name="Content Placeholder 5">
            <a:extLst>
              <a:ext uri="{FF2B5EF4-FFF2-40B4-BE49-F238E27FC236}">
                <a16:creationId xmlns:a16="http://schemas.microsoft.com/office/drawing/2014/main" id="{AC416EBA-AA57-DC4D-AFAD-EFA457644C47}"/>
              </a:ext>
            </a:extLst>
          </p:cNvPr>
          <p:cNvSpPr>
            <a:spLocks noGrp="1"/>
          </p:cNvSpPr>
          <p:nvPr>
            <p:ph idx="1"/>
          </p:nvPr>
        </p:nvSpPr>
        <p:spPr/>
        <p:txBody>
          <a:bodyPr/>
          <a:lstStyle/>
          <a:p>
            <a:r>
              <a:rPr lang="en-US" dirty="0"/>
              <a:t>How do local organizations communications with community members?   Is this a two-way discussion?  How is technology used?</a:t>
            </a:r>
          </a:p>
          <a:p>
            <a:r>
              <a:rPr lang="en-US" dirty="0"/>
              <a:t>What are the messages, and through which means are they transmitted, is the community sending out to the world to attract people and investment?</a:t>
            </a:r>
          </a:p>
        </p:txBody>
      </p:sp>
    </p:spTree>
    <p:extLst>
      <p:ext uri="{BB962C8B-B14F-4D97-AF65-F5344CB8AC3E}">
        <p14:creationId xmlns:p14="http://schemas.microsoft.com/office/powerpoint/2010/main" val="3511681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681C2-2448-3244-83AA-3A17DE0462D6}"/>
              </a:ext>
            </a:extLst>
          </p:cNvPr>
          <p:cNvSpPr>
            <a:spLocks noGrp="1"/>
          </p:cNvSpPr>
          <p:nvPr>
            <p:ph type="title"/>
          </p:nvPr>
        </p:nvSpPr>
        <p:spPr/>
        <p:txBody>
          <a:bodyPr/>
          <a:lstStyle/>
          <a:p>
            <a:r>
              <a:rPr lang="en-US" dirty="0"/>
              <a:t>Our Community Engagement Story</a:t>
            </a:r>
          </a:p>
        </p:txBody>
      </p:sp>
      <p:sp>
        <p:nvSpPr>
          <p:cNvPr id="6" name="Content Placeholder 5">
            <a:extLst>
              <a:ext uri="{FF2B5EF4-FFF2-40B4-BE49-F238E27FC236}">
                <a16:creationId xmlns:a16="http://schemas.microsoft.com/office/drawing/2014/main" id="{B90FBBB7-4883-184B-A62C-D3A39816BD32}"/>
              </a:ext>
            </a:extLst>
          </p:cNvPr>
          <p:cNvSpPr>
            <a:spLocks noGrp="1"/>
          </p:cNvSpPr>
          <p:nvPr>
            <p:ph idx="1"/>
          </p:nvPr>
        </p:nvSpPr>
        <p:spPr/>
        <p:txBody>
          <a:bodyPr>
            <a:normAutofit fontScale="92500"/>
          </a:bodyPr>
          <a:lstStyle/>
          <a:p>
            <a:r>
              <a:rPr lang="en-US" dirty="0"/>
              <a:t>With solid internet connections, there are opportunities to connect schools to businesses and community.  Career readiness programs, field trips, connecting to elderly in nursing homes, etc.  </a:t>
            </a:r>
          </a:p>
          <a:p>
            <a:r>
              <a:rPr lang="en-US" dirty="0"/>
              <a:t>Schools have created strong communication systems for quickly distributing messages/information.  </a:t>
            </a:r>
          </a:p>
          <a:p>
            <a:r>
              <a:rPr lang="en-US" dirty="0" err="1"/>
              <a:t>Mnbump</a:t>
            </a:r>
            <a:r>
              <a:rPr lang="en-US" dirty="0"/>
              <a:t> is a vehicle to connect people to our area.  </a:t>
            </a:r>
          </a:p>
        </p:txBody>
      </p:sp>
    </p:spTree>
    <p:extLst>
      <p:ext uri="{BB962C8B-B14F-4D97-AF65-F5344CB8AC3E}">
        <p14:creationId xmlns:p14="http://schemas.microsoft.com/office/powerpoint/2010/main" val="1669194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F322-2585-934A-B9CD-2558E1102BD4}"/>
              </a:ext>
            </a:extLst>
          </p:cNvPr>
          <p:cNvSpPr>
            <a:spLocks noGrp="1"/>
          </p:cNvSpPr>
          <p:nvPr>
            <p:ph type="title"/>
          </p:nvPr>
        </p:nvSpPr>
        <p:spPr>
          <a:xfrm>
            <a:off x="457200" y="228600"/>
            <a:ext cx="8229600" cy="639762"/>
          </a:xfrm>
        </p:spPr>
        <p:txBody>
          <a:bodyPr>
            <a:normAutofit fontScale="90000"/>
          </a:bodyPr>
          <a:lstStyle/>
          <a:p>
            <a:r>
              <a:rPr lang="en-US" dirty="0"/>
              <a:t>Community Survey Response</a:t>
            </a:r>
          </a:p>
        </p:txBody>
      </p:sp>
      <p:sp>
        <p:nvSpPr>
          <p:cNvPr id="3" name="Content Placeholder 2">
            <a:extLst>
              <a:ext uri="{FF2B5EF4-FFF2-40B4-BE49-F238E27FC236}">
                <a16:creationId xmlns:a16="http://schemas.microsoft.com/office/drawing/2014/main" id="{A926661D-F2CA-5447-88E1-74ACA9F11124}"/>
              </a:ext>
            </a:extLst>
          </p:cNvPr>
          <p:cNvSpPr>
            <a:spLocks noGrp="1"/>
          </p:cNvSpPr>
          <p:nvPr>
            <p:ph idx="1"/>
          </p:nvPr>
        </p:nvSpPr>
        <p:spPr>
          <a:xfrm>
            <a:off x="457200" y="1219200"/>
            <a:ext cx="8229600" cy="4906963"/>
          </a:xfrm>
        </p:spPr>
        <p:txBody>
          <a:bodyPr>
            <a:normAutofit fontScale="92500" lnSpcReduction="20000"/>
          </a:bodyPr>
          <a:lstStyle/>
          <a:p>
            <a:r>
              <a:rPr lang="en-US" dirty="0"/>
              <a:t>More important than ever that our business community understands technology available to them and build an online presence.  </a:t>
            </a:r>
          </a:p>
          <a:p>
            <a:r>
              <a:rPr lang="en-US" dirty="0"/>
              <a:t>Information tends to be a one-way discussion (newspaper, radio, Facebook) more than two-way communication.  </a:t>
            </a:r>
          </a:p>
          <a:p>
            <a:r>
              <a:rPr lang="en-US" dirty="0"/>
              <a:t>Show corporations and businesses we have the resources to make their business succeed here, we are more than a small town in a rural area.  </a:t>
            </a:r>
          </a:p>
          <a:p>
            <a:r>
              <a:rPr lang="en-US" dirty="0"/>
              <a:t>Need classes directed specifically at an older generations with content pertinent to their needs and wants.  </a:t>
            </a:r>
          </a:p>
          <a:p>
            <a:endParaRPr lang="en-US" dirty="0"/>
          </a:p>
        </p:txBody>
      </p:sp>
    </p:spTree>
    <p:extLst>
      <p:ext uri="{BB962C8B-B14F-4D97-AF65-F5344CB8AC3E}">
        <p14:creationId xmlns:p14="http://schemas.microsoft.com/office/powerpoint/2010/main" val="3009729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79CA1-8B59-854A-AE15-A76BA7987D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F16CE3-1EC3-C843-BEA5-F756348C868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07E430C-132C-7A43-B856-ED490AA41F69}"/>
              </a:ext>
            </a:extLst>
          </p:cNvPr>
          <p:cNvPicPr>
            <a:picLocks noChangeAspect="1"/>
          </p:cNvPicPr>
          <p:nvPr/>
        </p:nvPicPr>
        <p:blipFill>
          <a:blip r:embed="rId2"/>
          <a:stretch>
            <a:fillRect/>
          </a:stretch>
        </p:blipFill>
        <p:spPr>
          <a:xfrm>
            <a:off x="-6220" y="10886"/>
            <a:ext cx="9144000" cy="6858000"/>
          </a:xfrm>
          <a:prstGeom prst="rect">
            <a:avLst/>
          </a:prstGeom>
        </p:spPr>
      </p:pic>
      <p:sp>
        <p:nvSpPr>
          <p:cNvPr id="4" name="TextBox 3">
            <a:extLst>
              <a:ext uri="{FF2B5EF4-FFF2-40B4-BE49-F238E27FC236}">
                <a16:creationId xmlns:a16="http://schemas.microsoft.com/office/drawing/2014/main" id="{64BFB084-5316-BE4E-A024-CDB8895CA28A}"/>
              </a:ext>
            </a:extLst>
          </p:cNvPr>
          <p:cNvSpPr txBox="1"/>
          <p:nvPr/>
        </p:nvSpPr>
        <p:spPr>
          <a:xfrm>
            <a:off x="-20217" y="307529"/>
            <a:ext cx="3474098" cy="1077218"/>
          </a:xfrm>
          <a:prstGeom prst="rect">
            <a:avLst/>
          </a:prstGeom>
          <a:solidFill>
            <a:schemeClr val="accent6">
              <a:lumMod val="50000"/>
            </a:schemeClr>
          </a:solidFill>
        </p:spPr>
        <p:txBody>
          <a:bodyPr wrap="square" rtlCol="0">
            <a:spAutoFit/>
          </a:bodyPr>
          <a:lstStyle/>
          <a:p>
            <a:pPr algn="ctr"/>
            <a:r>
              <a:rPr lang="en-US" sz="3200" b="1" dirty="0">
                <a:solidFill>
                  <a:schemeClr val="bg1"/>
                </a:solidFill>
              </a:rPr>
              <a:t>Community Opportunity</a:t>
            </a:r>
          </a:p>
        </p:txBody>
      </p:sp>
    </p:spTree>
    <p:extLst>
      <p:ext uri="{BB962C8B-B14F-4D97-AF65-F5344CB8AC3E}">
        <p14:creationId xmlns:p14="http://schemas.microsoft.com/office/powerpoint/2010/main" val="4243992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AC7A9-720A-D549-BFF1-D7A741590B33}"/>
              </a:ext>
            </a:extLst>
          </p:cNvPr>
          <p:cNvSpPr>
            <a:spLocks noGrp="1"/>
          </p:cNvSpPr>
          <p:nvPr>
            <p:ph type="title"/>
          </p:nvPr>
        </p:nvSpPr>
        <p:spPr>
          <a:xfrm>
            <a:off x="444759" y="116957"/>
            <a:ext cx="8229600" cy="639762"/>
          </a:xfrm>
        </p:spPr>
        <p:txBody>
          <a:bodyPr>
            <a:normAutofit fontScale="90000"/>
          </a:bodyPr>
          <a:lstStyle/>
          <a:p>
            <a:r>
              <a:rPr lang="en-US" dirty="0"/>
              <a:t>Small Group Discussion</a:t>
            </a:r>
          </a:p>
        </p:txBody>
      </p:sp>
      <p:sp>
        <p:nvSpPr>
          <p:cNvPr id="3" name="Content Placeholder 2">
            <a:extLst>
              <a:ext uri="{FF2B5EF4-FFF2-40B4-BE49-F238E27FC236}">
                <a16:creationId xmlns:a16="http://schemas.microsoft.com/office/drawing/2014/main" id="{EF3C420D-8284-864E-AD83-13D13F11AD4A}"/>
              </a:ext>
            </a:extLst>
          </p:cNvPr>
          <p:cNvSpPr>
            <a:spLocks noGrp="1"/>
          </p:cNvSpPr>
          <p:nvPr>
            <p:ph idx="1"/>
          </p:nvPr>
        </p:nvSpPr>
        <p:spPr>
          <a:xfrm>
            <a:off x="457200" y="914400"/>
            <a:ext cx="8229600" cy="5826643"/>
          </a:xfrm>
        </p:spPr>
        <p:txBody>
          <a:bodyPr/>
          <a:lstStyle/>
          <a:p>
            <a:r>
              <a:rPr lang="en-US" dirty="0"/>
              <a:t>What are our strengths in this area?</a:t>
            </a:r>
          </a:p>
          <a:p>
            <a:endParaRPr lang="en-US" dirty="0"/>
          </a:p>
          <a:p>
            <a:endParaRPr lang="en-US" dirty="0"/>
          </a:p>
          <a:p>
            <a:r>
              <a:rPr lang="en-US" dirty="0"/>
              <a:t>Where are our gaps in this area?</a:t>
            </a:r>
          </a:p>
          <a:p>
            <a:endParaRPr lang="en-US" dirty="0"/>
          </a:p>
          <a:p>
            <a:pPr marL="0" indent="0">
              <a:buNone/>
            </a:pPr>
            <a:endParaRPr lang="en-US" dirty="0"/>
          </a:p>
          <a:p>
            <a:r>
              <a:rPr lang="en-US" dirty="0"/>
              <a:t>What could we hope to accomplish in the next 18 months (our desired outcomes) that would really make a positive difference in our community?</a:t>
            </a:r>
          </a:p>
        </p:txBody>
      </p:sp>
    </p:spTree>
    <p:extLst>
      <p:ext uri="{BB962C8B-B14F-4D97-AF65-F5344CB8AC3E}">
        <p14:creationId xmlns:p14="http://schemas.microsoft.com/office/powerpoint/2010/main" val="3231267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B13396-B5D3-934F-AAB1-89C7A3E321C2}"/>
              </a:ext>
            </a:extLst>
          </p:cNvPr>
          <p:cNvSpPr>
            <a:spLocks noGrp="1"/>
          </p:cNvSpPr>
          <p:nvPr>
            <p:ph type="ctrTitle"/>
          </p:nvPr>
        </p:nvSpPr>
        <p:spPr/>
        <p:txBody>
          <a:bodyPr/>
          <a:lstStyle/>
          <a:p>
            <a:r>
              <a:rPr lang="en-US" dirty="0"/>
              <a:t>Discussion Group Reporting</a:t>
            </a:r>
          </a:p>
        </p:txBody>
      </p:sp>
    </p:spTree>
    <p:extLst>
      <p:ext uri="{BB962C8B-B14F-4D97-AF65-F5344CB8AC3E}">
        <p14:creationId xmlns:p14="http://schemas.microsoft.com/office/powerpoint/2010/main" val="2732305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5DAB-5E6D-7E4C-B785-347DBAB51595}"/>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BFDC6144-261C-A64B-9729-DB41F9CDF401}"/>
              </a:ext>
            </a:extLst>
          </p:cNvPr>
          <p:cNvSpPr>
            <a:spLocks noGrp="1"/>
          </p:cNvSpPr>
          <p:nvPr>
            <p:ph idx="1"/>
          </p:nvPr>
        </p:nvSpPr>
        <p:spPr/>
        <p:txBody>
          <a:bodyPr/>
          <a:lstStyle/>
          <a:p>
            <a:r>
              <a:rPr lang="en-US" dirty="0"/>
              <a:t>Brainstorm Meeting</a:t>
            </a:r>
          </a:p>
          <a:p>
            <a:r>
              <a:rPr lang="en-US" sz="2800" dirty="0"/>
              <a:t>Project voting and volunteering</a:t>
            </a:r>
          </a:p>
          <a:p>
            <a:r>
              <a:rPr lang="en-US" sz="2400" dirty="0"/>
              <a:t>Project development and budgeting</a:t>
            </a:r>
          </a:p>
          <a:p>
            <a:r>
              <a:rPr lang="en-US" sz="2400" dirty="0"/>
              <a:t>Blandin grant application </a:t>
            </a:r>
          </a:p>
          <a:p>
            <a:r>
              <a:rPr lang="en-US" sz="2400" dirty="0"/>
              <a:t>Implementation</a:t>
            </a:r>
          </a:p>
          <a:p>
            <a:endParaRPr lang="en-US" dirty="0"/>
          </a:p>
          <a:p>
            <a:endParaRPr lang="en-US" dirty="0"/>
          </a:p>
        </p:txBody>
      </p:sp>
    </p:spTree>
    <p:extLst>
      <p:ext uri="{BB962C8B-B14F-4D97-AF65-F5344CB8AC3E}">
        <p14:creationId xmlns:p14="http://schemas.microsoft.com/office/powerpoint/2010/main" val="1298107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DA611F-4A79-1843-813D-A325E13B7602}"/>
              </a:ext>
            </a:extLst>
          </p:cNvPr>
          <p:cNvSpPr>
            <a:spLocks noGrp="1"/>
          </p:cNvSpPr>
          <p:nvPr>
            <p:ph type="title"/>
          </p:nvPr>
        </p:nvSpPr>
        <p:spPr/>
        <p:txBody>
          <a:bodyPr/>
          <a:lstStyle/>
          <a:p>
            <a:r>
              <a:rPr lang="en-US" dirty="0"/>
              <a:t>Adjourn</a:t>
            </a:r>
          </a:p>
        </p:txBody>
      </p:sp>
    </p:spTree>
    <p:extLst>
      <p:ext uri="{BB962C8B-B14F-4D97-AF65-F5344CB8AC3E}">
        <p14:creationId xmlns:p14="http://schemas.microsoft.com/office/powerpoint/2010/main" val="2010610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52C5-60FE-204C-B160-82FA1535C578}"/>
              </a:ext>
            </a:extLst>
          </p:cNvPr>
          <p:cNvSpPr>
            <a:spLocks noGrp="1"/>
          </p:cNvSpPr>
          <p:nvPr>
            <p:ph type="title"/>
          </p:nvPr>
        </p:nvSpPr>
        <p:spPr>
          <a:xfrm>
            <a:off x="429369" y="238539"/>
            <a:ext cx="8263890" cy="1434415"/>
          </a:xfrm>
        </p:spPr>
        <p:txBody>
          <a:bodyPr anchor="b">
            <a:normAutofit/>
          </a:bodyPr>
          <a:lstStyle/>
          <a:p>
            <a:r>
              <a:rPr lang="en-US" sz="4700"/>
              <a:t>Achieving BBC Success</a:t>
            </a:r>
          </a:p>
        </p:txBody>
      </p:sp>
      <p:graphicFrame>
        <p:nvGraphicFramePr>
          <p:cNvPr id="5" name="Content Placeholder 4">
            <a:extLst>
              <a:ext uri="{FF2B5EF4-FFF2-40B4-BE49-F238E27FC236}">
                <a16:creationId xmlns:a16="http://schemas.microsoft.com/office/drawing/2014/main" id="{5FE80E97-81C4-D549-947E-7FB805799870}"/>
              </a:ext>
            </a:extLst>
          </p:cNvPr>
          <p:cNvGraphicFramePr>
            <a:graphicFrameLocks noGrp="1"/>
          </p:cNvGraphicFramePr>
          <p:nvPr>
            <p:ph idx="1"/>
          </p:nvPr>
        </p:nvGraphicFramePr>
        <p:xfrm>
          <a:off x="2053275" y="2060806"/>
          <a:ext cx="5035164" cy="411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0973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400" y="228600"/>
            <a:ext cx="7772400" cy="838200"/>
          </a:xfrm>
        </p:spPr>
        <p:txBody>
          <a:bodyPr>
            <a:normAutofit fontScale="90000"/>
          </a:bodyPr>
          <a:lstStyle/>
          <a:p>
            <a:br>
              <a:rPr lang="en-US" dirty="0"/>
            </a:br>
            <a:r>
              <a:rPr lang="en-US" sz="4000" dirty="0"/>
              <a:t>The Intelligent Community Framework </a:t>
            </a:r>
            <a:br>
              <a:rPr lang="en-US" dirty="0"/>
            </a:br>
            <a:endParaRPr lang="en-US" dirty="0"/>
          </a:p>
        </p:txBody>
      </p:sp>
      <p:pic>
        <p:nvPicPr>
          <p:cNvPr id="5" name="Picture 4" descr="Diagram&#10;&#10;Description automatically generated">
            <a:extLst>
              <a:ext uri="{FF2B5EF4-FFF2-40B4-BE49-F238E27FC236}">
                <a16:creationId xmlns:a16="http://schemas.microsoft.com/office/drawing/2014/main" id="{3D9CB5A5-AE24-F546-A05B-9730DD99FA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4399" y="1066800"/>
            <a:ext cx="7489039" cy="5672068"/>
          </a:xfrm>
          <a:prstGeom prst="rect">
            <a:avLst/>
          </a:prstGeom>
        </p:spPr>
      </p:pic>
    </p:spTree>
    <p:extLst>
      <p:ext uri="{BB962C8B-B14F-4D97-AF65-F5344CB8AC3E}">
        <p14:creationId xmlns:p14="http://schemas.microsoft.com/office/powerpoint/2010/main" val="2091852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495A4F-A1DE-BA42-91F1-2802C20C46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5833" y="1066800"/>
            <a:ext cx="8999283" cy="4329655"/>
          </a:xfrm>
          <a:prstGeom prst="rect">
            <a:avLst/>
          </a:prstGeom>
        </p:spPr>
      </p:pic>
    </p:spTree>
    <p:extLst>
      <p:ext uri="{BB962C8B-B14F-4D97-AF65-F5344CB8AC3E}">
        <p14:creationId xmlns:p14="http://schemas.microsoft.com/office/powerpoint/2010/main" val="524884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1EB4DD-0149-7F45-A666-628318804D32}"/>
              </a:ext>
            </a:extLst>
          </p:cNvPr>
          <p:cNvSpPr>
            <a:spLocks noGrp="1"/>
          </p:cNvSpPr>
          <p:nvPr>
            <p:ph type="title"/>
          </p:nvPr>
        </p:nvSpPr>
        <p:spPr/>
        <p:txBody>
          <a:bodyPr>
            <a:normAutofit/>
          </a:bodyPr>
          <a:lstStyle/>
          <a:p>
            <a:r>
              <a:rPr lang="en-US" dirty="0"/>
              <a:t>Broadband Discussion</a:t>
            </a:r>
          </a:p>
        </p:txBody>
      </p:sp>
      <p:sp>
        <p:nvSpPr>
          <p:cNvPr id="6" name="Content Placeholder 5">
            <a:extLst>
              <a:ext uri="{FF2B5EF4-FFF2-40B4-BE49-F238E27FC236}">
                <a16:creationId xmlns:a16="http://schemas.microsoft.com/office/drawing/2014/main" id="{93DC2CE3-AD10-5B41-B51A-41CF26E05B80}"/>
              </a:ext>
            </a:extLst>
          </p:cNvPr>
          <p:cNvSpPr>
            <a:spLocks noGrp="1"/>
          </p:cNvSpPr>
          <p:nvPr>
            <p:ph idx="1"/>
          </p:nvPr>
        </p:nvSpPr>
        <p:spPr/>
        <p:txBody>
          <a:bodyPr>
            <a:normAutofit/>
          </a:bodyPr>
          <a:lstStyle/>
          <a:p>
            <a:r>
              <a:rPr lang="en-US" dirty="0"/>
              <a:t>How is your broadband?</a:t>
            </a:r>
          </a:p>
          <a:p>
            <a:pPr lvl="1"/>
            <a:r>
              <a:rPr lang="en-US" dirty="0"/>
              <a:t>In the cities and towns</a:t>
            </a:r>
          </a:p>
          <a:p>
            <a:pPr lvl="1"/>
            <a:r>
              <a:rPr lang="en-US" dirty="0"/>
              <a:t>In the rural countryside</a:t>
            </a:r>
          </a:p>
          <a:p>
            <a:pPr lvl="1"/>
            <a:r>
              <a:rPr lang="en-US" dirty="0"/>
              <a:t>For schools, governments and health care</a:t>
            </a:r>
          </a:p>
          <a:p>
            <a:pPr lvl="1"/>
            <a:r>
              <a:rPr lang="en-US" dirty="0"/>
              <a:t>For business</a:t>
            </a:r>
          </a:p>
          <a:p>
            <a:pPr lvl="1"/>
            <a:r>
              <a:rPr lang="en-US" dirty="0"/>
              <a:t>Via cellular</a:t>
            </a:r>
          </a:p>
          <a:p>
            <a:r>
              <a:rPr lang="en-US" dirty="0"/>
              <a:t>Where is Wi-Fi available?</a:t>
            </a:r>
          </a:p>
          <a:p>
            <a:r>
              <a:rPr lang="en-US" dirty="0"/>
              <a:t>Who are the key players in this discussion?</a:t>
            </a:r>
          </a:p>
          <a:p>
            <a:endParaRPr lang="en-US" dirty="0"/>
          </a:p>
        </p:txBody>
      </p:sp>
    </p:spTree>
    <p:extLst>
      <p:ext uri="{BB962C8B-B14F-4D97-AF65-F5344CB8AC3E}">
        <p14:creationId xmlns:p14="http://schemas.microsoft.com/office/powerpoint/2010/main" val="1514626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681C2-2448-3244-83AA-3A17DE0462D6}"/>
              </a:ext>
            </a:extLst>
          </p:cNvPr>
          <p:cNvSpPr>
            <a:spLocks noGrp="1"/>
          </p:cNvSpPr>
          <p:nvPr>
            <p:ph type="title"/>
          </p:nvPr>
        </p:nvSpPr>
        <p:spPr>
          <a:xfrm>
            <a:off x="457200" y="274638"/>
            <a:ext cx="8229600" cy="639762"/>
          </a:xfrm>
        </p:spPr>
        <p:txBody>
          <a:bodyPr>
            <a:normAutofit fontScale="90000"/>
          </a:bodyPr>
          <a:lstStyle/>
          <a:p>
            <a:r>
              <a:rPr lang="en-US" dirty="0"/>
              <a:t>Our Broadband Story</a:t>
            </a:r>
          </a:p>
        </p:txBody>
      </p:sp>
      <p:sp>
        <p:nvSpPr>
          <p:cNvPr id="6" name="Content Placeholder 5">
            <a:extLst>
              <a:ext uri="{FF2B5EF4-FFF2-40B4-BE49-F238E27FC236}">
                <a16:creationId xmlns:a16="http://schemas.microsoft.com/office/drawing/2014/main" id="{B90FBBB7-4883-184B-A62C-D3A39816BD32}"/>
              </a:ext>
            </a:extLst>
          </p:cNvPr>
          <p:cNvSpPr>
            <a:spLocks noGrp="1"/>
          </p:cNvSpPr>
          <p:nvPr>
            <p:ph idx="1"/>
          </p:nvPr>
        </p:nvSpPr>
        <p:spPr>
          <a:xfrm>
            <a:off x="460310" y="983765"/>
            <a:ext cx="8229600" cy="5599597"/>
          </a:xfrm>
        </p:spPr>
        <p:txBody>
          <a:bodyPr>
            <a:normAutofit/>
          </a:bodyPr>
          <a:lstStyle/>
          <a:p>
            <a:pPr fontAlgn="base"/>
            <a:r>
              <a:rPr lang="en-US" sz="2800" dirty="0"/>
              <a:t>In 2014 we received a Border to Border grant to partner with Federated Telephone Cooperative to expand broadband access.</a:t>
            </a:r>
          </a:p>
          <a:p>
            <a:pPr fontAlgn="base"/>
            <a:r>
              <a:rPr lang="en-US" sz="2800" dirty="0"/>
              <a:t>In 2018, Big Stone County moved to top 10 ranking for access to 100/20 Mbps broadband.  </a:t>
            </a:r>
          </a:p>
          <a:p>
            <a:r>
              <a:rPr lang="en-US" sz="2800" dirty="0"/>
              <a:t>We are currently ranked 9 of 87 with 98.6% broadband access.  </a:t>
            </a:r>
          </a:p>
          <a:p>
            <a:r>
              <a:rPr lang="en-US" sz="2800" dirty="0"/>
              <a:t>Our ranking has slipped slightly as other counties have been doing better and we have stalled. </a:t>
            </a:r>
          </a:p>
          <a:p>
            <a:r>
              <a:rPr lang="en-US" sz="2800" dirty="0"/>
              <a:t>Are there opportunities to finish the remaining gaps?</a:t>
            </a:r>
          </a:p>
          <a:p>
            <a:endParaRPr lang="en-US" sz="2200" dirty="0"/>
          </a:p>
          <a:p>
            <a:endParaRPr lang="en-US" dirty="0"/>
          </a:p>
        </p:txBody>
      </p:sp>
    </p:spTree>
    <p:extLst>
      <p:ext uri="{BB962C8B-B14F-4D97-AF65-F5344CB8AC3E}">
        <p14:creationId xmlns:p14="http://schemas.microsoft.com/office/powerpoint/2010/main" val="791658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0F8BB-DDF5-9C45-845D-21E3689FBDE3}"/>
              </a:ext>
            </a:extLst>
          </p:cNvPr>
          <p:cNvSpPr>
            <a:spLocks noGrp="1"/>
          </p:cNvSpPr>
          <p:nvPr>
            <p:ph type="title"/>
          </p:nvPr>
        </p:nvSpPr>
        <p:spPr>
          <a:xfrm>
            <a:off x="457200" y="274638"/>
            <a:ext cx="8229600" cy="563562"/>
          </a:xfrm>
        </p:spPr>
        <p:txBody>
          <a:bodyPr>
            <a:normAutofit fontScale="90000"/>
          </a:bodyPr>
          <a:lstStyle/>
          <a:p>
            <a:r>
              <a:rPr lang="en-US" dirty="0"/>
              <a:t>Community Survey Response</a:t>
            </a:r>
          </a:p>
        </p:txBody>
      </p:sp>
      <p:sp>
        <p:nvSpPr>
          <p:cNvPr id="3" name="Content Placeholder 2">
            <a:extLst>
              <a:ext uri="{FF2B5EF4-FFF2-40B4-BE49-F238E27FC236}">
                <a16:creationId xmlns:a16="http://schemas.microsoft.com/office/drawing/2014/main" id="{3AA61F05-BA35-EC46-BF0E-4FF11BC15338}"/>
              </a:ext>
            </a:extLst>
          </p:cNvPr>
          <p:cNvSpPr>
            <a:spLocks noGrp="1"/>
          </p:cNvSpPr>
          <p:nvPr>
            <p:ph idx="1"/>
          </p:nvPr>
        </p:nvSpPr>
        <p:spPr>
          <a:xfrm>
            <a:off x="457200" y="1295400"/>
            <a:ext cx="8229600" cy="4830763"/>
          </a:xfrm>
        </p:spPr>
        <p:txBody>
          <a:bodyPr>
            <a:normAutofit fontScale="85000" lnSpcReduction="20000"/>
          </a:bodyPr>
          <a:lstStyle/>
          <a:p>
            <a:r>
              <a:rPr lang="en-US" dirty="0"/>
              <a:t>Allows people to live where they want to live and work where they want to work.</a:t>
            </a:r>
          </a:p>
          <a:p>
            <a:r>
              <a:rPr lang="en-US" dirty="0"/>
              <a:t>Expands remote work opportunities.  </a:t>
            </a:r>
          </a:p>
          <a:p>
            <a:r>
              <a:rPr lang="en-US" dirty="0"/>
              <a:t>Businesses, health related organizations, school districts and others voiced that quality broadband improves access to services, allows their business to operate more efficiently, and increases educational opportunities.</a:t>
            </a:r>
          </a:p>
          <a:p>
            <a:r>
              <a:rPr lang="en-US" dirty="0"/>
              <a:t>We have a reverse challenge in our County.  Rural areas have fiber, hear about more challenges in Clinton and Graceville with their providers and coverage.  Frequent internet disruptions in Clinton are a challenge for businesses.  </a:t>
            </a:r>
          </a:p>
        </p:txBody>
      </p:sp>
    </p:spTree>
    <p:extLst>
      <p:ext uri="{BB962C8B-B14F-4D97-AF65-F5344CB8AC3E}">
        <p14:creationId xmlns:p14="http://schemas.microsoft.com/office/powerpoint/2010/main" val="2026031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C17BD1361F734CA13150F29F91216C" ma:contentTypeVersion="9" ma:contentTypeDescription="Create a new document." ma:contentTypeScope="" ma:versionID="2b49dbd6035bec58fcb266de48738930">
  <xsd:schema xmlns:xsd="http://www.w3.org/2001/XMLSchema" xmlns:xs="http://www.w3.org/2001/XMLSchema" xmlns:p="http://schemas.microsoft.com/office/2006/metadata/properties" xmlns:ns2="664d35eb-28e0-4b62-ab45-072a3abcc85a" targetNamespace="http://schemas.microsoft.com/office/2006/metadata/properties" ma:root="true" ma:fieldsID="a4fb0171ce4893a2e6d4c5f386ffbc38" ns2:_="">
    <xsd:import namespace="664d35eb-28e0-4b62-ab45-072a3abcc8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d35eb-28e0-4b62-ab45-072a3abcc8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BEDF14-07CF-44C2-B488-04CFCF73404B}">
  <ds:schemaRefs>
    <ds:schemaRef ds:uri="http://purl.org/dc/dcmitype/"/>
    <ds:schemaRef ds:uri="http://schemas.microsoft.com/office/2006/metadata/properties"/>
    <ds:schemaRef ds:uri="http://schemas.openxmlformats.org/package/2006/metadata/core-properties"/>
    <ds:schemaRef ds:uri="http://purl.org/dc/elements/1.1/"/>
    <ds:schemaRef ds:uri="http://purl.org/dc/terms/"/>
    <ds:schemaRef ds:uri="http://schemas.microsoft.com/office/2006/documentManagement/types"/>
    <ds:schemaRef ds:uri="http://schemas.microsoft.com/office/infopath/2007/PartnerControls"/>
    <ds:schemaRef ds:uri="664d35eb-28e0-4b62-ab45-072a3abcc85a"/>
    <ds:schemaRef ds:uri="http://www.w3.org/XML/1998/namespace"/>
  </ds:schemaRefs>
</ds:datastoreItem>
</file>

<file path=customXml/itemProps2.xml><?xml version="1.0" encoding="utf-8"?>
<ds:datastoreItem xmlns:ds="http://schemas.openxmlformats.org/officeDocument/2006/customXml" ds:itemID="{BDB064B5-9E16-430B-AEC3-D5546D7BF3CD}">
  <ds:schemaRefs>
    <ds:schemaRef ds:uri="http://schemas.microsoft.com/sharepoint/v3/contenttype/forms"/>
  </ds:schemaRefs>
</ds:datastoreItem>
</file>

<file path=customXml/itemProps3.xml><?xml version="1.0" encoding="utf-8"?>
<ds:datastoreItem xmlns:ds="http://schemas.openxmlformats.org/officeDocument/2006/customXml" ds:itemID="{6C8616EF-105C-4E44-B2DA-46C983500A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4d35eb-28e0-4b62-ab45-072a3abcc8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12965</TotalTime>
  <Words>1528</Words>
  <Application>Microsoft Macintosh PowerPoint</Application>
  <PresentationFormat>On-screen Show (4:3)</PresentationFormat>
  <Paragraphs>171</Paragraphs>
  <Slides>33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inherit</vt:lpstr>
      <vt:lpstr>Office Theme</vt:lpstr>
      <vt:lpstr>PowerPoint Presentation</vt:lpstr>
      <vt:lpstr>Agenda </vt:lpstr>
      <vt:lpstr>PowerPoint Presentation</vt:lpstr>
      <vt:lpstr>Achieving BBC Success</vt:lpstr>
      <vt:lpstr> The Intelligent Community Framework  </vt:lpstr>
      <vt:lpstr>PowerPoint Presentation</vt:lpstr>
      <vt:lpstr>Broadband Discussion</vt:lpstr>
      <vt:lpstr>Our Broadband Story</vt:lpstr>
      <vt:lpstr>Community Survey Response</vt:lpstr>
      <vt:lpstr>PowerPoint Presentation</vt:lpstr>
      <vt:lpstr>Knowledge Workforce Discussion</vt:lpstr>
      <vt:lpstr>Our Workforce Story</vt:lpstr>
      <vt:lpstr>Community Survey Response</vt:lpstr>
      <vt:lpstr>PowerPoint Presentation</vt:lpstr>
      <vt:lpstr>Digital Equity Discussion</vt:lpstr>
      <vt:lpstr>Our Digital Equity Story</vt:lpstr>
      <vt:lpstr>Community Survey Response</vt:lpstr>
      <vt:lpstr>Innovation</vt:lpstr>
      <vt:lpstr>Innovation Discussion</vt:lpstr>
      <vt:lpstr>Our Innovation Story</vt:lpstr>
      <vt:lpstr>Community Survey Response</vt:lpstr>
      <vt:lpstr>PowerPoint Presentation</vt:lpstr>
      <vt:lpstr>Sustainability Discussion</vt:lpstr>
      <vt:lpstr>Our Sustainability Story</vt:lpstr>
      <vt:lpstr>Community Survey Response</vt:lpstr>
      <vt:lpstr>PowerPoint Presentation</vt:lpstr>
      <vt:lpstr>Community Engagement Questions</vt:lpstr>
      <vt:lpstr>Our Community Engagement Story</vt:lpstr>
      <vt:lpstr>Community Survey Response</vt:lpstr>
      <vt:lpstr>Small Group Discussion</vt:lpstr>
      <vt:lpstr>Discussion Group Reporting</vt:lpstr>
      <vt:lpstr>Next Steps</vt:lpstr>
      <vt:lpstr>Adjourn</vt:lpstr>
    </vt:vector>
  </TitlesOfParts>
  <Manager/>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BBC Kick-off mtg Feb 26, 2020</dc:title>
  <dc:subject/>
  <dc:creator>Karl</dc:creator>
  <cp:keywords/>
  <dc:description/>
  <cp:lastModifiedBy>Microsoft Office User</cp:lastModifiedBy>
  <cp:revision>86</cp:revision>
  <cp:lastPrinted>2021-11-22T16:48:33Z</cp:lastPrinted>
  <dcterms:created xsi:type="dcterms:W3CDTF">2013-02-24T15:14:21Z</dcterms:created>
  <dcterms:modified xsi:type="dcterms:W3CDTF">2021-11-23T16:13:23Z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0x0101003BC17BD1361F734CA13150F29F91216C</vt:lpwstr>
  </property>
  <property fmtid="{D5CDD505-2E9C-101B-9397-08002B2CF9AE}" pid="3" name="Order">
    <vt:r8>100</vt:r8>
  </property>
</Properties>
</file>