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5" r:id="rId4"/>
    <p:sldId id="306" r:id="rId5"/>
    <p:sldId id="258" r:id="rId6"/>
    <p:sldId id="325" r:id="rId7"/>
    <p:sldId id="331" r:id="rId8"/>
    <p:sldId id="259" r:id="rId9"/>
    <p:sldId id="260" r:id="rId10"/>
    <p:sldId id="275" r:id="rId11"/>
    <p:sldId id="334" r:id="rId12"/>
    <p:sldId id="261" r:id="rId13"/>
    <p:sldId id="262" r:id="rId14"/>
    <p:sldId id="326" r:id="rId15"/>
    <p:sldId id="327" r:id="rId16"/>
    <p:sldId id="329" r:id="rId17"/>
    <p:sldId id="328" r:id="rId18"/>
    <p:sldId id="263" r:id="rId19"/>
    <p:sldId id="270" r:id="rId20"/>
    <p:sldId id="337" r:id="rId21"/>
    <p:sldId id="268" r:id="rId22"/>
    <p:sldId id="265" r:id="rId23"/>
    <p:sldId id="330" r:id="rId24"/>
    <p:sldId id="277" r:id="rId25"/>
    <p:sldId id="269" r:id="rId26"/>
    <p:sldId id="266" r:id="rId27"/>
    <p:sldId id="267" r:id="rId28"/>
    <p:sldId id="307" r:id="rId29"/>
    <p:sldId id="308" r:id="rId30"/>
    <p:sldId id="3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820EB-63E8-4644-9A8E-68BA66F99443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CFBF0-6517-6849-840B-75B0B60650AF}">
      <dgm:prSet phldrT="[Text]"/>
      <dgm:spPr/>
      <dgm:t>
        <a:bodyPr/>
        <a:lstStyle/>
        <a:p>
          <a:r>
            <a:rPr lang="en-US" dirty="0"/>
            <a:t>Brainstorm</a:t>
          </a:r>
        </a:p>
      </dgm:t>
    </dgm:pt>
    <dgm:pt modelId="{4D3B553D-7541-6148-B546-2EA8D608D7C5}" type="parTrans" cxnId="{F5D5BA58-AF2F-6C4E-BFFD-60392120BD69}">
      <dgm:prSet/>
      <dgm:spPr/>
      <dgm:t>
        <a:bodyPr/>
        <a:lstStyle/>
        <a:p>
          <a:endParaRPr lang="en-US"/>
        </a:p>
      </dgm:t>
    </dgm:pt>
    <dgm:pt modelId="{75AD8DB5-0625-4640-B1AB-C27F4A9E54A6}" type="sibTrans" cxnId="{F5D5BA58-AF2F-6C4E-BFFD-60392120BD69}">
      <dgm:prSet/>
      <dgm:spPr/>
      <dgm:t>
        <a:bodyPr/>
        <a:lstStyle/>
        <a:p>
          <a:endParaRPr lang="en-US"/>
        </a:p>
      </dgm:t>
    </dgm:pt>
    <dgm:pt modelId="{CC87CF80-000F-AF45-9DE2-3F4947DB96AD}">
      <dgm:prSet phldrT="[Text]"/>
      <dgm:spPr/>
      <dgm:t>
        <a:bodyPr/>
        <a:lstStyle/>
        <a:p>
          <a:r>
            <a:rPr lang="en-US" dirty="0"/>
            <a:t>Design and Budget</a:t>
          </a:r>
        </a:p>
      </dgm:t>
    </dgm:pt>
    <dgm:pt modelId="{B0F35BF4-0EC1-464E-B77F-5E468AF6ED8E}" type="parTrans" cxnId="{281E6CBF-84D2-804C-A69C-CB367189E7F8}">
      <dgm:prSet/>
      <dgm:spPr/>
      <dgm:t>
        <a:bodyPr/>
        <a:lstStyle/>
        <a:p>
          <a:endParaRPr lang="en-US"/>
        </a:p>
      </dgm:t>
    </dgm:pt>
    <dgm:pt modelId="{20DB668B-6B96-9842-8D99-1A9683034808}" type="sibTrans" cxnId="{281E6CBF-84D2-804C-A69C-CB367189E7F8}">
      <dgm:prSet/>
      <dgm:spPr/>
      <dgm:t>
        <a:bodyPr/>
        <a:lstStyle/>
        <a:p>
          <a:endParaRPr lang="en-US"/>
        </a:p>
      </dgm:t>
    </dgm:pt>
    <dgm:pt modelId="{AD395F39-3E5A-4341-B48E-65017F931246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95CFC951-0353-2D41-9A1B-C16DD0F4FF9D}" type="parTrans" cxnId="{609E81C3-821E-E442-AB45-E2DB670D21FA}">
      <dgm:prSet/>
      <dgm:spPr/>
      <dgm:t>
        <a:bodyPr/>
        <a:lstStyle/>
        <a:p>
          <a:endParaRPr lang="en-US"/>
        </a:p>
      </dgm:t>
    </dgm:pt>
    <dgm:pt modelId="{0BC26DC2-659E-EC41-A6F4-66E9A9D6AA82}" type="sibTrans" cxnId="{609E81C3-821E-E442-AB45-E2DB670D21FA}">
      <dgm:prSet/>
      <dgm:spPr/>
      <dgm:t>
        <a:bodyPr/>
        <a:lstStyle/>
        <a:p>
          <a:endParaRPr lang="en-US"/>
        </a:p>
      </dgm:t>
    </dgm:pt>
    <dgm:pt modelId="{871B7EDA-5084-B34D-8AC9-D91CCDAE8165}">
      <dgm:prSet phldrT="[Text]"/>
      <dgm:spPr/>
      <dgm:t>
        <a:bodyPr/>
        <a:lstStyle/>
        <a:p>
          <a:r>
            <a:rPr lang="en-US" dirty="0"/>
            <a:t>Form Project Teams</a:t>
          </a:r>
        </a:p>
      </dgm:t>
    </dgm:pt>
    <dgm:pt modelId="{791F8319-3273-4943-9A8A-EC275303995D}" type="parTrans" cxnId="{7E505EAE-87B0-6A40-A492-D191F70AE346}">
      <dgm:prSet/>
      <dgm:spPr/>
      <dgm:t>
        <a:bodyPr/>
        <a:lstStyle/>
        <a:p>
          <a:endParaRPr lang="en-US"/>
        </a:p>
      </dgm:t>
    </dgm:pt>
    <dgm:pt modelId="{50BFCCBE-7D78-5F48-99E1-C23F7B34F2BB}" type="sibTrans" cxnId="{7E505EAE-87B0-6A40-A492-D191F70AE346}">
      <dgm:prSet/>
      <dgm:spPr/>
      <dgm:t>
        <a:bodyPr/>
        <a:lstStyle/>
        <a:p>
          <a:endParaRPr lang="en-US"/>
        </a:p>
      </dgm:t>
    </dgm:pt>
    <dgm:pt modelId="{EE9E3378-195E-564A-9CEE-205FBAE19BC7}">
      <dgm:prSet phldrT="[Text]"/>
      <dgm:spPr/>
      <dgm:t>
        <a:bodyPr/>
        <a:lstStyle/>
        <a:p>
          <a:r>
            <a:rPr lang="en-US" dirty="0"/>
            <a:t>Allocate Funds</a:t>
          </a:r>
        </a:p>
      </dgm:t>
    </dgm:pt>
    <dgm:pt modelId="{8E500E43-C11A-2B4B-8BE0-2A2362D147FD}" type="parTrans" cxnId="{E585B49A-FB30-254C-93CC-07B33FFE65FD}">
      <dgm:prSet/>
      <dgm:spPr/>
      <dgm:t>
        <a:bodyPr/>
        <a:lstStyle/>
        <a:p>
          <a:endParaRPr lang="en-US"/>
        </a:p>
      </dgm:t>
    </dgm:pt>
    <dgm:pt modelId="{1D280211-56C6-A044-92C1-60EE6DC63D44}" type="sibTrans" cxnId="{E585B49A-FB30-254C-93CC-07B33FFE65FD}">
      <dgm:prSet/>
      <dgm:spPr/>
      <dgm:t>
        <a:bodyPr/>
        <a:lstStyle/>
        <a:p>
          <a:endParaRPr lang="en-US"/>
        </a:p>
      </dgm:t>
    </dgm:pt>
    <dgm:pt modelId="{0FBF96D6-D89C-5F4C-B333-82C22C7F928D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1FAA53CB-A481-9E46-998D-96CA424C91A6}" type="parTrans" cxnId="{76B0745A-32C6-644D-AA1B-6C79DE76199E}">
      <dgm:prSet/>
      <dgm:spPr/>
      <dgm:t>
        <a:bodyPr/>
        <a:lstStyle/>
        <a:p>
          <a:endParaRPr lang="en-US"/>
        </a:p>
      </dgm:t>
    </dgm:pt>
    <dgm:pt modelId="{96728DD3-712D-474F-8DE5-517F5EF749BF}" type="sibTrans" cxnId="{76B0745A-32C6-644D-AA1B-6C79DE76199E}">
      <dgm:prSet/>
      <dgm:spPr/>
      <dgm:t>
        <a:bodyPr/>
        <a:lstStyle/>
        <a:p>
          <a:endParaRPr lang="en-US"/>
        </a:p>
      </dgm:t>
    </dgm:pt>
    <dgm:pt modelId="{F11F21DB-570D-E546-9703-C9F3F94611B9}" type="pres">
      <dgm:prSet presAssocID="{8A0820EB-63E8-4644-9A8E-68BA66F99443}" presName="rootnode" presStyleCnt="0">
        <dgm:presLayoutVars>
          <dgm:chMax/>
          <dgm:chPref/>
          <dgm:dir/>
          <dgm:animLvl val="lvl"/>
        </dgm:presLayoutVars>
      </dgm:prSet>
      <dgm:spPr/>
    </dgm:pt>
    <dgm:pt modelId="{9B07ABC2-4382-324E-8031-6EABDA396E1D}" type="pres">
      <dgm:prSet presAssocID="{0FBF96D6-D89C-5F4C-B333-82C22C7F928D}" presName="composite" presStyleCnt="0"/>
      <dgm:spPr/>
    </dgm:pt>
    <dgm:pt modelId="{4130C1C5-7901-C34A-A332-70B768E70EA1}" type="pres">
      <dgm:prSet presAssocID="{0FBF96D6-D89C-5F4C-B333-82C22C7F928D}" presName="bentUpArrow1" presStyleLbl="alignImgPlace1" presStyleIdx="0" presStyleCnt="5"/>
      <dgm:spPr/>
    </dgm:pt>
    <dgm:pt modelId="{59B0E52A-2207-D64C-BF80-E35CAD27585F}" type="pres">
      <dgm:prSet presAssocID="{0FBF96D6-D89C-5F4C-B333-82C22C7F928D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A7EFC43-8F64-6745-9B84-A485CE770AB6}" type="pres">
      <dgm:prSet presAssocID="{0FBF96D6-D89C-5F4C-B333-82C22C7F928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F3FFF8B-4B5C-C34B-B74F-0E2F18100AD3}" type="pres">
      <dgm:prSet presAssocID="{96728DD3-712D-474F-8DE5-517F5EF749BF}" presName="sibTrans" presStyleCnt="0"/>
      <dgm:spPr/>
    </dgm:pt>
    <dgm:pt modelId="{689ED8FD-DCB2-7D41-85A8-6F05B945EFD6}" type="pres">
      <dgm:prSet presAssocID="{21FCFBF0-6517-6849-840B-75B0B60650AF}" presName="composite" presStyleCnt="0"/>
      <dgm:spPr/>
    </dgm:pt>
    <dgm:pt modelId="{100B3DE7-0058-774E-9717-97C5E105EE77}" type="pres">
      <dgm:prSet presAssocID="{21FCFBF0-6517-6849-840B-75B0B60650AF}" presName="bentUpArrow1" presStyleLbl="alignImgPlace1" presStyleIdx="1" presStyleCnt="5"/>
      <dgm:spPr/>
    </dgm:pt>
    <dgm:pt modelId="{7FDFD929-8CC8-2B42-9D4F-4FAD7627EAFE}" type="pres">
      <dgm:prSet presAssocID="{21FCFBF0-6517-6849-840B-75B0B60650AF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A90832FB-684F-F745-9FAC-33747D9869F2}" type="pres">
      <dgm:prSet presAssocID="{21FCFBF0-6517-6849-840B-75B0B60650AF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F85786C-0CA8-5142-98D5-E01B0373311F}" type="pres">
      <dgm:prSet presAssocID="{75AD8DB5-0625-4640-B1AB-C27F4A9E54A6}" presName="sibTrans" presStyleCnt="0"/>
      <dgm:spPr/>
    </dgm:pt>
    <dgm:pt modelId="{12950218-8D85-2D40-B2DC-6440CDA38F81}" type="pres">
      <dgm:prSet presAssocID="{871B7EDA-5084-B34D-8AC9-D91CCDAE8165}" presName="composite" presStyleCnt="0"/>
      <dgm:spPr/>
    </dgm:pt>
    <dgm:pt modelId="{29DBA210-30D9-CE4B-B16C-24F3F537344C}" type="pres">
      <dgm:prSet presAssocID="{871B7EDA-5084-B34D-8AC9-D91CCDAE8165}" presName="bentUpArrow1" presStyleLbl="alignImgPlace1" presStyleIdx="2" presStyleCnt="5"/>
      <dgm:spPr/>
    </dgm:pt>
    <dgm:pt modelId="{08A20359-121A-9B47-8E71-1BABD4A9933F}" type="pres">
      <dgm:prSet presAssocID="{871B7EDA-5084-B34D-8AC9-D91CCDAE8165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9655064-4ABC-8649-9300-7C33E7D8E112}" type="pres">
      <dgm:prSet presAssocID="{871B7EDA-5084-B34D-8AC9-D91CCDAE8165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098F424-8834-C946-90F4-75566FA34007}" type="pres">
      <dgm:prSet presAssocID="{50BFCCBE-7D78-5F48-99E1-C23F7B34F2BB}" presName="sibTrans" presStyleCnt="0"/>
      <dgm:spPr/>
    </dgm:pt>
    <dgm:pt modelId="{8F1D6478-B509-6F48-A3FE-A33DA75A577E}" type="pres">
      <dgm:prSet presAssocID="{CC87CF80-000F-AF45-9DE2-3F4947DB96AD}" presName="composite" presStyleCnt="0"/>
      <dgm:spPr/>
    </dgm:pt>
    <dgm:pt modelId="{6BC105DE-B7B9-FE4E-86AF-830707164FDB}" type="pres">
      <dgm:prSet presAssocID="{CC87CF80-000F-AF45-9DE2-3F4947DB96AD}" presName="bentUpArrow1" presStyleLbl="alignImgPlace1" presStyleIdx="3" presStyleCnt="5"/>
      <dgm:spPr/>
    </dgm:pt>
    <dgm:pt modelId="{1011D56A-7E44-D04E-B0FF-017075E5F930}" type="pres">
      <dgm:prSet presAssocID="{CC87CF80-000F-AF45-9DE2-3F4947DB96AD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5CF37B4A-65B5-6A4F-85AF-6CBB855B35A5}" type="pres">
      <dgm:prSet presAssocID="{CC87CF80-000F-AF45-9DE2-3F4947DB96A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94E8F5C-93D5-5341-BD03-7F7A4A78B932}" type="pres">
      <dgm:prSet presAssocID="{20DB668B-6B96-9842-8D99-1A9683034808}" presName="sibTrans" presStyleCnt="0"/>
      <dgm:spPr/>
    </dgm:pt>
    <dgm:pt modelId="{438DC724-9220-2E47-991C-B91C2554F671}" type="pres">
      <dgm:prSet presAssocID="{EE9E3378-195E-564A-9CEE-205FBAE19BC7}" presName="composite" presStyleCnt="0"/>
      <dgm:spPr/>
    </dgm:pt>
    <dgm:pt modelId="{F8D1B405-7393-2D41-B82E-73B5FF727531}" type="pres">
      <dgm:prSet presAssocID="{EE9E3378-195E-564A-9CEE-205FBAE19BC7}" presName="bentUpArrow1" presStyleLbl="alignImgPlace1" presStyleIdx="4" presStyleCnt="5"/>
      <dgm:spPr/>
    </dgm:pt>
    <dgm:pt modelId="{58D9668B-2E26-B048-A18C-1893BD869E92}" type="pres">
      <dgm:prSet presAssocID="{EE9E3378-195E-564A-9CEE-205FBAE19BC7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DF1D277-A8B2-B340-BEB9-032EC1BAA6E3}" type="pres">
      <dgm:prSet presAssocID="{EE9E3378-195E-564A-9CEE-205FBAE19BC7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8CB5E89-AF73-1D46-ADF1-0D327826E9A2}" type="pres">
      <dgm:prSet presAssocID="{1D280211-56C6-A044-92C1-60EE6DC63D44}" presName="sibTrans" presStyleCnt="0"/>
      <dgm:spPr/>
    </dgm:pt>
    <dgm:pt modelId="{00FC263D-AD93-6C4F-BC87-A181C018CD58}" type="pres">
      <dgm:prSet presAssocID="{AD395F39-3E5A-4341-B48E-65017F931246}" presName="composite" presStyleCnt="0"/>
      <dgm:spPr/>
    </dgm:pt>
    <dgm:pt modelId="{EE920BAB-B69B-1B43-97A9-261D9C781BDA}" type="pres">
      <dgm:prSet presAssocID="{AD395F39-3E5A-4341-B48E-65017F931246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53BD341-F8A8-7145-9B80-57BD9EEEC55D}" type="presOf" srcId="{0FBF96D6-D89C-5F4C-B333-82C22C7F928D}" destId="{59B0E52A-2207-D64C-BF80-E35CAD27585F}" srcOrd="0" destOrd="0" presId="urn:microsoft.com/office/officeart/2005/8/layout/StepDownProcess"/>
    <dgm:cxn modelId="{F5D5BA58-AF2F-6C4E-BFFD-60392120BD69}" srcId="{8A0820EB-63E8-4644-9A8E-68BA66F99443}" destId="{21FCFBF0-6517-6849-840B-75B0B60650AF}" srcOrd="1" destOrd="0" parTransId="{4D3B553D-7541-6148-B546-2EA8D608D7C5}" sibTransId="{75AD8DB5-0625-4640-B1AB-C27F4A9E54A6}"/>
    <dgm:cxn modelId="{76B0745A-32C6-644D-AA1B-6C79DE76199E}" srcId="{8A0820EB-63E8-4644-9A8E-68BA66F99443}" destId="{0FBF96D6-D89C-5F4C-B333-82C22C7F928D}" srcOrd="0" destOrd="0" parTransId="{1FAA53CB-A481-9E46-998D-96CA424C91A6}" sibTransId="{96728DD3-712D-474F-8DE5-517F5EF749BF}"/>
    <dgm:cxn modelId="{6A742E76-1E77-1944-9AB1-F427738667B3}" type="presOf" srcId="{8A0820EB-63E8-4644-9A8E-68BA66F99443}" destId="{F11F21DB-570D-E546-9703-C9F3F94611B9}" srcOrd="0" destOrd="0" presId="urn:microsoft.com/office/officeart/2005/8/layout/StepDownProcess"/>
    <dgm:cxn modelId="{61B57595-0F4B-8A43-8821-0E365BB9D1C8}" type="presOf" srcId="{21FCFBF0-6517-6849-840B-75B0B60650AF}" destId="{7FDFD929-8CC8-2B42-9D4F-4FAD7627EAFE}" srcOrd="0" destOrd="0" presId="urn:microsoft.com/office/officeart/2005/8/layout/StepDownProcess"/>
    <dgm:cxn modelId="{E585B49A-FB30-254C-93CC-07B33FFE65FD}" srcId="{8A0820EB-63E8-4644-9A8E-68BA66F99443}" destId="{EE9E3378-195E-564A-9CEE-205FBAE19BC7}" srcOrd="4" destOrd="0" parTransId="{8E500E43-C11A-2B4B-8BE0-2A2362D147FD}" sibTransId="{1D280211-56C6-A044-92C1-60EE6DC63D44}"/>
    <dgm:cxn modelId="{9393F6A0-8FDC-B54A-883A-D5926A33F573}" type="presOf" srcId="{CC87CF80-000F-AF45-9DE2-3F4947DB96AD}" destId="{1011D56A-7E44-D04E-B0FF-017075E5F930}" srcOrd="0" destOrd="0" presId="urn:microsoft.com/office/officeart/2005/8/layout/StepDownProcess"/>
    <dgm:cxn modelId="{A4C152A9-A1DE-1948-9DAA-16147330DD89}" type="presOf" srcId="{AD395F39-3E5A-4341-B48E-65017F931246}" destId="{EE920BAB-B69B-1B43-97A9-261D9C781BDA}" srcOrd="0" destOrd="0" presId="urn:microsoft.com/office/officeart/2005/8/layout/StepDownProcess"/>
    <dgm:cxn modelId="{7E505EAE-87B0-6A40-A492-D191F70AE346}" srcId="{8A0820EB-63E8-4644-9A8E-68BA66F99443}" destId="{871B7EDA-5084-B34D-8AC9-D91CCDAE8165}" srcOrd="2" destOrd="0" parTransId="{791F8319-3273-4943-9A8A-EC275303995D}" sibTransId="{50BFCCBE-7D78-5F48-99E1-C23F7B34F2BB}"/>
    <dgm:cxn modelId="{281E6CBF-84D2-804C-A69C-CB367189E7F8}" srcId="{8A0820EB-63E8-4644-9A8E-68BA66F99443}" destId="{CC87CF80-000F-AF45-9DE2-3F4947DB96AD}" srcOrd="3" destOrd="0" parTransId="{B0F35BF4-0EC1-464E-B77F-5E468AF6ED8E}" sibTransId="{20DB668B-6B96-9842-8D99-1A9683034808}"/>
    <dgm:cxn modelId="{609E81C3-821E-E442-AB45-E2DB670D21FA}" srcId="{8A0820EB-63E8-4644-9A8E-68BA66F99443}" destId="{AD395F39-3E5A-4341-B48E-65017F931246}" srcOrd="5" destOrd="0" parTransId="{95CFC951-0353-2D41-9A1B-C16DD0F4FF9D}" sibTransId="{0BC26DC2-659E-EC41-A6F4-66E9A9D6AA82}"/>
    <dgm:cxn modelId="{728501D5-7D6F-0143-BB74-A6DB7765B619}" type="presOf" srcId="{871B7EDA-5084-B34D-8AC9-D91CCDAE8165}" destId="{08A20359-121A-9B47-8E71-1BABD4A9933F}" srcOrd="0" destOrd="0" presId="urn:microsoft.com/office/officeart/2005/8/layout/StepDownProcess"/>
    <dgm:cxn modelId="{1979A8DB-386C-4A4A-A213-12E76097DFDF}" type="presOf" srcId="{EE9E3378-195E-564A-9CEE-205FBAE19BC7}" destId="{58D9668B-2E26-B048-A18C-1893BD869E92}" srcOrd="0" destOrd="0" presId="urn:microsoft.com/office/officeart/2005/8/layout/StepDownProcess"/>
    <dgm:cxn modelId="{D99495E0-11FB-D646-83F3-8BA736575E7D}" type="presParOf" srcId="{F11F21DB-570D-E546-9703-C9F3F94611B9}" destId="{9B07ABC2-4382-324E-8031-6EABDA396E1D}" srcOrd="0" destOrd="0" presId="urn:microsoft.com/office/officeart/2005/8/layout/StepDownProcess"/>
    <dgm:cxn modelId="{1D5EA2F8-16A4-554D-B68D-1952B464D8BD}" type="presParOf" srcId="{9B07ABC2-4382-324E-8031-6EABDA396E1D}" destId="{4130C1C5-7901-C34A-A332-70B768E70EA1}" srcOrd="0" destOrd="0" presId="urn:microsoft.com/office/officeart/2005/8/layout/StepDownProcess"/>
    <dgm:cxn modelId="{6E6B0B3D-800F-3741-9123-ABD82A46083F}" type="presParOf" srcId="{9B07ABC2-4382-324E-8031-6EABDA396E1D}" destId="{59B0E52A-2207-D64C-BF80-E35CAD27585F}" srcOrd="1" destOrd="0" presId="urn:microsoft.com/office/officeart/2005/8/layout/StepDownProcess"/>
    <dgm:cxn modelId="{9581B97A-0D10-204A-80B2-BBD503E19921}" type="presParOf" srcId="{9B07ABC2-4382-324E-8031-6EABDA396E1D}" destId="{2A7EFC43-8F64-6745-9B84-A485CE770AB6}" srcOrd="2" destOrd="0" presId="urn:microsoft.com/office/officeart/2005/8/layout/StepDownProcess"/>
    <dgm:cxn modelId="{A210FDD9-C737-C348-9754-FD155987C7D7}" type="presParOf" srcId="{F11F21DB-570D-E546-9703-C9F3F94611B9}" destId="{8F3FFF8B-4B5C-C34B-B74F-0E2F18100AD3}" srcOrd="1" destOrd="0" presId="urn:microsoft.com/office/officeart/2005/8/layout/StepDownProcess"/>
    <dgm:cxn modelId="{F10AAF06-C54C-C943-8ADE-08E6E3F0995B}" type="presParOf" srcId="{F11F21DB-570D-E546-9703-C9F3F94611B9}" destId="{689ED8FD-DCB2-7D41-85A8-6F05B945EFD6}" srcOrd="2" destOrd="0" presId="urn:microsoft.com/office/officeart/2005/8/layout/StepDownProcess"/>
    <dgm:cxn modelId="{CF8B6413-2CB1-5041-BA8F-B64D3AF3406A}" type="presParOf" srcId="{689ED8FD-DCB2-7D41-85A8-6F05B945EFD6}" destId="{100B3DE7-0058-774E-9717-97C5E105EE77}" srcOrd="0" destOrd="0" presId="urn:microsoft.com/office/officeart/2005/8/layout/StepDownProcess"/>
    <dgm:cxn modelId="{35432B8F-3CEA-1445-A038-D993EF28702F}" type="presParOf" srcId="{689ED8FD-DCB2-7D41-85A8-6F05B945EFD6}" destId="{7FDFD929-8CC8-2B42-9D4F-4FAD7627EAFE}" srcOrd="1" destOrd="0" presId="urn:microsoft.com/office/officeart/2005/8/layout/StepDownProcess"/>
    <dgm:cxn modelId="{671A2D7E-F2DA-134B-82B7-1860BDD9E812}" type="presParOf" srcId="{689ED8FD-DCB2-7D41-85A8-6F05B945EFD6}" destId="{A90832FB-684F-F745-9FAC-33747D9869F2}" srcOrd="2" destOrd="0" presId="urn:microsoft.com/office/officeart/2005/8/layout/StepDownProcess"/>
    <dgm:cxn modelId="{D54003F5-F633-CD48-8D79-7C158A4EF8CB}" type="presParOf" srcId="{F11F21DB-570D-E546-9703-C9F3F94611B9}" destId="{6F85786C-0CA8-5142-98D5-E01B0373311F}" srcOrd="3" destOrd="0" presId="urn:microsoft.com/office/officeart/2005/8/layout/StepDownProcess"/>
    <dgm:cxn modelId="{9141C74C-6B04-7548-8B40-58DABF625E9C}" type="presParOf" srcId="{F11F21DB-570D-E546-9703-C9F3F94611B9}" destId="{12950218-8D85-2D40-B2DC-6440CDA38F81}" srcOrd="4" destOrd="0" presId="urn:microsoft.com/office/officeart/2005/8/layout/StepDownProcess"/>
    <dgm:cxn modelId="{3DD30D54-086C-4E45-91F0-CBF4E8C28E0D}" type="presParOf" srcId="{12950218-8D85-2D40-B2DC-6440CDA38F81}" destId="{29DBA210-30D9-CE4B-B16C-24F3F537344C}" srcOrd="0" destOrd="0" presId="urn:microsoft.com/office/officeart/2005/8/layout/StepDownProcess"/>
    <dgm:cxn modelId="{BEBEA16A-7ED8-6A46-8DD2-D2A2922ACA58}" type="presParOf" srcId="{12950218-8D85-2D40-B2DC-6440CDA38F81}" destId="{08A20359-121A-9B47-8E71-1BABD4A9933F}" srcOrd="1" destOrd="0" presId="urn:microsoft.com/office/officeart/2005/8/layout/StepDownProcess"/>
    <dgm:cxn modelId="{DAE2A4A5-D85D-3848-A7C3-66C9D42E2CBC}" type="presParOf" srcId="{12950218-8D85-2D40-B2DC-6440CDA38F81}" destId="{79655064-4ABC-8649-9300-7C33E7D8E112}" srcOrd="2" destOrd="0" presId="urn:microsoft.com/office/officeart/2005/8/layout/StepDownProcess"/>
    <dgm:cxn modelId="{0625E6FE-A800-8149-8654-BD5FEC796F3C}" type="presParOf" srcId="{F11F21DB-570D-E546-9703-C9F3F94611B9}" destId="{0098F424-8834-C946-90F4-75566FA34007}" srcOrd="5" destOrd="0" presId="urn:microsoft.com/office/officeart/2005/8/layout/StepDownProcess"/>
    <dgm:cxn modelId="{16302D53-6EF3-0344-810D-E0CD78861868}" type="presParOf" srcId="{F11F21DB-570D-E546-9703-C9F3F94611B9}" destId="{8F1D6478-B509-6F48-A3FE-A33DA75A577E}" srcOrd="6" destOrd="0" presId="urn:microsoft.com/office/officeart/2005/8/layout/StepDownProcess"/>
    <dgm:cxn modelId="{2E2DE6D8-1F22-FB45-A7AA-51620CF631FA}" type="presParOf" srcId="{8F1D6478-B509-6F48-A3FE-A33DA75A577E}" destId="{6BC105DE-B7B9-FE4E-86AF-830707164FDB}" srcOrd="0" destOrd="0" presId="urn:microsoft.com/office/officeart/2005/8/layout/StepDownProcess"/>
    <dgm:cxn modelId="{4F103D13-CAC9-FA4B-8AAE-4FD4E1788E2D}" type="presParOf" srcId="{8F1D6478-B509-6F48-A3FE-A33DA75A577E}" destId="{1011D56A-7E44-D04E-B0FF-017075E5F930}" srcOrd="1" destOrd="0" presId="urn:microsoft.com/office/officeart/2005/8/layout/StepDownProcess"/>
    <dgm:cxn modelId="{E5EA28AD-3678-454B-B7B5-37B4EC17AE1F}" type="presParOf" srcId="{8F1D6478-B509-6F48-A3FE-A33DA75A577E}" destId="{5CF37B4A-65B5-6A4F-85AF-6CBB855B35A5}" srcOrd="2" destOrd="0" presId="urn:microsoft.com/office/officeart/2005/8/layout/StepDownProcess"/>
    <dgm:cxn modelId="{E4B4723B-4C4E-4945-8DBC-E992FA6D16C2}" type="presParOf" srcId="{F11F21DB-570D-E546-9703-C9F3F94611B9}" destId="{D94E8F5C-93D5-5341-BD03-7F7A4A78B932}" srcOrd="7" destOrd="0" presId="urn:microsoft.com/office/officeart/2005/8/layout/StepDownProcess"/>
    <dgm:cxn modelId="{0F04E76B-C35B-8A42-99FD-E5242FA0A891}" type="presParOf" srcId="{F11F21DB-570D-E546-9703-C9F3F94611B9}" destId="{438DC724-9220-2E47-991C-B91C2554F671}" srcOrd="8" destOrd="0" presId="urn:microsoft.com/office/officeart/2005/8/layout/StepDownProcess"/>
    <dgm:cxn modelId="{FAD46EF6-1522-C04F-9C6D-9B6CEE11733E}" type="presParOf" srcId="{438DC724-9220-2E47-991C-B91C2554F671}" destId="{F8D1B405-7393-2D41-B82E-73B5FF727531}" srcOrd="0" destOrd="0" presId="urn:microsoft.com/office/officeart/2005/8/layout/StepDownProcess"/>
    <dgm:cxn modelId="{2F52AEE6-44D3-474D-A1E6-3816C7C4E7B9}" type="presParOf" srcId="{438DC724-9220-2E47-991C-B91C2554F671}" destId="{58D9668B-2E26-B048-A18C-1893BD869E92}" srcOrd="1" destOrd="0" presId="urn:microsoft.com/office/officeart/2005/8/layout/StepDownProcess"/>
    <dgm:cxn modelId="{501DDD70-2ADF-8E4B-A1E7-AB0F955DB27D}" type="presParOf" srcId="{438DC724-9220-2E47-991C-B91C2554F671}" destId="{CDF1D277-A8B2-B340-BEB9-032EC1BAA6E3}" srcOrd="2" destOrd="0" presId="urn:microsoft.com/office/officeart/2005/8/layout/StepDownProcess"/>
    <dgm:cxn modelId="{363975CA-644C-D146-A8BD-D3C6F6FEE860}" type="presParOf" srcId="{F11F21DB-570D-E546-9703-C9F3F94611B9}" destId="{08CB5E89-AF73-1D46-ADF1-0D327826E9A2}" srcOrd="9" destOrd="0" presId="urn:microsoft.com/office/officeart/2005/8/layout/StepDownProcess"/>
    <dgm:cxn modelId="{A6DB901A-181C-7B40-89D4-C789B059ADEA}" type="presParOf" srcId="{F11F21DB-570D-E546-9703-C9F3F94611B9}" destId="{00FC263D-AD93-6C4F-BC87-A181C018CD58}" srcOrd="10" destOrd="0" presId="urn:microsoft.com/office/officeart/2005/8/layout/StepDownProcess"/>
    <dgm:cxn modelId="{DC38E891-F498-044D-8BEB-C4C14FDDD7CD}" type="presParOf" srcId="{00FC263D-AD93-6C4F-BC87-A181C018CD58}" destId="{EE920BAB-B69B-1B43-97A9-261D9C781BD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0C1C5-7901-C34A-A332-70B768E70EA1}">
      <dsp:nvSpPr>
        <dsp:cNvPr id="0" name=""/>
        <dsp:cNvSpPr/>
      </dsp:nvSpPr>
      <dsp:spPr>
        <a:xfrm rot="5400000">
          <a:off x="1437077" y="804255"/>
          <a:ext cx="692283" cy="788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0E52A-2207-D64C-BF80-E35CAD27585F}">
      <dsp:nvSpPr>
        <dsp:cNvPr id="0" name=""/>
        <dsp:cNvSpPr/>
      </dsp:nvSpPr>
      <dsp:spPr>
        <a:xfrm>
          <a:off x="1253664" y="36845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Vision</a:t>
          </a:r>
        </a:p>
      </dsp:txBody>
      <dsp:txXfrm>
        <a:off x="1293492" y="76673"/>
        <a:ext cx="1085741" cy="736084"/>
      </dsp:txXfrm>
    </dsp:sp>
    <dsp:sp modelId="{2A7EFC43-8F64-6745-9B84-A485CE770AB6}">
      <dsp:nvSpPr>
        <dsp:cNvPr id="0" name=""/>
        <dsp:cNvSpPr/>
      </dsp:nvSpPr>
      <dsp:spPr>
        <a:xfrm>
          <a:off x="2419062" y="114644"/>
          <a:ext cx="847599" cy="65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B3DE7-0058-774E-9717-97C5E105EE77}">
      <dsp:nvSpPr>
        <dsp:cNvPr id="0" name=""/>
        <dsp:cNvSpPr/>
      </dsp:nvSpPr>
      <dsp:spPr>
        <a:xfrm rot="5400000">
          <a:off x="2403316" y="1720600"/>
          <a:ext cx="692283" cy="788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FD929-8CC8-2B42-9D4F-4FAD7627EAFE}">
      <dsp:nvSpPr>
        <dsp:cNvPr id="0" name=""/>
        <dsp:cNvSpPr/>
      </dsp:nvSpPr>
      <dsp:spPr>
        <a:xfrm>
          <a:off x="2219903" y="953190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Brainstorm</a:t>
          </a:r>
        </a:p>
      </dsp:txBody>
      <dsp:txXfrm>
        <a:off x="2259731" y="993018"/>
        <a:ext cx="1085741" cy="736084"/>
      </dsp:txXfrm>
    </dsp:sp>
    <dsp:sp modelId="{A90832FB-684F-F745-9FAC-33747D9869F2}">
      <dsp:nvSpPr>
        <dsp:cNvPr id="0" name=""/>
        <dsp:cNvSpPr/>
      </dsp:nvSpPr>
      <dsp:spPr>
        <a:xfrm>
          <a:off x="3385301" y="1030990"/>
          <a:ext cx="847599" cy="65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BA210-30D9-CE4B-B16C-24F3F537344C}">
      <dsp:nvSpPr>
        <dsp:cNvPr id="0" name=""/>
        <dsp:cNvSpPr/>
      </dsp:nvSpPr>
      <dsp:spPr>
        <a:xfrm rot="5400000">
          <a:off x="3369554" y="2636946"/>
          <a:ext cx="692283" cy="788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20359-121A-9B47-8E71-1BABD4A9933F}">
      <dsp:nvSpPr>
        <dsp:cNvPr id="0" name=""/>
        <dsp:cNvSpPr/>
      </dsp:nvSpPr>
      <dsp:spPr>
        <a:xfrm>
          <a:off x="3186141" y="1869536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Form Project Teams</a:t>
          </a:r>
        </a:p>
      </dsp:txBody>
      <dsp:txXfrm>
        <a:off x="3225969" y="1909364"/>
        <a:ext cx="1085741" cy="736084"/>
      </dsp:txXfrm>
    </dsp:sp>
    <dsp:sp modelId="{79655064-4ABC-8649-9300-7C33E7D8E112}">
      <dsp:nvSpPr>
        <dsp:cNvPr id="0" name=""/>
        <dsp:cNvSpPr/>
      </dsp:nvSpPr>
      <dsp:spPr>
        <a:xfrm>
          <a:off x="4351539" y="1947336"/>
          <a:ext cx="847599" cy="65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105DE-B7B9-FE4E-86AF-830707164FDB}">
      <dsp:nvSpPr>
        <dsp:cNvPr id="0" name=""/>
        <dsp:cNvSpPr/>
      </dsp:nvSpPr>
      <dsp:spPr>
        <a:xfrm rot="5400000">
          <a:off x="4335793" y="3553292"/>
          <a:ext cx="692283" cy="788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1D56A-7E44-D04E-B0FF-017075E5F930}">
      <dsp:nvSpPr>
        <dsp:cNvPr id="0" name=""/>
        <dsp:cNvSpPr/>
      </dsp:nvSpPr>
      <dsp:spPr>
        <a:xfrm>
          <a:off x="4152380" y="2785882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 and Budget</a:t>
          </a:r>
        </a:p>
      </dsp:txBody>
      <dsp:txXfrm>
        <a:off x="4192208" y="2825710"/>
        <a:ext cx="1085741" cy="736084"/>
      </dsp:txXfrm>
    </dsp:sp>
    <dsp:sp modelId="{5CF37B4A-65B5-6A4F-85AF-6CBB855B35A5}">
      <dsp:nvSpPr>
        <dsp:cNvPr id="0" name=""/>
        <dsp:cNvSpPr/>
      </dsp:nvSpPr>
      <dsp:spPr>
        <a:xfrm>
          <a:off x="5317778" y="2863682"/>
          <a:ext cx="847599" cy="65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1B405-7393-2D41-B82E-73B5FF727531}">
      <dsp:nvSpPr>
        <dsp:cNvPr id="0" name=""/>
        <dsp:cNvSpPr/>
      </dsp:nvSpPr>
      <dsp:spPr>
        <a:xfrm rot="5400000">
          <a:off x="5302032" y="4469638"/>
          <a:ext cx="692283" cy="788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668B-2E26-B048-A18C-1893BD869E92}">
      <dsp:nvSpPr>
        <dsp:cNvPr id="0" name=""/>
        <dsp:cNvSpPr/>
      </dsp:nvSpPr>
      <dsp:spPr>
        <a:xfrm>
          <a:off x="5118618" y="3702228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Allocate Funds</a:t>
          </a:r>
        </a:p>
      </dsp:txBody>
      <dsp:txXfrm>
        <a:off x="5158446" y="3742056"/>
        <a:ext cx="1085741" cy="736084"/>
      </dsp:txXfrm>
    </dsp:sp>
    <dsp:sp modelId="{CDF1D277-A8B2-B340-BEB9-032EC1BAA6E3}">
      <dsp:nvSpPr>
        <dsp:cNvPr id="0" name=""/>
        <dsp:cNvSpPr/>
      </dsp:nvSpPr>
      <dsp:spPr>
        <a:xfrm>
          <a:off x="6284016" y="3780027"/>
          <a:ext cx="847599" cy="659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20BAB-B69B-1B43-97A9-261D9C781BDA}">
      <dsp:nvSpPr>
        <dsp:cNvPr id="0" name=""/>
        <dsp:cNvSpPr/>
      </dsp:nvSpPr>
      <dsp:spPr>
        <a:xfrm>
          <a:off x="6084857" y="4618574"/>
          <a:ext cx="1165397" cy="81574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</a:t>
          </a:r>
        </a:p>
      </dsp:txBody>
      <dsp:txXfrm>
        <a:off x="6124685" y="4658402"/>
        <a:ext cx="1085741" cy="73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DC6E-0080-A641-8DC9-5E55AD5F4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85A33-EAA8-8D49-99F4-2FD614303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561ED-1EE3-2049-9D1D-117719C0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0948-BA57-5542-8811-97DE8132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9777-2FE6-504D-9E11-084F04F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F03A-4AE2-0548-AF15-4E0B872B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50EA5-1659-1B4C-9A47-640D5092D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AB39-C56F-E14D-80BF-248CC389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56DC-15E1-3E43-9318-C3C1A71A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3B76-D549-FD4C-8E88-792CD83B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EA1BB-7DAC-974E-A1BB-5F583BCDE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F9BE3-0884-4346-A27C-54E6A70CD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5694-8D5F-2943-9BDE-203B7229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60AE8-B0EB-ED41-A402-C130657E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96D07-FE7E-4340-BF6B-7EAEDF8C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D057-0ACB-D040-9E82-95271885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EE5F-0D30-0B40-8D7C-5929D85A6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3A0F-0402-294F-B3F9-7D62CD09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FB6A2-DDD3-3446-84AB-3004609A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FECF-A090-964A-BBFD-4A591517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E542-1244-6E46-9EE2-762527AD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467B3-8194-7E4D-8CD1-C6FFB1AF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D0ED-99F1-E64A-A095-0A4C767D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C3C4-9344-D74C-A829-F67B3A8D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ABA1C-4582-9E41-8442-476D888E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7DA7-AED7-7948-9D48-2C862E50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9F13-2FF6-504B-B094-A0CF2210C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655D8-3A04-784C-B0DD-DEC318A3A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C88FC-B399-724F-92DE-B332CAD0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B5ACC-7AB6-FB4D-99F2-486B75B1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BA4AA-715C-DE43-B1A5-B555441B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FD39-7627-E34F-9C1D-BBB488D7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E003-3DF1-9543-A9E3-35118AAF2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42439-687B-1B4E-8353-8ADCCA46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41521-DDA6-674B-8AC3-F63253FC3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9D483-00F2-A143-B83E-8158DBA77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1E910-1D7B-D346-AF4B-87DEE2B0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56715-6BDB-8E43-9DDF-BCFBA7B2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F1B93-01B0-A547-BBF0-E495DE4B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525E-796B-8E4E-AA38-354A9BB8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DC517-D1C6-BE4B-A9F9-1CA74951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292E8-4DB1-CB43-BAB7-C5A90858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DF3F0-9326-8B40-8E6D-56F481C1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603D1-310D-5640-8CA2-5D6B7F74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5F151-BBC0-FA41-9276-9F0ACB89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EDFE-F7FB-674C-AE44-0869F91E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144B-DAE4-944A-BFA6-36BFA7CC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B908-D204-714B-91FC-8943B67E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E618A-9493-814B-A3D3-1441014C9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673D1-F1FB-E749-AAAC-F4E308CE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D323D-B55C-2746-B807-7ED2D907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8AAB1-84DC-0D41-9598-65934363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144D-26F3-1F42-8293-BB2D2F89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4D84D-1E3F-EA40-88F7-C91CAD216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EE1D7-4204-0F4C-B355-30F9F0B6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EB88D-808A-CB46-A370-DECB7017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193B6-09B4-4A43-BC30-699BB7AC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3127A-19E4-5D40-BB08-0F24260A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76DD4-C5B0-0745-9D2F-5DCAFD98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9C3B8-F9EF-CF47-ADEE-0C3C585A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42C8-9CF5-FC4A-A334-254CC9259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75B0-1AB2-8845-B46B-19F399C093AC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4C4A-8453-7E47-B634-F3BFC9C3C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3BA2-EDC9-394D-85A0-5D464A2E1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145-4674-3C4E-A3C5-88BD7ADF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37EF-45C5-124A-B2B4-8532B7A2A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 Meeting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AE4DE-DE77-514A-A6FC-09D0DD28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Otter Tail County</a:t>
            </a:r>
            <a:br>
              <a:rPr lang="en-US" dirty="0"/>
            </a:br>
            <a:r>
              <a:rPr lang="en-US" dirty="0"/>
              <a:t>Blandin Broadband Community</a:t>
            </a:r>
          </a:p>
          <a:p>
            <a:r>
              <a:rPr lang="en-US" dirty="0"/>
              <a:t>August 25, 2020</a:t>
            </a:r>
          </a:p>
        </p:txBody>
      </p:sp>
    </p:spTree>
    <p:extLst>
      <p:ext uri="{BB962C8B-B14F-4D97-AF65-F5344CB8AC3E}">
        <p14:creationId xmlns:p14="http://schemas.microsoft.com/office/powerpoint/2010/main" val="11830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81200" y="1981200"/>
            <a:ext cx="4040188" cy="639762"/>
          </a:xfrm>
        </p:spPr>
        <p:txBody>
          <a:bodyPr>
            <a:noAutofit/>
          </a:bodyPr>
          <a:lstStyle/>
          <a:p>
            <a:r>
              <a:rPr lang="en-US" sz="1800" dirty="0"/>
              <a:t>Communities will thrive on their ability to create, support and attract knowledge workers</a:t>
            </a:r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460692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Knowledge workers have</a:t>
            </a:r>
          </a:p>
          <a:p>
            <a:pPr lvl="1"/>
            <a:r>
              <a:rPr lang="en-US" dirty="0"/>
              <a:t>Technology skills</a:t>
            </a:r>
          </a:p>
          <a:p>
            <a:pPr lvl="1"/>
            <a:r>
              <a:rPr lang="en-US" dirty="0"/>
              <a:t>Post-secondary degrees and certifications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Knowledge workers</a:t>
            </a:r>
          </a:p>
          <a:p>
            <a:pPr lvl="1"/>
            <a:r>
              <a:rPr lang="en-US" dirty="0"/>
              <a:t>Earn living wage salaries</a:t>
            </a:r>
          </a:p>
          <a:p>
            <a:pPr lvl="1"/>
            <a:r>
              <a:rPr lang="en-US" dirty="0"/>
              <a:t>Start new companies</a:t>
            </a:r>
          </a:p>
          <a:p>
            <a:pPr lvl="1"/>
            <a:r>
              <a:rPr lang="en-US" dirty="0"/>
              <a:t>Are critical to the success of all businesses and community organizations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240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97EA6-B76C-E541-A9C3-3E315628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809F-B606-9940-95EB-4FE8BEC3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Knowledge Workforce </a:t>
            </a:r>
            <a:br>
              <a:rPr lang="en-US" dirty="0"/>
            </a:br>
            <a:r>
              <a:rPr lang="en-US" dirty="0"/>
              <a:t>Community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DFBD-1CAF-AA42-ABCB-54E7C642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OTC is working hard to promote housing development necessary for workforce</a:t>
            </a:r>
          </a:p>
          <a:p>
            <a:r>
              <a:rPr lang="en-US" dirty="0"/>
              <a:t>OTC has good schools, a college, strong manufacturing and health care sectors</a:t>
            </a:r>
          </a:p>
          <a:p>
            <a:r>
              <a:rPr lang="en-US" dirty="0"/>
              <a:t>OTC has strong and unique communities</a:t>
            </a:r>
          </a:p>
          <a:p>
            <a:r>
              <a:rPr lang="en-US" dirty="0"/>
              <a:t>Unfilled jobs at the low end; shortage of high end jobs</a:t>
            </a:r>
          </a:p>
          <a:p>
            <a:r>
              <a:rPr lang="en-US" dirty="0"/>
              <a:t>Working from home is an opportunity to grow the population and economy</a:t>
            </a:r>
          </a:p>
        </p:txBody>
      </p:sp>
    </p:spTree>
    <p:extLst>
      <p:ext uri="{BB962C8B-B14F-4D97-AF65-F5344CB8AC3E}">
        <p14:creationId xmlns:p14="http://schemas.microsoft.com/office/powerpoint/2010/main" val="114989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EA53-6F0A-1F43-8513-AEED6D04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Workforce Assets and Gaps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F492C-5462-EB49-9411-D1B3BB2A6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82287"/>
            <a:ext cx="5157787" cy="410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41069-DEDB-1D4F-AAF2-49BA8ED10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093119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Strong K-12</a:t>
            </a:r>
          </a:p>
          <a:p>
            <a:r>
              <a:rPr lang="en-US" dirty="0"/>
              <a:t> Active business community </a:t>
            </a:r>
          </a:p>
          <a:p>
            <a:r>
              <a:rPr lang="en-US" dirty="0"/>
              <a:t>M State </a:t>
            </a:r>
          </a:p>
          <a:p>
            <a:r>
              <a:rPr lang="en-US" dirty="0"/>
              <a:t>Build off work of RRI</a:t>
            </a:r>
          </a:p>
          <a:p>
            <a:r>
              <a:rPr lang="en-US" dirty="0"/>
              <a:t>Quality of place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A710FC-4AEF-924F-AEA5-9EE5E9D52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586488"/>
            <a:ext cx="5183188" cy="410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078DBD-D2EF-9841-8C58-1CABBA99F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3" y="2093119"/>
            <a:ext cx="5697155" cy="4399756"/>
          </a:xfrm>
        </p:spPr>
        <p:txBody>
          <a:bodyPr>
            <a:normAutofit/>
          </a:bodyPr>
          <a:lstStyle/>
          <a:p>
            <a:r>
              <a:rPr lang="en-US" dirty="0"/>
              <a:t>Availability of quality broadband </a:t>
            </a:r>
          </a:p>
          <a:p>
            <a:r>
              <a:rPr lang="en-US" dirty="0"/>
              <a:t>Limits ability to attract residents or businesses </a:t>
            </a:r>
          </a:p>
          <a:p>
            <a:r>
              <a:rPr lang="en-US" dirty="0"/>
              <a:t>Speed doesn’t meet expectations of visitors - and that influences desire to come or move permanently </a:t>
            </a:r>
          </a:p>
          <a:p>
            <a:r>
              <a:rPr lang="en-US" dirty="0"/>
              <a:t>Limiting for education system with distance learning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9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7537-A885-3346-9494-4982C921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Workforce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5A62-A66E-344C-8C73-BE3283F6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recruit younger population with RRI efforts - ensure all components are in place </a:t>
            </a:r>
          </a:p>
          <a:p>
            <a:r>
              <a:rPr lang="en-US" dirty="0"/>
              <a:t>Access and training for displaced workers is available - M State as a partner to offer credit classes or certificates for technology skills - foundation could offer scholarships </a:t>
            </a:r>
          </a:p>
          <a:p>
            <a:r>
              <a:rPr lang="en-US" dirty="0"/>
              <a:t>County wide community access points / facility training and learning exist - community ed, libraries, etc. </a:t>
            </a:r>
          </a:p>
          <a:p>
            <a:r>
              <a:rPr lang="en-US" dirty="0"/>
              <a:t>Enhanced High School career fairs and hands on experiences - virtual support?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56B0D6-1F2C-C149-9B01-BAF35CF6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ADB22-047E-8F42-B12E-DC54F32D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25" y="336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372B27-D8B0-3940-BE7C-BA4FF929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F0E4CE-CEAF-2F44-B87F-ED73B5C7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9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8FA1-A06C-574A-9F0E-FC7DD603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Assets and Gaps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AB377-E4B9-2E4F-A565-A010A9EE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8054"/>
            <a:ext cx="5157787" cy="399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7722D-574A-7542-9ABA-B81F4E1E9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912062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Telework Handbook </a:t>
            </a:r>
          </a:p>
          <a:p>
            <a:r>
              <a:rPr lang="en-US" dirty="0"/>
              <a:t>Willingness/acceptance/desire to embrace technology </a:t>
            </a:r>
          </a:p>
          <a:p>
            <a:r>
              <a:rPr lang="en-US" dirty="0"/>
              <a:t>Telework Hotel/Business Incubator </a:t>
            </a:r>
          </a:p>
          <a:p>
            <a:r>
              <a:rPr lang="en-US" dirty="0"/>
              <a:t>Large numbers of family business changing hands soon</a:t>
            </a:r>
          </a:p>
          <a:p>
            <a:r>
              <a:rPr lang="en-US" dirty="0"/>
              <a:t>Small business innovation due to the pandemic </a:t>
            </a:r>
          </a:p>
          <a:p>
            <a:r>
              <a:rPr lang="en-US" dirty="0"/>
              <a:t>IQ Academy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61D7E-D18A-B64B-BE51-DF2EDF7E9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0745"/>
            <a:ext cx="5183188" cy="399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93731-1231-734F-8B18-56D83518A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12062"/>
            <a:ext cx="5183188" cy="4656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HR Culture - Online onboarding Firms/resources to provide direction </a:t>
            </a:r>
          </a:p>
          <a:p>
            <a:r>
              <a:rPr lang="en-US" dirty="0"/>
              <a:t>Human desire for in-person interaction </a:t>
            </a:r>
          </a:p>
          <a:p>
            <a:r>
              <a:rPr lang="en-US" dirty="0"/>
              <a:t>Large numbers of family business changing hands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0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BA04-2F70-B145-B823-BD964C64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B436-6AF9-1143-8FDE-E07A8721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 Otter Tail County as a Telework Friendly area boosted by our natural assets </a:t>
            </a:r>
          </a:p>
          <a:p>
            <a:r>
              <a:rPr lang="en-US" dirty="0"/>
              <a:t>Lifestyle marketing</a:t>
            </a:r>
          </a:p>
          <a:p>
            <a:r>
              <a:rPr lang="en-US" dirty="0"/>
              <a:t>Awareness of Educational opportunities in Otter Tail County</a:t>
            </a:r>
          </a:p>
          <a:p>
            <a:r>
              <a:rPr lang="en-US" dirty="0"/>
              <a:t>Telework Hotel and Business Incubator with support to aid an entrepreneur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49FE-4E69-ED44-909B-8FE67FC4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D012-B194-C242-8229-C25F163CC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15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Large Group</a:t>
            </a:r>
          </a:p>
          <a:p>
            <a:pPr lvl="1"/>
            <a:r>
              <a:rPr lang="en-US" dirty="0"/>
              <a:t>Welcome</a:t>
            </a:r>
          </a:p>
          <a:p>
            <a:pPr lvl="1"/>
            <a:r>
              <a:rPr lang="en-US" dirty="0"/>
              <a:t>Review of Vision Meeting Input</a:t>
            </a:r>
          </a:p>
          <a:p>
            <a:r>
              <a:rPr lang="en-US" dirty="0"/>
              <a:t>In Small Groups</a:t>
            </a:r>
          </a:p>
          <a:p>
            <a:pPr lvl="1"/>
            <a:r>
              <a:rPr lang="en-US" dirty="0"/>
              <a:t>Introductions</a:t>
            </a:r>
          </a:p>
          <a:p>
            <a:pPr lvl="1"/>
            <a:r>
              <a:rPr lang="en-US" dirty="0"/>
              <a:t>Brainstorm Project Ideas</a:t>
            </a:r>
          </a:p>
          <a:p>
            <a:r>
              <a:rPr lang="en-US" dirty="0"/>
              <a:t>In Large Group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Explanation of Next Steps</a:t>
            </a:r>
          </a:p>
          <a:p>
            <a:pPr lvl="2"/>
            <a:r>
              <a:rPr lang="en-US" dirty="0"/>
              <a:t>Voting</a:t>
            </a:r>
          </a:p>
          <a:p>
            <a:pPr lvl="2"/>
            <a:r>
              <a:rPr lang="en-US" dirty="0"/>
              <a:t>Project Work Teams</a:t>
            </a:r>
          </a:p>
          <a:p>
            <a:pPr lvl="2"/>
            <a:r>
              <a:rPr lang="en-US" dirty="0"/>
              <a:t>Budget Allocation</a:t>
            </a:r>
          </a:p>
          <a:p>
            <a:pPr lvl="1"/>
            <a:r>
              <a:rPr lang="en-US" dirty="0"/>
              <a:t>Adjourn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9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5BF0-9644-FA42-95B2-9FF4545A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Equity Community Input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C4681-D46C-534B-89D7-01739128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Kids lacking connectivity and quality computers have a real challenge</a:t>
            </a:r>
          </a:p>
          <a:p>
            <a:r>
              <a:rPr lang="en-US" dirty="0"/>
              <a:t>There is a widening skills gap.  People struggle to accomplish health care, education and government tasks online.</a:t>
            </a:r>
          </a:p>
          <a:p>
            <a:r>
              <a:rPr lang="en-US" dirty="0"/>
              <a:t>Cost and location determine people’s ability to get online.</a:t>
            </a:r>
          </a:p>
        </p:txBody>
      </p:sp>
    </p:spTree>
    <p:extLst>
      <p:ext uri="{BB962C8B-B14F-4D97-AF65-F5344CB8AC3E}">
        <p14:creationId xmlns:p14="http://schemas.microsoft.com/office/powerpoint/2010/main" val="376475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8FA1-A06C-574A-9F0E-FC7DD603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Equity Assets and Gaps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AB377-E4B9-2E4F-A565-A010A9EE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8915"/>
            <a:ext cx="5157787" cy="4629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7722D-574A-7542-9ABA-B81F4E1E9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16495"/>
            <a:ext cx="5157787" cy="45763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Public Libraries &amp; now offering hotspots</a:t>
            </a:r>
          </a:p>
          <a:p>
            <a:r>
              <a:rPr lang="en-US" dirty="0"/>
              <a:t>Community connections and support</a:t>
            </a:r>
          </a:p>
          <a:p>
            <a:r>
              <a:rPr lang="en-US" dirty="0"/>
              <a:t>M-State offerings/contributes to diversity </a:t>
            </a:r>
          </a:p>
          <a:p>
            <a:r>
              <a:rPr lang="en-US" dirty="0"/>
              <a:t>Schools that are responsive to workforce needs;  helping families with connectivity issues </a:t>
            </a:r>
          </a:p>
          <a:p>
            <a:r>
              <a:rPr lang="en-US" dirty="0"/>
              <a:t>Local Internet Service Providers dedicated to serving local, rural communities </a:t>
            </a:r>
          </a:p>
          <a:p>
            <a:r>
              <a:rPr lang="en-US" dirty="0"/>
              <a:t>People creating study groups so that people without the Internet at home can access at a friends’ home </a:t>
            </a:r>
          </a:p>
          <a:p>
            <a:r>
              <a:rPr lang="en-US" dirty="0"/>
              <a:t>Supportive communities and community members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61D7E-D18A-B64B-BE51-DF2EDF7E9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70955"/>
            <a:ext cx="5183188" cy="3788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93731-1231-734F-8B18-56D83518A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930619"/>
            <a:ext cx="5581542" cy="46803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Lack of broadband for all residents </a:t>
            </a:r>
          </a:p>
          <a:p>
            <a:r>
              <a:rPr lang="en-US" dirty="0"/>
              <a:t>Some residents have not experienced high speed Internet which creates a knowledge gap </a:t>
            </a:r>
          </a:p>
          <a:p>
            <a:r>
              <a:rPr lang="en-US" dirty="0"/>
              <a:t>Broadband and technology devices not affordable for all people due to high prices and lower incomes</a:t>
            </a:r>
          </a:p>
          <a:p>
            <a:r>
              <a:rPr lang="en-US" dirty="0"/>
              <a:t>People who lack the necessary equipment, commuters, updated operating systems </a:t>
            </a:r>
          </a:p>
          <a:p>
            <a:r>
              <a:rPr lang="en-US" dirty="0"/>
              <a:t>Lack of adequate broadband “lifeline” programs</a:t>
            </a:r>
          </a:p>
          <a:p>
            <a:r>
              <a:rPr lang="en-US" dirty="0"/>
              <a:t>The inconvenience and inefficiency of having to drive or walk somewhere to access the Internet. </a:t>
            </a:r>
          </a:p>
          <a:p>
            <a:r>
              <a:rPr lang="en-US" dirty="0"/>
              <a:t>Lack of Internet causes disadvantages for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job seekers</a:t>
            </a:r>
          </a:p>
          <a:p>
            <a:pPr lvl="1"/>
            <a:r>
              <a:rPr lang="en-US" dirty="0"/>
              <a:t>employers and small business owners</a:t>
            </a:r>
          </a:p>
          <a:p>
            <a:pPr lvl="1"/>
            <a:r>
              <a:rPr lang="en-US" dirty="0"/>
              <a:t>community &amp; economic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10BA-E2FE-F04F-AACD-295C84A1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Equity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AFC26-AA2F-0D4F-BDC7-CCB9467DA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access, even if only temporary</a:t>
            </a:r>
          </a:p>
          <a:p>
            <a:r>
              <a:rPr lang="en-US" dirty="0"/>
              <a:t>Access for all</a:t>
            </a:r>
          </a:p>
          <a:p>
            <a:r>
              <a:rPr lang="en-US" dirty="0"/>
              <a:t>Eliminate disparities in quality of access</a:t>
            </a:r>
          </a:p>
          <a:p>
            <a:r>
              <a:rPr lang="en-US" dirty="0"/>
              <a:t>Gigabit connectivity for all</a:t>
            </a:r>
          </a:p>
          <a:p>
            <a:r>
              <a:rPr lang="en-US" dirty="0"/>
              <a:t>Devices and skills for all</a:t>
            </a:r>
          </a:p>
          <a:p>
            <a:r>
              <a:rPr lang="en-US" dirty="0"/>
              <a:t>All students can learn remotely</a:t>
            </a:r>
          </a:p>
          <a:p>
            <a:r>
              <a:rPr lang="en-US" dirty="0"/>
              <a:t>Some people willing to have less so that others can have 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1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EBD9A2-6A28-3E40-BE5A-4B2DBBB9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143001"/>
            <a:ext cx="4040188" cy="1752599"/>
          </a:xfrm>
        </p:spPr>
        <p:txBody>
          <a:bodyPr>
            <a:normAutofit/>
          </a:bodyPr>
          <a:lstStyle/>
          <a:p>
            <a:r>
              <a:rPr lang="en-US" dirty="0"/>
              <a:t>Advocacy is the communication strategy that your community uses to motivate positive change.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81200" y="2895600"/>
            <a:ext cx="4040188" cy="3230562"/>
          </a:xfrm>
        </p:spPr>
        <p:txBody>
          <a:bodyPr/>
          <a:lstStyle/>
          <a:p>
            <a:r>
              <a:rPr lang="en-US" dirty="0"/>
              <a:t>Marketing is needed to attract people and investment</a:t>
            </a:r>
          </a:p>
          <a:p>
            <a:r>
              <a:rPr lang="en-US" dirty="0"/>
              <a:t>Advocacy is targeted internally to promote community buy-in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2054860"/>
            <a:ext cx="4267200" cy="396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4FB97B-71BD-5647-9979-6AA8E7AB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CECA8-82C6-1140-8C7A-D1C379D61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8FA1-A06C-574A-9F0E-FC7DD603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Assets and Gaps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AB377-E4B9-2E4F-A565-A010A9EE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74405"/>
            <a:ext cx="5157787" cy="413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7722D-574A-7542-9ABA-B81F4E1E9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887920"/>
            <a:ext cx="5157787" cy="47441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Chamber of Commerce- committee on advocacy could present; Chamber Cafe &amp; YPN </a:t>
            </a:r>
          </a:p>
          <a:p>
            <a:r>
              <a:rPr lang="en-US" dirty="0"/>
              <a:t>Otter Tail County</a:t>
            </a:r>
            <a:br>
              <a:rPr lang="en-US" dirty="0"/>
            </a:br>
            <a:r>
              <a:rPr lang="en-US" dirty="0"/>
              <a:t>Otter Tail Lakes Country Association </a:t>
            </a:r>
          </a:p>
          <a:p>
            <a:r>
              <a:rPr lang="en-US" dirty="0"/>
              <a:t>CARES funding- $125,000 to Broadband, $75,00 to Viking Library, $200,000 to OTCLC </a:t>
            </a:r>
          </a:p>
          <a:p>
            <a:r>
              <a:rPr lang="en-US" dirty="0"/>
              <a:t>Leighton Broadcasting </a:t>
            </a:r>
          </a:p>
          <a:p>
            <a:r>
              <a:rPr lang="en-US" dirty="0"/>
              <a:t>Daily Journal/ other local papers </a:t>
            </a:r>
          </a:p>
          <a:p>
            <a:r>
              <a:rPr lang="en-US" dirty="0"/>
              <a:t>PEG Access </a:t>
            </a:r>
          </a:p>
          <a:p>
            <a:r>
              <a:rPr lang="en-US" dirty="0"/>
              <a:t>Park Region Telephone’s TV studio </a:t>
            </a:r>
          </a:p>
          <a:p>
            <a:r>
              <a:rPr lang="en-US" dirty="0"/>
              <a:t>Community Ed &amp; partners- direct outreach efforts 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 Jean Bowman’s Signature Events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61D7E-D18A-B64B-BE51-DF2EDF7E9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6" y="1474405"/>
            <a:ext cx="5183188" cy="497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93731-1231-734F-8B18-56D83518A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6798" y="1887920"/>
            <a:ext cx="5183188" cy="36845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Capacity </a:t>
            </a:r>
          </a:p>
          <a:p>
            <a:r>
              <a:rPr lang="en-US" dirty="0"/>
              <a:t>Social media </a:t>
            </a:r>
          </a:p>
          <a:p>
            <a:r>
              <a:rPr lang="en-US" dirty="0"/>
              <a:t>Changes in print habits- no longer daily, rising cost of print media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8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F882-F265-284E-B6A3-BF1744BA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22BD1-8026-104D-80BE-31C54F9D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 beyond our community and entice people to believe that they can relocate in OTC and have business opportunities and make community connections </a:t>
            </a:r>
          </a:p>
          <a:p>
            <a:r>
              <a:rPr lang="en-US" dirty="0"/>
              <a:t>All people in the county have the necessary skills to access broadband</a:t>
            </a:r>
          </a:p>
          <a:p>
            <a:r>
              <a:rPr lang="en-US" dirty="0"/>
              <a:t>Integrated information infrastructure</a:t>
            </a:r>
          </a:p>
          <a:p>
            <a:r>
              <a:rPr lang="en-US" dirty="0"/>
              <a:t>Wi-fi for 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2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0948-97C6-6145-A470-7217D335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 Format (20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44EE-732D-A448-978C-31396B5F0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Join a small group</a:t>
            </a:r>
          </a:p>
          <a:p>
            <a:r>
              <a:rPr lang="en-US" dirty="0"/>
              <a:t>Ensure that you have a facilitator and recorder</a:t>
            </a:r>
          </a:p>
          <a:p>
            <a:r>
              <a:rPr lang="en-US" dirty="0"/>
              <a:t>Introduce yourselves quickly</a:t>
            </a:r>
          </a:p>
          <a:p>
            <a:r>
              <a:rPr lang="en-US" dirty="0"/>
              <a:t>In round robin fashion, take turns sharing your ideas for projects alphabetically by first name</a:t>
            </a:r>
          </a:p>
          <a:p>
            <a:pPr lvl="1"/>
            <a:r>
              <a:rPr lang="en-US" dirty="0"/>
              <a:t>Share one project, then move to the next person</a:t>
            </a:r>
          </a:p>
          <a:p>
            <a:pPr lvl="1"/>
            <a:r>
              <a:rPr lang="en-US" dirty="0"/>
              <a:t>Projects can address one or more Intelligent Community elements</a:t>
            </a:r>
          </a:p>
          <a:p>
            <a:r>
              <a:rPr lang="en-US" dirty="0"/>
              <a:t>PRIMARY TASK – get complete list of project ideas recorded</a:t>
            </a:r>
          </a:p>
          <a:p>
            <a:pPr lvl="1"/>
            <a:r>
              <a:rPr lang="en-US" dirty="0"/>
              <a:t>Do not share </a:t>
            </a:r>
            <a:r>
              <a:rPr lang="en-US" b="1" dirty="0"/>
              <a:t>why</a:t>
            </a:r>
            <a:r>
              <a:rPr lang="en-US" dirty="0"/>
              <a:t> you think the project is needed</a:t>
            </a:r>
          </a:p>
          <a:p>
            <a:pPr lvl="1"/>
            <a:r>
              <a:rPr lang="en-US" dirty="0"/>
              <a:t>Do not share </a:t>
            </a:r>
            <a:r>
              <a:rPr lang="en-US" b="1" dirty="0"/>
              <a:t>how </a:t>
            </a:r>
            <a:r>
              <a:rPr lang="en-US" dirty="0"/>
              <a:t>you think the project should be implemented.</a:t>
            </a:r>
          </a:p>
          <a:p>
            <a:r>
              <a:rPr lang="en-US" dirty="0"/>
              <a:t>Once you run out of ideas, you can informally discuss project ideas in more detail until you are returned to the Main Group</a:t>
            </a:r>
          </a:p>
        </p:txBody>
      </p:sp>
    </p:spTree>
    <p:extLst>
      <p:ext uri="{BB962C8B-B14F-4D97-AF65-F5344CB8AC3E}">
        <p14:creationId xmlns:p14="http://schemas.microsoft.com/office/powerpoint/2010/main" val="248441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5FBC-6444-5340-80EA-CC01D159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Listing</a:t>
            </a:r>
            <a:br>
              <a:rPr lang="en-US" dirty="0"/>
            </a:br>
            <a:r>
              <a:rPr lang="en-US" dirty="0"/>
              <a:t>PRIMARY TASK – Get all ideas on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025F-7F03-AD4E-8A21-F2EBFD06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spokespeople will share one idea at a time in round-robin fashion</a:t>
            </a:r>
          </a:p>
          <a:p>
            <a:pPr lvl="1"/>
            <a:r>
              <a:rPr lang="en-US" dirty="0"/>
              <a:t>If your idea has already been listed, move on to the next idea on your group’s list</a:t>
            </a:r>
          </a:p>
          <a:p>
            <a:pPr lvl="1"/>
            <a:r>
              <a:rPr lang="en-US" dirty="0"/>
              <a:t>Or, if your idea is additive to an existing idea, say “I would like to add this idea to that idea” (we will sort &amp; combine later)</a:t>
            </a:r>
          </a:p>
        </p:txBody>
      </p:sp>
    </p:spTree>
    <p:extLst>
      <p:ext uri="{BB962C8B-B14F-4D97-AF65-F5344CB8AC3E}">
        <p14:creationId xmlns:p14="http://schemas.microsoft.com/office/powerpoint/2010/main" val="423091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6C25-E4E9-F641-BBC6-E02AF3B1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0A54-FB08-2B49-AD9E-35E6A9906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Blandin and OTC staff will create consolidated list of projects</a:t>
            </a:r>
          </a:p>
          <a:p>
            <a:r>
              <a:rPr lang="en-US" dirty="0"/>
              <a:t>Projects will be inserted into a survey</a:t>
            </a:r>
          </a:p>
          <a:p>
            <a:r>
              <a:rPr lang="en-US" dirty="0"/>
              <a:t>Voting will start Friday August 31 and end Friday September 4.</a:t>
            </a:r>
          </a:p>
          <a:p>
            <a:pPr lvl="1"/>
            <a:r>
              <a:rPr lang="en-US" dirty="0"/>
              <a:t>Watch for an email with the link Friday morning</a:t>
            </a:r>
          </a:p>
          <a:p>
            <a:r>
              <a:rPr lang="en-US" dirty="0"/>
              <a:t>Please vote only once</a:t>
            </a:r>
          </a:p>
          <a:p>
            <a:r>
              <a:rPr lang="en-US" dirty="0"/>
              <a:t>Spread the voting link among Otter Tail County residents and businesses</a:t>
            </a:r>
          </a:p>
          <a:p>
            <a:r>
              <a:rPr lang="en-US" dirty="0"/>
              <a:t>Votes are cast in two ways</a:t>
            </a:r>
          </a:p>
          <a:p>
            <a:pPr lvl="1"/>
            <a:r>
              <a:rPr lang="en-US" dirty="0"/>
              <a:t>Allocate your dollar anyway you want </a:t>
            </a:r>
          </a:p>
          <a:p>
            <a:pPr lvl="2"/>
            <a:r>
              <a:rPr lang="en-US" dirty="0"/>
              <a:t>(For example, $.50 to project 1, .25 to project 2, .20 to project 6, .05 to project 8.)</a:t>
            </a:r>
          </a:p>
          <a:p>
            <a:pPr lvl="1"/>
            <a:r>
              <a:rPr lang="en-US" dirty="0"/>
              <a:t>Sign up to participate on one or more project teams</a:t>
            </a:r>
          </a:p>
          <a:p>
            <a:pPr lvl="2"/>
            <a:r>
              <a:rPr lang="en-US" dirty="0"/>
              <a:t>Without volunteers, projects do not really exist</a:t>
            </a:r>
          </a:p>
        </p:txBody>
      </p:sp>
    </p:spTree>
    <p:extLst>
      <p:ext uri="{BB962C8B-B14F-4D97-AF65-F5344CB8AC3E}">
        <p14:creationId xmlns:p14="http://schemas.microsoft.com/office/powerpoint/2010/main" val="144369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8B04-4F5B-454E-96DA-68C99CF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BBC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0B05-5914-654A-9E76-0F9EA9B28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goals</a:t>
            </a:r>
            <a:endParaRPr lang="en-US" b="1" dirty="0"/>
          </a:p>
          <a:p>
            <a:pPr lvl="1"/>
            <a:r>
              <a:rPr lang="en-US" dirty="0"/>
              <a:t>Better broadband access </a:t>
            </a:r>
          </a:p>
          <a:p>
            <a:pPr lvl="1"/>
            <a:r>
              <a:rPr lang="en-US" dirty="0"/>
              <a:t>More sophisticated technology use</a:t>
            </a:r>
          </a:p>
          <a:p>
            <a:r>
              <a:rPr lang="en-US" dirty="0"/>
              <a:t>Community coaching from the Blandin team</a:t>
            </a:r>
          </a:p>
          <a:p>
            <a:r>
              <a:rPr lang="en-US" dirty="0"/>
              <a:t>Develop and implement tech projects</a:t>
            </a:r>
          </a:p>
          <a:p>
            <a:r>
              <a:rPr lang="en-US" dirty="0"/>
              <a:t>Grant Funds</a:t>
            </a:r>
          </a:p>
          <a:p>
            <a:pPr lvl="1"/>
            <a:r>
              <a:rPr lang="en-US" dirty="0"/>
              <a:t>Up to $75,000 from Blandin Foundation</a:t>
            </a:r>
          </a:p>
          <a:p>
            <a:pPr lvl="1"/>
            <a:r>
              <a:rPr lang="en-US" dirty="0"/>
              <a:t>Otter Tail County CARES Act funds</a:t>
            </a:r>
          </a:p>
        </p:txBody>
      </p:sp>
    </p:spTree>
    <p:extLst>
      <p:ext uri="{BB962C8B-B14F-4D97-AF65-F5344CB8AC3E}">
        <p14:creationId xmlns:p14="http://schemas.microsoft.com/office/powerpoint/2010/main" val="193209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868C-C670-3F42-BA6C-9390921D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65055-5B0F-524F-A879-49FD36A0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31FE-A120-B94C-ABF6-2E957B59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38784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D3F2BC-9747-CB45-B168-5DCA6E777C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027176"/>
          <a:ext cx="8503920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8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912D-5F57-9F43-8403-B04ACFF4A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46" y="-707038"/>
            <a:ext cx="9144000" cy="2387600"/>
          </a:xfrm>
        </p:spPr>
        <p:txBody>
          <a:bodyPr/>
          <a:lstStyle/>
          <a:p>
            <a:r>
              <a:rPr lang="en-US" dirty="0"/>
              <a:t>Vision Meeting Summary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7EBD29C-720C-634D-966F-A8E40984D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222" y="1773238"/>
            <a:ext cx="9144000" cy="1655762"/>
          </a:xfrm>
        </p:spPr>
        <p:txBody>
          <a:bodyPr/>
          <a:lstStyle/>
          <a:p>
            <a:r>
              <a:rPr lang="en-US" dirty="0"/>
              <a:t>By Intelligent Community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D03DB-DA5A-5B41-9DBA-2FCB2A55E9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57" y="2718487"/>
            <a:ext cx="449214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61DCCD-C594-D04D-986A-18AFF715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87A45-AD0D-5A4D-9149-5CF61849D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A6DA3E-58E9-2748-AF10-34173862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Community Input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D9E02-8C83-EE40-9348-4E7F2D3C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Broadband is essential for everyday life – work, school &amp; business</a:t>
            </a:r>
          </a:p>
          <a:p>
            <a:r>
              <a:rPr lang="en-US" dirty="0"/>
              <a:t>Internet can be slow and I have to rework my daily schedule around when the Internet works</a:t>
            </a:r>
          </a:p>
          <a:p>
            <a:r>
              <a:rPr lang="en-US" dirty="0"/>
              <a:t>I have fiber to the home and it is amazing</a:t>
            </a:r>
          </a:p>
          <a:p>
            <a:r>
              <a:rPr lang="en-US" dirty="0"/>
              <a:t>The lack of speed for our business connection has become very pronounced since COVID-19.</a:t>
            </a:r>
          </a:p>
        </p:txBody>
      </p:sp>
    </p:spTree>
    <p:extLst>
      <p:ext uri="{BB962C8B-B14F-4D97-AF65-F5344CB8AC3E}">
        <p14:creationId xmlns:p14="http://schemas.microsoft.com/office/powerpoint/2010/main" val="177673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FF4B-F274-3548-BC46-90895158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4626"/>
          </a:xfrm>
        </p:spPr>
        <p:txBody>
          <a:bodyPr/>
          <a:lstStyle/>
          <a:p>
            <a:r>
              <a:rPr lang="en-US" dirty="0"/>
              <a:t>Broadband Assets and Gaps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DB5DB-BEF3-E349-8915-5669CB73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099752"/>
            <a:ext cx="5157787" cy="823912"/>
          </a:xfrm>
        </p:spPr>
        <p:txBody>
          <a:bodyPr/>
          <a:lstStyle/>
          <a:p>
            <a:r>
              <a:rPr lang="en-US" dirty="0"/>
              <a:t>Assets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BFC1D0-B606-5B40-ACD6-0DD01FE2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3" y="2073659"/>
            <a:ext cx="5157787" cy="4243057"/>
          </a:xfrm>
        </p:spPr>
        <p:txBody>
          <a:bodyPr>
            <a:normAutofit/>
          </a:bodyPr>
          <a:lstStyle/>
          <a:p>
            <a:r>
              <a:rPr lang="en-US" dirty="0"/>
              <a:t>Local telecommunications companies</a:t>
            </a:r>
          </a:p>
          <a:p>
            <a:r>
              <a:rPr lang="en-US" dirty="0"/>
              <a:t>Industries that are heavily dependent on reliable, fast Internet (tourism, ag, etc.</a:t>
            </a:r>
          </a:p>
          <a:p>
            <a:r>
              <a:rPr lang="en-US" dirty="0"/>
              <a:t>Strong government partners</a:t>
            </a:r>
          </a:p>
          <a:p>
            <a:r>
              <a:rPr lang="en-US" dirty="0"/>
              <a:t>Lakes that are density development magnets, making broadband possible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F1F2-BDAD-0441-A6D9-FE62613F9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798" y="1111959"/>
            <a:ext cx="5183188" cy="823912"/>
          </a:xfrm>
        </p:spPr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D36770-DD7B-5744-93E1-F5E40C890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6798" y="1955445"/>
            <a:ext cx="5183188" cy="4540551"/>
          </a:xfrm>
        </p:spPr>
        <p:txBody>
          <a:bodyPr>
            <a:normAutofit/>
          </a:bodyPr>
          <a:lstStyle/>
          <a:p>
            <a:r>
              <a:rPr lang="en-US" dirty="0"/>
              <a:t>Very difficult for schools to deliver online education in areas without broadband</a:t>
            </a:r>
          </a:p>
          <a:p>
            <a:r>
              <a:rPr lang="en-US" dirty="0"/>
              <a:t>Communities without broadband are not going to attract residents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94826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3221-6653-3E46-8913-80F72437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28C9-A224-594D-A72D-D4D4E97D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access to families/individuals without internet access (e.g. subsidized services, centralized wi-fi, etc.) </a:t>
            </a:r>
          </a:p>
          <a:p>
            <a:r>
              <a:rPr lang="en-US" dirty="0"/>
              <a:t>Enhancements for kids and educational systems.</a:t>
            </a:r>
          </a:p>
          <a:p>
            <a:r>
              <a:rPr lang="en-US" dirty="0"/>
              <a:t>Public education around broadband, why it's important,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6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1325</Words>
  <Application>Microsoft Macintosh PowerPoint</Application>
  <PresentationFormat>Widescreen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Brainstorm Meeting  </vt:lpstr>
      <vt:lpstr>Agenda</vt:lpstr>
      <vt:lpstr>BBC Benefits</vt:lpstr>
      <vt:lpstr>Process</vt:lpstr>
      <vt:lpstr>Vision Meeting Summary</vt:lpstr>
      <vt:lpstr>PowerPoint Presentation</vt:lpstr>
      <vt:lpstr>Broadband Community Input</vt:lpstr>
      <vt:lpstr>Broadband Assets and Gaps</vt:lpstr>
      <vt:lpstr>Broadband Desired Outcomes</vt:lpstr>
      <vt:lpstr>PowerPoint Presentation</vt:lpstr>
      <vt:lpstr>Knowledge Workforce  Community Input</vt:lpstr>
      <vt:lpstr>Knowledge Workforce Assets and Gaps</vt:lpstr>
      <vt:lpstr>Knowledge Workforce Desired Outcomes</vt:lpstr>
      <vt:lpstr>PowerPoint Presentation</vt:lpstr>
      <vt:lpstr>PowerPoint Presentation</vt:lpstr>
      <vt:lpstr>PowerPoint Presentation</vt:lpstr>
      <vt:lpstr>PowerPoint Presentation</vt:lpstr>
      <vt:lpstr>Innovation Assets and Gaps</vt:lpstr>
      <vt:lpstr>Innovation Desired Outcomes</vt:lpstr>
      <vt:lpstr>Digital Equity Community Input</vt:lpstr>
      <vt:lpstr>Digital Equity Assets and Gaps</vt:lpstr>
      <vt:lpstr>Digital Equity Desired Outcomes</vt:lpstr>
      <vt:lpstr>PowerPoint Presentation</vt:lpstr>
      <vt:lpstr>Advocacy</vt:lpstr>
      <vt:lpstr>Advocacy Assets and Gaps</vt:lpstr>
      <vt:lpstr>Advocacy Desired Outcomes</vt:lpstr>
      <vt:lpstr>Small Group Discussion Format (20 minutes)</vt:lpstr>
      <vt:lpstr>Project Listing PRIMARY TASK – Get all ideas on the table</vt:lpstr>
      <vt:lpstr>Next Steps</vt:lpstr>
      <vt:lpstr>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 Meeting  </dc:title>
  <dc:creator>Bill Coleman</dc:creator>
  <cp:lastModifiedBy>Bill Coleman</cp:lastModifiedBy>
  <cp:revision>18</cp:revision>
  <dcterms:created xsi:type="dcterms:W3CDTF">2020-06-16T15:13:46Z</dcterms:created>
  <dcterms:modified xsi:type="dcterms:W3CDTF">2020-08-25T18:18:16Z</dcterms:modified>
</cp:coreProperties>
</file>