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70" r:id="rId5"/>
    <p:sldId id="324" r:id="rId6"/>
    <p:sldId id="305" r:id="rId7"/>
    <p:sldId id="264" r:id="rId8"/>
    <p:sldId id="274" r:id="rId9"/>
    <p:sldId id="273" r:id="rId10"/>
    <p:sldId id="339" r:id="rId11"/>
    <p:sldId id="325" r:id="rId12"/>
    <p:sldId id="331" r:id="rId13"/>
    <p:sldId id="334" r:id="rId14"/>
    <p:sldId id="275" r:id="rId15"/>
    <p:sldId id="307" r:id="rId16"/>
    <p:sldId id="276" r:id="rId17"/>
    <p:sldId id="340" r:id="rId18"/>
    <p:sldId id="336" r:id="rId19"/>
    <p:sldId id="278" r:id="rId20"/>
    <p:sldId id="326" r:id="rId21"/>
    <p:sldId id="327" r:id="rId22"/>
    <p:sldId id="329" r:id="rId23"/>
    <p:sldId id="328" r:id="rId24"/>
    <p:sldId id="338" r:id="rId25"/>
    <p:sldId id="330" r:id="rId26"/>
    <p:sldId id="277" r:id="rId27"/>
    <p:sldId id="318" r:id="rId28"/>
    <p:sldId id="319" r:id="rId29"/>
    <p:sldId id="320" r:id="rId30"/>
    <p:sldId id="321" r:id="rId31"/>
    <p:sldId id="322" r:id="rId32"/>
    <p:sldId id="32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05"/>
    <p:restoredTop sz="94684"/>
  </p:normalViewPr>
  <p:slideViewPr>
    <p:cSldViewPr>
      <p:cViewPr varScale="1">
        <p:scale>
          <a:sx n="105" d="100"/>
          <a:sy n="105" d="100"/>
        </p:scale>
        <p:origin x="192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0820EB-63E8-4644-9A8E-68BA66F99443}" type="doc">
      <dgm:prSet loTypeId="urn:microsoft.com/office/officeart/2005/8/layout/StepDown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FCFBF0-6517-6849-840B-75B0B60650AF}">
      <dgm:prSet phldrT="[Text]"/>
      <dgm:spPr/>
      <dgm:t>
        <a:bodyPr/>
        <a:lstStyle/>
        <a:p>
          <a:r>
            <a:rPr lang="en-US" dirty="0"/>
            <a:t>Brainstorm</a:t>
          </a:r>
        </a:p>
      </dgm:t>
    </dgm:pt>
    <dgm:pt modelId="{4D3B553D-7541-6148-B546-2EA8D608D7C5}" type="parTrans" cxnId="{F5D5BA58-AF2F-6C4E-BFFD-60392120BD69}">
      <dgm:prSet/>
      <dgm:spPr/>
      <dgm:t>
        <a:bodyPr/>
        <a:lstStyle/>
        <a:p>
          <a:endParaRPr lang="en-US"/>
        </a:p>
      </dgm:t>
    </dgm:pt>
    <dgm:pt modelId="{75AD8DB5-0625-4640-B1AB-C27F4A9E54A6}" type="sibTrans" cxnId="{F5D5BA58-AF2F-6C4E-BFFD-60392120BD69}">
      <dgm:prSet/>
      <dgm:spPr/>
      <dgm:t>
        <a:bodyPr/>
        <a:lstStyle/>
        <a:p>
          <a:endParaRPr lang="en-US"/>
        </a:p>
      </dgm:t>
    </dgm:pt>
    <dgm:pt modelId="{CC87CF80-000F-AF45-9DE2-3F4947DB96AD}">
      <dgm:prSet phldrT="[Text]"/>
      <dgm:spPr/>
      <dgm:t>
        <a:bodyPr/>
        <a:lstStyle/>
        <a:p>
          <a:r>
            <a:rPr lang="en-US" dirty="0"/>
            <a:t>Design and Budget</a:t>
          </a:r>
        </a:p>
      </dgm:t>
    </dgm:pt>
    <dgm:pt modelId="{B0F35BF4-0EC1-464E-B77F-5E468AF6ED8E}" type="parTrans" cxnId="{281E6CBF-84D2-804C-A69C-CB367189E7F8}">
      <dgm:prSet/>
      <dgm:spPr/>
      <dgm:t>
        <a:bodyPr/>
        <a:lstStyle/>
        <a:p>
          <a:endParaRPr lang="en-US"/>
        </a:p>
      </dgm:t>
    </dgm:pt>
    <dgm:pt modelId="{20DB668B-6B96-9842-8D99-1A9683034808}" type="sibTrans" cxnId="{281E6CBF-84D2-804C-A69C-CB367189E7F8}">
      <dgm:prSet/>
      <dgm:spPr/>
      <dgm:t>
        <a:bodyPr/>
        <a:lstStyle/>
        <a:p>
          <a:endParaRPr lang="en-US"/>
        </a:p>
      </dgm:t>
    </dgm:pt>
    <dgm:pt modelId="{AD395F39-3E5A-4341-B48E-65017F931246}">
      <dgm:prSet phldrT="[Text]"/>
      <dgm:spPr/>
      <dgm:t>
        <a:bodyPr/>
        <a:lstStyle/>
        <a:p>
          <a:r>
            <a:rPr lang="en-US" dirty="0"/>
            <a:t>Implement</a:t>
          </a:r>
        </a:p>
      </dgm:t>
    </dgm:pt>
    <dgm:pt modelId="{95CFC951-0353-2D41-9A1B-C16DD0F4FF9D}" type="parTrans" cxnId="{609E81C3-821E-E442-AB45-E2DB670D21FA}">
      <dgm:prSet/>
      <dgm:spPr/>
      <dgm:t>
        <a:bodyPr/>
        <a:lstStyle/>
        <a:p>
          <a:endParaRPr lang="en-US"/>
        </a:p>
      </dgm:t>
    </dgm:pt>
    <dgm:pt modelId="{0BC26DC2-659E-EC41-A6F4-66E9A9D6AA82}" type="sibTrans" cxnId="{609E81C3-821E-E442-AB45-E2DB670D21FA}">
      <dgm:prSet/>
      <dgm:spPr/>
      <dgm:t>
        <a:bodyPr/>
        <a:lstStyle/>
        <a:p>
          <a:endParaRPr lang="en-US"/>
        </a:p>
      </dgm:t>
    </dgm:pt>
    <dgm:pt modelId="{871B7EDA-5084-B34D-8AC9-D91CCDAE8165}">
      <dgm:prSet phldrT="[Text]"/>
      <dgm:spPr/>
      <dgm:t>
        <a:bodyPr/>
        <a:lstStyle/>
        <a:p>
          <a:r>
            <a:rPr lang="en-US" dirty="0"/>
            <a:t>Form Project Teams</a:t>
          </a:r>
        </a:p>
      </dgm:t>
    </dgm:pt>
    <dgm:pt modelId="{791F8319-3273-4943-9A8A-EC275303995D}" type="parTrans" cxnId="{7E505EAE-87B0-6A40-A492-D191F70AE346}">
      <dgm:prSet/>
      <dgm:spPr/>
      <dgm:t>
        <a:bodyPr/>
        <a:lstStyle/>
        <a:p>
          <a:endParaRPr lang="en-US"/>
        </a:p>
      </dgm:t>
    </dgm:pt>
    <dgm:pt modelId="{50BFCCBE-7D78-5F48-99E1-C23F7B34F2BB}" type="sibTrans" cxnId="{7E505EAE-87B0-6A40-A492-D191F70AE346}">
      <dgm:prSet/>
      <dgm:spPr/>
      <dgm:t>
        <a:bodyPr/>
        <a:lstStyle/>
        <a:p>
          <a:endParaRPr lang="en-US"/>
        </a:p>
      </dgm:t>
    </dgm:pt>
    <dgm:pt modelId="{EE9E3378-195E-564A-9CEE-205FBAE19BC7}">
      <dgm:prSet phldrT="[Text]"/>
      <dgm:spPr/>
      <dgm:t>
        <a:bodyPr/>
        <a:lstStyle/>
        <a:p>
          <a:r>
            <a:rPr lang="en-US" dirty="0"/>
            <a:t>Allocate Funds</a:t>
          </a:r>
        </a:p>
      </dgm:t>
    </dgm:pt>
    <dgm:pt modelId="{8E500E43-C11A-2B4B-8BE0-2A2362D147FD}" type="parTrans" cxnId="{E585B49A-FB30-254C-93CC-07B33FFE65FD}">
      <dgm:prSet/>
      <dgm:spPr/>
      <dgm:t>
        <a:bodyPr/>
        <a:lstStyle/>
        <a:p>
          <a:endParaRPr lang="en-US"/>
        </a:p>
      </dgm:t>
    </dgm:pt>
    <dgm:pt modelId="{1D280211-56C6-A044-92C1-60EE6DC63D44}" type="sibTrans" cxnId="{E585B49A-FB30-254C-93CC-07B33FFE65FD}">
      <dgm:prSet/>
      <dgm:spPr/>
      <dgm:t>
        <a:bodyPr/>
        <a:lstStyle/>
        <a:p>
          <a:endParaRPr lang="en-US"/>
        </a:p>
      </dgm:t>
    </dgm:pt>
    <dgm:pt modelId="{0FBF96D6-D89C-5F4C-B333-82C22C7F928D}">
      <dgm:prSet phldrT="[Text]"/>
      <dgm:spPr/>
      <dgm:t>
        <a:bodyPr/>
        <a:lstStyle/>
        <a:p>
          <a:r>
            <a:rPr lang="en-US" dirty="0"/>
            <a:t>Vision</a:t>
          </a:r>
        </a:p>
      </dgm:t>
    </dgm:pt>
    <dgm:pt modelId="{1FAA53CB-A481-9E46-998D-96CA424C91A6}" type="parTrans" cxnId="{76B0745A-32C6-644D-AA1B-6C79DE76199E}">
      <dgm:prSet/>
      <dgm:spPr/>
      <dgm:t>
        <a:bodyPr/>
        <a:lstStyle/>
        <a:p>
          <a:endParaRPr lang="en-US"/>
        </a:p>
      </dgm:t>
    </dgm:pt>
    <dgm:pt modelId="{96728DD3-712D-474F-8DE5-517F5EF749BF}" type="sibTrans" cxnId="{76B0745A-32C6-644D-AA1B-6C79DE76199E}">
      <dgm:prSet/>
      <dgm:spPr/>
      <dgm:t>
        <a:bodyPr/>
        <a:lstStyle/>
        <a:p>
          <a:endParaRPr lang="en-US"/>
        </a:p>
      </dgm:t>
    </dgm:pt>
    <dgm:pt modelId="{F11F21DB-570D-E546-9703-C9F3F94611B9}" type="pres">
      <dgm:prSet presAssocID="{8A0820EB-63E8-4644-9A8E-68BA66F99443}" presName="rootnode" presStyleCnt="0">
        <dgm:presLayoutVars>
          <dgm:chMax/>
          <dgm:chPref/>
          <dgm:dir/>
          <dgm:animLvl val="lvl"/>
        </dgm:presLayoutVars>
      </dgm:prSet>
      <dgm:spPr/>
    </dgm:pt>
    <dgm:pt modelId="{9B07ABC2-4382-324E-8031-6EABDA396E1D}" type="pres">
      <dgm:prSet presAssocID="{0FBF96D6-D89C-5F4C-B333-82C22C7F928D}" presName="composite" presStyleCnt="0"/>
      <dgm:spPr/>
    </dgm:pt>
    <dgm:pt modelId="{4130C1C5-7901-C34A-A332-70B768E70EA1}" type="pres">
      <dgm:prSet presAssocID="{0FBF96D6-D89C-5F4C-B333-82C22C7F928D}" presName="bentUpArrow1" presStyleLbl="alignImgPlace1" presStyleIdx="0" presStyleCnt="5"/>
      <dgm:spPr/>
    </dgm:pt>
    <dgm:pt modelId="{59B0E52A-2207-D64C-BF80-E35CAD27585F}" type="pres">
      <dgm:prSet presAssocID="{0FBF96D6-D89C-5F4C-B333-82C22C7F928D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2A7EFC43-8F64-6745-9B84-A485CE770AB6}" type="pres">
      <dgm:prSet presAssocID="{0FBF96D6-D89C-5F4C-B333-82C22C7F928D}" presName="Child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8F3FFF8B-4B5C-C34B-B74F-0E2F18100AD3}" type="pres">
      <dgm:prSet presAssocID="{96728DD3-712D-474F-8DE5-517F5EF749BF}" presName="sibTrans" presStyleCnt="0"/>
      <dgm:spPr/>
    </dgm:pt>
    <dgm:pt modelId="{689ED8FD-DCB2-7D41-85A8-6F05B945EFD6}" type="pres">
      <dgm:prSet presAssocID="{21FCFBF0-6517-6849-840B-75B0B60650AF}" presName="composite" presStyleCnt="0"/>
      <dgm:spPr/>
    </dgm:pt>
    <dgm:pt modelId="{100B3DE7-0058-774E-9717-97C5E105EE77}" type="pres">
      <dgm:prSet presAssocID="{21FCFBF0-6517-6849-840B-75B0B60650AF}" presName="bentUpArrow1" presStyleLbl="alignImgPlace1" presStyleIdx="1" presStyleCnt="5"/>
      <dgm:spPr/>
    </dgm:pt>
    <dgm:pt modelId="{7FDFD929-8CC8-2B42-9D4F-4FAD7627EAFE}" type="pres">
      <dgm:prSet presAssocID="{21FCFBF0-6517-6849-840B-75B0B60650AF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</dgm:pt>
    <dgm:pt modelId="{A90832FB-684F-F745-9FAC-33747D9869F2}" type="pres">
      <dgm:prSet presAssocID="{21FCFBF0-6517-6849-840B-75B0B60650AF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F85786C-0CA8-5142-98D5-E01B0373311F}" type="pres">
      <dgm:prSet presAssocID="{75AD8DB5-0625-4640-B1AB-C27F4A9E54A6}" presName="sibTrans" presStyleCnt="0"/>
      <dgm:spPr/>
    </dgm:pt>
    <dgm:pt modelId="{12950218-8D85-2D40-B2DC-6440CDA38F81}" type="pres">
      <dgm:prSet presAssocID="{871B7EDA-5084-B34D-8AC9-D91CCDAE8165}" presName="composite" presStyleCnt="0"/>
      <dgm:spPr/>
    </dgm:pt>
    <dgm:pt modelId="{29DBA210-30D9-CE4B-B16C-24F3F537344C}" type="pres">
      <dgm:prSet presAssocID="{871B7EDA-5084-B34D-8AC9-D91CCDAE8165}" presName="bentUpArrow1" presStyleLbl="alignImgPlace1" presStyleIdx="2" presStyleCnt="5"/>
      <dgm:spPr/>
    </dgm:pt>
    <dgm:pt modelId="{08A20359-121A-9B47-8E71-1BABD4A9933F}" type="pres">
      <dgm:prSet presAssocID="{871B7EDA-5084-B34D-8AC9-D91CCDAE8165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79655064-4ABC-8649-9300-7C33E7D8E112}" type="pres">
      <dgm:prSet presAssocID="{871B7EDA-5084-B34D-8AC9-D91CCDAE8165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0098F424-8834-C946-90F4-75566FA34007}" type="pres">
      <dgm:prSet presAssocID="{50BFCCBE-7D78-5F48-99E1-C23F7B34F2BB}" presName="sibTrans" presStyleCnt="0"/>
      <dgm:spPr/>
    </dgm:pt>
    <dgm:pt modelId="{8F1D6478-B509-6F48-A3FE-A33DA75A577E}" type="pres">
      <dgm:prSet presAssocID="{CC87CF80-000F-AF45-9DE2-3F4947DB96AD}" presName="composite" presStyleCnt="0"/>
      <dgm:spPr/>
    </dgm:pt>
    <dgm:pt modelId="{6BC105DE-B7B9-FE4E-86AF-830707164FDB}" type="pres">
      <dgm:prSet presAssocID="{CC87CF80-000F-AF45-9DE2-3F4947DB96AD}" presName="bentUpArrow1" presStyleLbl="alignImgPlace1" presStyleIdx="3" presStyleCnt="5"/>
      <dgm:spPr/>
    </dgm:pt>
    <dgm:pt modelId="{1011D56A-7E44-D04E-B0FF-017075E5F930}" type="pres">
      <dgm:prSet presAssocID="{CC87CF80-000F-AF45-9DE2-3F4947DB96AD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</dgm:pt>
    <dgm:pt modelId="{5CF37B4A-65B5-6A4F-85AF-6CBB855B35A5}" type="pres">
      <dgm:prSet presAssocID="{CC87CF80-000F-AF45-9DE2-3F4947DB96AD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94E8F5C-93D5-5341-BD03-7F7A4A78B932}" type="pres">
      <dgm:prSet presAssocID="{20DB668B-6B96-9842-8D99-1A9683034808}" presName="sibTrans" presStyleCnt="0"/>
      <dgm:spPr/>
    </dgm:pt>
    <dgm:pt modelId="{438DC724-9220-2E47-991C-B91C2554F671}" type="pres">
      <dgm:prSet presAssocID="{EE9E3378-195E-564A-9CEE-205FBAE19BC7}" presName="composite" presStyleCnt="0"/>
      <dgm:spPr/>
    </dgm:pt>
    <dgm:pt modelId="{F8D1B405-7393-2D41-B82E-73B5FF727531}" type="pres">
      <dgm:prSet presAssocID="{EE9E3378-195E-564A-9CEE-205FBAE19BC7}" presName="bentUpArrow1" presStyleLbl="alignImgPlace1" presStyleIdx="4" presStyleCnt="5"/>
      <dgm:spPr/>
    </dgm:pt>
    <dgm:pt modelId="{58D9668B-2E26-B048-A18C-1893BD869E92}" type="pres">
      <dgm:prSet presAssocID="{EE9E3378-195E-564A-9CEE-205FBAE19BC7}" presName="ParentText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CDF1D277-A8B2-B340-BEB9-032EC1BAA6E3}" type="pres">
      <dgm:prSet presAssocID="{EE9E3378-195E-564A-9CEE-205FBAE19BC7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08CB5E89-AF73-1D46-ADF1-0D327826E9A2}" type="pres">
      <dgm:prSet presAssocID="{1D280211-56C6-A044-92C1-60EE6DC63D44}" presName="sibTrans" presStyleCnt="0"/>
      <dgm:spPr/>
    </dgm:pt>
    <dgm:pt modelId="{00FC263D-AD93-6C4F-BC87-A181C018CD58}" type="pres">
      <dgm:prSet presAssocID="{AD395F39-3E5A-4341-B48E-65017F931246}" presName="composite" presStyleCnt="0"/>
      <dgm:spPr/>
    </dgm:pt>
    <dgm:pt modelId="{EE920BAB-B69B-1B43-97A9-261D9C781BDA}" type="pres">
      <dgm:prSet presAssocID="{AD395F39-3E5A-4341-B48E-65017F931246}" presName="ParentText" presStyleLbl="node1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053BD341-F8A8-7145-9B80-57BD9EEEC55D}" type="presOf" srcId="{0FBF96D6-D89C-5F4C-B333-82C22C7F928D}" destId="{59B0E52A-2207-D64C-BF80-E35CAD27585F}" srcOrd="0" destOrd="0" presId="urn:microsoft.com/office/officeart/2005/8/layout/StepDownProcess"/>
    <dgm:cxn modelId="{F5D5BA58-AF2F-6C4E-BFFD-60392120BD69}" srcId="{8A0820EB-63E8-4644-9A8E-68BA66F99443}" destId="{21FCFBF0-6517-6849-840B-75B0B60650AF}" srcOrd="1" destOrd="0" parTransId="{4D3B553D-7541-6148-B546-2EA8D608D7C5}" sibTransId="{75AD8DB5-0625-4640-B1AB-C27F4A9E54A6}"/>
    <dgm:cxn modelId="{76B0745A-32C6-644D-AA1B-6C79DE76199E}" srcId="{8A0820EB-63E8-4644-9A8E-68BA66F99443}" destId="{0FBF96D6-D89C-5F4C-B333-82C22C7F928D}" srcOrd="0" destOrd="0" parTransId="{1FAA53CB-A481-9E46-998D-96CA424C91A6}" sibTransId="{96728DD3-712D-474F-8DE5-517F5EF749BF}"/>
    <dgm:cxn modelId="{6A742E76-1E77-1944-9AB1-F427738667B3}" type="presOf" srcId="{8A0820EB-63E8-4644-9A8E-68BA66F99443}" destId="{F11F21DB-570D-E546-9703-C9F3F94611B9}" srcOrd="0" destOrd="0" presId="urn:microsoft.com/office/officeart/2005/8/layout/StepDownProcess"/>
    <dgm:cxn modelId="{61B57595-0F4B-8A43-8821-0E365BB9D1C8}" type="presOf" srcId="{21FCFBF0-6517-6849-840B-75B0B60650AF}" destId="{7FDFD929-8CC8-2B42-9D4F-4FAD7627EAFE}" srcOrd="0" destOrd="0" presId="urn:microsoft.com/office/officeart/2005/8/layout/StepDownProcess"/>
    <dgm:cxn modelId="{E585B49A-FB30-254C-93CC-07B33FFE65FD}" srcId="{8A0820EB-63E8-4644-9A8E-68BA66F99443}" destId="{EE9E3378-195E-564A-9CEE-205FBAE19BC7}" srcOrd="4" destOrd="0" parTransId="{8E500E43-C11A-2B4B-8BE0-2A2362D147FD}" sibTransId="{1D280211-56C6-A044-92C1-60EE6DC63D44}"/>
    <dgm:cxn modelId="{9393F6A0-8FDC-B54A-883A-D5926A33F573}" type="presOf" srcId="{CC87CF80-000F-AF45-9DE2-3F4947DB96AD}" destId="{1011D56A-7E44-D04E-B0FF-017075E5F930}" srcOrd="0" destOrd="0" presId="urn:microsoft.com/office/officeart/2005/8/layout/StepDownProcess"/>
    <dgm:cxn modelId="{A4C152A9-A1DE-1948-9DAA-16147330DD89}" type="presOf" srcId="{AD395F39-3E5A-4341-B48E-65017F931246}" destId="{EE920BAB-B69B-1B43-97A9-261D9C781BDA}" srcOrd="0" destOrd="0" presId="urn:microsoft.com/office/officeart/2005/8/layout/StepDownProcess"/>
    <dgm:cxn modelId="{7E505EAE-87B0-6A40-A492-D191F70AE346}" srcId="{8A0820EB-63E8-4644-9A8E-68BA66F99443}" destId="{871B7EDA-5084-B34D-8AC9-D91CCDAE8165}" srcOrd="2" destOrd="0" parTransId="{791F8319-3273-4943-9A8A-EC275303995D}" sibTransId="{50BFCCBE-7D78-5F48-99E1-C23F7B34F2BB}"/>
    <dgm:cxn modelId="{281E6CBF-84D2-804C-A69C-CB367189E7F8}" srcId="{8A0820EB-63E8-4644-9A8E-68BA66F99443}" destId="{CC87CF80-000F-AF45-9DE2-3F4947DB96AD}" srcOrd="3" destOrd="0" parTransId="{B0F35BF4-0EC1-464E-B77F-5E468AF6ED8E}" sibTransId="{20DB668B-6B96-9842-8D99-1A9683034808}"/>
    <dgm:cxn modelId="{609E81C3-821E-E442-AB45-E2DB670D21FA}" srcId="{8A0820EB-63E8-4644-9A8E-68BA66F99443}" destId="{AD395F39-3E5A-4341-B48E-65017F931246}" srcOrd="5" destOrd="0" parTransId="{95CFC951-0353-2D41-9A1B-C16DD0F4FF9D}" sibTransId="{0BC26DC2-659E-EC41-A6F4-66E9A9D6AA82}"/>
    <dgm:cxn modelId="{728501D5-7D6F-0143-BB74-A6DB7765B619}" type="presOf" srcId="{871B7EDA-5084-B34D-8AC9-D91CCDAE8165}" destId="{08A20359-121A-9B47-8E71-1BABD4A9933F}" srcOrd="0" destOrd="0" presId="urn:microsoft.com/office/officeart/2005/8/layout/StepDownProcess"/>
    <dgm:cxn modelId="{1979A8DB-386C-4A4A-A213-12E76097DFDF}" type="presOf" srcId="{EE9E3378-195E-564A-9CEE-205FBAE19BC7}" destId="{58D9668B-2E26-B048-A18C-1893BD869E92}" srcOrd="0" destOrd="0" presId="urn:microsoft.com/office/officeart/2005/8/layout/StepDownProcess"/>
    <dgm:cxn modelId="{D99495E0-11FB-D646-83F3-8BA736575E7D}" type="presParOf" srcId="{F11F21DB-570D-E546-9703-C9F3F94611B9}" destId="{9B07ABC2-4382-324E-8031-6EABDA396E1D}" srcOrd="0" destOrd="0" presId="urn:microsoft.com/office/officeart/2005/8/layout/StepDownProcess"/>
    <dgm:cxn modelId="{1D5EA2F8-16A4-554D-B68D-1952B464D8BD}" type="presParOf" srcId="{9B07ABC2-4382-324E-8031-6EABDA396E1D}" destId="{4130C1C5-7901-C34A-A332-70B768E70EA1}" srcOrd="0" destOrd="0" presId="urn:microsoft.com/office/officeart/2005/8/layout/StepDownProcess"/>
    <dgm:cxn modelId="{6E6B0B3D-800F-3741-9123-ABD82A46083F}" type="presParOf" srcId="{9B07ABC2-4382-324E-8031-6EABDA396E1D}" destId="{59B0E52A-2207-D64C-BF80-E35CAD27585F}" srcOrd="1" destOrd="0" presId="urn:microsoft.com/office/officeart/2005/8/layout/StepDownProcess"/>
    <dgm:cxn modelId="{9581B97A-0D10-204A-80B2-BBD503E19921}" type="presParOf" srcId="{9B07ABC2-4382-324E-8031-6EABDA396E1D}" destId="{2A7EFC43-8F64-6745-9B84-A485CE770AB6}" srcOrd="2" destOrd="0" presId="urn:microsoft.com/office/officeart/2005/8/layout/StepDownProcess"/>
    <dgm:cxn modelId="{A210FDD9-C737-C348-9754-FD155987C7D7}" type="presParOf" srcId="{F11F21DB-570D-E546-9703-C9F3F94611B9}" destId="{8F3FFF8B-4B5C-C34B-B74F-0E2F18100AD3}" srcOrd="1" destOrd="0" presId="urn:microsoft.com/office/officeart/2005/8/layout/StepDownProcess"/>
    <dgm:cxn modelId="{F10AAF06-C54C-C943-8ADE-08E6E3F0995B}" type="presParOf" srcId="{F11F21DB-570D-E546-9703-C9F3F94611B9}" destId="{689ED8FD-DCB2-7D41-85A8-6F05B945EFD6}" srcOrd="2" destOrd="0" presId="urn:microsoft.com/office/officeart/2005/8/layout/StepDownProcess"/>
    <dgm:cxn modelId="{CF8B6413-2CB1-5041-BA8F-B64D3AF3406A}" type="presParOf" srcId="{689ED8FD-DCB2-7D41-85A8-6F05B945EFD6}" destId="{100B3DE7-0058-774E-9717-97C5E105EE77}" srcOrd="0" destOrd="0" presId="urn:microsoft.com/office/officeart/2005/8/layout/StepDownProcess"/>
    <dgm:cxn modelId="{35432B8F-3CEA-1445-A038-D993EF28702F}" type="presParOf" srcId="{689ED8FD-DCB2-7D41-85A8-6F05B945EFD6}" destId="{7FDFD929-8CC8-2B42-9D4F-4FAD7627EAFE}" srcOrd="1" destOrd="0" presId="urn:microsoft.com/office/officeart/2005/8/layout/StepDownProcess"/>
    <dgm:cxn modelId="{671A2D7E-F2DA-134B-82B7-1860BDD9E812}" type="presParOf" srcId="{689ED8FD-DCB2-7D41-85A8-6F05B945EFD6}" destId="{A90832FB-684F-F745-9FAC-33747D9869F2}" srcOrd="2" destOrd="0" presId="urn:microsoft.com/office/officeart/2005/8/layout/StepDownProcess"/>
    <dgm:cxn modelId="{D54003F5-F633-CD48-8D79-7C158A4EF8CB}" type="presParOf" srcId="{F11F21DB-570D-E546-9703-C9F3F94611B9}" destId="{6F85786C-0CA8-5142-98D5-E01B0373311F}" srcOrd="3" destOrd="0" presId="urn:microsoft.com/office/officeart/2005/8/layout/StepDownProcess"/>
    <dgm:cxn modelId="{9141C74C-6B04-7548-8B40-58DABF625E9C}" type="presParOf" srcId="{F11F21DB-570D-E546-9703-C9F3F94611B9}" destId="{12950218-8D85-2D40-B2DC-6440CDA38F81}" srcOrd="4" destOrd="0" presId="urn:microsoft.com/office/officeart/2005/8/layout/StepDownProcess"/>
    <dgm:cxn modelId="{3DD30D54-086C-4E45-91F0-CBF4E8C28E0D}" type="presParOf" srcId="{12950218-8D85-2D40-B2DC-6440CDA38F81}" destId="{29DBA210-30D9-CE4B-B16C-24F3F537344C}" srcOrd="0" destOrd="0" presId="urn:microsoft.com/office/officeart/2005/8/layout/StepDownProcess"/>
    <dgm:cxn modelId="{BEBEA16A-7ED8-6A46-8DD2-D2A2922ACA58}" type="presParOf" srcId="{12950218-8D85-2D40-B2DC-6440CDA38F81}" destId="{08A20359-121A-9B47-8E71-1BABD4A9933F}" srcOrd="1" destOrd="0" presId="urn:microsoft.com/office/officeart/2005/8/layout/StepDownProcess"/>
    <dgm:cxn modelId="{DAE2A4A5-D85D-3848-A7C3-66C9D42E2CBC}" type="presParOf" srcId="{12950218-8D85-2D40-B2DC-6440CDA38F81}" destId="{79655064-4ABC-8649-9300-7C33E7D8E112}" srcOrd="2" destOrd="0" presId="urn:microsoft.com/office/officeart/2005/8/layout/StepDownProcess"/>
    <dgm:cxn modelId="{0625E6FE-A800-8149-8654-BD5FEC796F3C}" type="presParOf" srcId="{F11F21DB-570D-E546-9703-C9F3F94611B9}" destId="{0098F424-8834-C946-90F4-75566FA34007}" srcOrd="5" destOrd="0" presId="urn:microsoft.com/office/officeart/2005/8/layout/StepDownProcess"/>
    <dgm:cxn modelId="{16302D53-6EF3-0344-810D-E0CD78861868}" type="presParOf" srcId="{F11F21DB-570D-E546-9703-C9F3F94611B9}" destId="{8F1D6478-B509-6F48-A3FE-A33DA75A577E}" srcOrd="6" destOrd="0" presId="urn:microsoft.com/office/officeart/2005/8/layout/StepDownProcess"/>
    <dgm:cxn modelId="{2E2DE6D8-1F22-FB45-A7AA-51620CF631FA}" type="presParOf" srcId="{8F1D6478-B509-6F48-A3FE-A33DA75A577E}" destId="{6BC105DE-B7B9-FE4E-86AF-830707164FDB}" srcOrd="0" destOrd="0" presId="urn:microsoft.com/office/officeart/2005/8/layout/StepDownProcess"/>
    <dgm:cxn modelId="{4F103D13-CAC9-FA4B-8AAE-4FD4E1788E2D}" type="presParOf" srcId="{8F1D6478-B509-6F48-A3FE-A33DA75A577E}" destId="{1011D56A-7E44-D04E-B0FF-017075E5F930}" srcOrd="1" destOrd="0" presId="urn:microsoft.com/office/officeart/2005/8/layout/StepDownProcess"/>
    <dgm:cxn modelId="{E5EA28AD-3678-454B-B7B5-37B4EC17AE1F}" type="presParOf" srcId="{8F1D6478-B509-6F48-A3FE-A33DA75A577E}" destId="{5CF37B4A-65B5-6A4F-85AF-6CBB855B35A5}" srcOrd="2" destOrd="0" presId="urn:microsoft.com/office/officeart/2005/8/layout/StepDownProcess"/>
    <dgm:cxn modelId="{E4B4723B-4C4E-4945-8DBC-E992FA6D16C2}" type="presParOf" srcId="{F11F21DB-570D-E546-9703-C9F3F94611B9}" destId="{D94E8F5C-93D5-5341-BD03-7F7A4A78B932}" srcOrd="7" destOrd="0" presId="urn:microsoft.com/office/officeart/2005/8/layout/StepDownProcess"/>
    <dgm:cxn modelId="{0F04E76B-C35B-8A42-99FD-E5242FA0A891}" type="presParOf" srcId="{F11F21DB-570D-E546-9703-C9F3F94611B9}" destId="{438DC724-9220-2E47-991C-B91C2554F671}" srcOrd="8" destOrd="0" presId="urn:microsoft.com/office/officeart/2005/8/layout/StepDownProcess"/>
    <dgm:cxn modelId="{FAD46EF6-1522-C04F-9C6D-9B6CEE11733E}" type="presParOf" srcId="{438DC724-9220-2E47-991C-B91C2554F671}" destId="{F8D1B405-7393-2D41-B82E-73B5FF727531}" srcOrd="0" destOrd="0" presId="urn:microsoft.com/office/officeart/2005/8/layout/StepDownProcess"/>
    <dgm:cxn modelId="{2F52AEE6-44D3-474D-A1E6-3816C7C4E7B9}" type="presParOf" srcId="{438DC724-9220-2E47-991C-B91C2554F671}" destId="{58D9668B-2E26-B048-A18C-1893BD869E92}" srcOrd="1" destOrd="0" presId="urn:microsoft.com/office/officeart/2005/8/layout/StepDownProcess"/>
    <dgm:cxn modelId="{501DDD70-2ADF-8E4B-A1E7-AB0F955DB27D}" type="presParOf" srcId="{438DC724-9220-2E47-991C-B91C2554F671}" destId="{CDF1D277-A8B2-B340-BEB9-032EC1BAA6E3}" srcOrd="2" destOrd="0" presId="urn:microsoft.com/office/officeart/2005/8/layout/StepDownProcess"/>
    <dgm:cxn modelId="{363975CA-644C-D146-A8BD-D3C6F6FEE860}" type="presParOf" srcId="{F11F21DB-570D-E546-9703-C9F3F94611B9}" destId="{08CB5E89-AF73-1D46-ADF1-0D327826E9A2}" srcOrd="9" destOrd="0" presId="urn:microsoft.com/office/officeart/2005/8/layout/StepDownProcess"/>
    <dgm:cxn modelId="{A6DB901A-181C-7B40-89D4-C789B059ADEA}" type="presParOf" srcId="{F11F21DB-570D-E546-9703-C9F3F94611B9}" destId="{00FC263D-AD93-6C4F-BC87-A181C018CD58}" srcOrd="10" destOrd="0" presId="urn:microsoft.com/office/officeart/2005/8/layout/StepDownProcess"/>
    <dgm:cxn modelId="{DC38E891-F498-044D-8BEB-C4C14FDDD7CD}" type="presParOf" srcId="{00FC263D-AD93-6C4F-BC87-A181C018CD58}" destId="{EE920BAB-B69B-1B43-97A9-261D9C781BD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0C1C5-7901-C34A-A332-70B768E70EA1}">
      <dsp:nvSpPr>
        <dsp:cNvPr id="0" name=""/>
        <dsp:cNvSpPr/>
      </dsp:nvSpPr>
      <dsp:spPr>
        <a:xfrm rot="5400000">
          <a:off x="1437077" y="804255"/>
          <a:ext cx="692283" cy="7881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0E52A-2207-D64C-BF80-E35CAD27585F}">
      <dsp:nvSpPr>
        <dsp:cNvPr id="0" name=""/>
        <dsp:cNvSpPr/>
      </dsp:nvSpPr>
      <dsp:spPr>
        <a:xfrm>
          <a:off x="1253664" y="36845"/>
          <a:ext cx="1165397" cy="815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Vision</a:t>
          </a:r>
        </a:p>
      </dsp:txBody>
      <dsp:txXfrm>
        <a:off x="1293492" y="76673"/>
        <a:ext cx="1085741" cy="736084"/>
      </dsp:txXfrm>
    </dsp:sp>
    <dsp:sp modelId="{2A7EFC43-8F64-6745-9B84-A485CE770AB6}">
      <dsp:nvSpPr>
        <dsp:cNvPr id="0" name=""/>
        <dsp:cNvSpPr/>
      </dsp:nvSpPr>
      <dsp:spPr>
        <a:xfrm>
          <a:off x="2419062" y="114644"/>
          <a:ext cx="847599" cy="659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0B3DE7-0058-774E-9717-97C5E105EE77}">
      <dsp:nvSpPr>
        <dsp:cNvPr id="0" name=""/>
        <dsp:cNvSpPr/>
      </dsp:nvSpPr>
      <dsp:spPr>
        <a:xfrm rot="5400000">
          <a:off x="2403316" y="1720600"/>
          <a:ext cx="692283" cy="7881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FD929-8CC8-2B42-9D4F-4FAD7627EAFE}">
      <dsp:nvSpPr>
        <dsp:cNvPr id="0" name=""/>
        <dsp:cNvSpPr/>
      </dsp:nvSpPr>
      <dsp:spPr>
        <a:xfrm>
          <a:off x="2219903" y="953190"/>
          <a:ext cx="1165397" cy="815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Brainstorm</a:t>
          </a:r>
        </a:p>
      </dsp:txBody>
      <dsp:txXfrm>
        <a:off x="2259731" y="993018"/>
        <a:ext cx="1085741" cy="736084"/>
      </dsp:txXfrm>
    </dsp:sp>
    <dsp:sp modelId="{A90832FB-684F-F745-9FAC-33747D9869F2}">
      <dsp:nvSpPr>
        <dsp:cNvPr id="0" name=""/>
        <dsp:cNvSpPr/>
      </dsp:nvSpPr>
      <dsp:spPr>
        <a:xfrm>
          <a:off x="3385301" y="1030990"/>
          <a:ext cx="847599" cy="659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DBA210-30D9-CE4B-B16C-24F3F537344C}">
      <dsp:nvSpPr>
        <dsp:cNvPr id="0" name=""/>
        <dsp:cNvSpPr/>
      </dsp:nvSpPr>
      <dsp:spPr>
        <a:xfrm rot="5400000">
          <a:off x="3369554" y="2636946"/>
          <a:ext cx="692283" cy="7881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A20359-121A-9B47-8E71-1BABD4A9933F}">
      <dsp:nvSpPr>
        <dsp:cNvPr id="0" name=""/>
        <dsp:cNvSpPr/>
      </dsp:nvSpPr>
      <dsp:spPr>
        <a:xfrm>
          <a:off x="3186141" y="1869536"/>
          <a:ext cx="1165397" cy="815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Form Project Teams</a:t>
          </a:r>
        </a:p>
      </dsp:txBody>
      <dsp:txXfrm>
        <a:off x="3225969" y="1909364"/>
        <a:ext cx="1085741" cy="736084"/>
      </dsp:txXfrm>
    </dsp:sp>
    <dsp:sp modelId="{79655064-4ABC-8649-9300-7C33E7D8E112}">
      <dsp:nvSpPr>
        <dsp:cNvPr id="0" name=""/>
        <dsp:cNvSpPr/>
      </dsp:nvSpPr>
      <dsp:spPr>
        <a:xfrm>
          <a:off x="4351539" y="1947336"/>
          <a:ext cx="847599" cy="659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C105DE-B7B9-FE4E-86AF-830707164FDB}">
      <dsp:nvSpPr>
        <dsp:cNvPr id="0" name=""/>
        <dsp:cNvSpPr/>
      </dsp:nvSpPr>
      <dsp:spPr>
        <a:xfrm rot="5400000">
          <a:off x="4335793" y="3553292"/>
          <a:ext cx="692283" cy="7881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1D56A-7E44-D04E-B0FF-017075E5F930}">
      <dsp:nvSpPr>
        <dsp:cNvPr id="0" name=""/>
        <dsp:cNvSpPr/>
      </dsp:nvSpPr>
      <dsp:spPr>
        <a:xfrm>
          <a:off x="4152380" y="2785882"/>
          <a:ext cx="1165397" cy="815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 and Budget</a:t>
          </a:r>
        </a:p>
      </dsp:txBody>
      <dsp:txXfrm>
        <a:off x="4192208" y="2825710"/>
        <a:ext cx="1085741" cy="736084"/>
      </dsp:txXfrm>
    </dsp:sp>
    <dsp:sp modelId="{5CF37B4A-65B5-6A4F-85AF-6CBB855B35A5}">
      <dsp:nvSpPr>
        <dsp:cNvPr id="0" name=""/>
        <dsp:cNvSpPr/>
      </dsp:nvSpPr>
      <dsp:spPr>
        <a:xfrm>
          <a:off x="5317778" y="2863682"/>
          <a:ext cx="847599" cy="659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D1B405-7393-2D41-B82E-73B5FF727531}">
      <dsp:nvSpPr>
        <dsp:cNvPr id="0" name=""/>
        <dsp:cNvSpPr/>
      </dsp:nvSpPr>
      <dsp:spPr>
        <a:xfrm rot="5400000">
          <a:off x="5302032" y="4469638"/>
          <a:ext cx="692283" cy="7881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D9668B-2E26-B048-A18C-1893BD869E92}">
      <dsp:nvSpPr>
        <dsp:cNvPr id="0" name=""/>
        <dsp:cNvSpPr/>
      </dsp:nvSpPr>
      <dsp:spPr>
        <a:xfrm>
          <a:off x="5118618" y="3702228"/>
          <a:ext cx="1165397" cy="815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Allocate Funds</a:t>
          </a:r>
        </a:p>
      </dsp:txBody>
      <dsp:txXfrm>
        <a:off x="5158446" y="3742056"/>
        <a:ext cx="1085741" cy="736084"/>
      </dsp:txXfrm>
    </dsp:sp>
    <dsp:sp modelId="{CDF1D277-A8B2-B340-BEB9-032EC1BAA6E3}">
      <dsp:nvSpPr>
        <dsp:cNvPr id="0" name=""/>
        <dsp:cNvSpPr/>
      </dsp:nvSpPr>
      <dsp:spPr>
        <a:xfrm>
          <a:off x="6284016" y="3780027"/>
          <a:ext cx="847599" cy="659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20BAB-B69B-1B43-97A9-261D9C781BDA}">
      <dsp:nvSpPr>
        <dsp:cNvPr id="0" name=""/>
        <dsp:cNvSpPr/>
      </dsp:nvSpPr>
      <dsp:spPr>
        <a:xfrm>
          <a:off x="6084857" y="4618574"/>
          <a:ext cx="1165397" cy="81574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Implement</a:t>
          </a:r>
        </a:p>
      </dsp:txBody>
      <dsp:txXfrm>
        <a:off x="6124685" y="4658402"/>
        <a:ext cx="1085741" cy="736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CDC5E-252D-4446-BD34-990C50265C07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81359-A2AF-4AD9-8C2E-750548E47D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3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42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07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79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1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1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6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25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2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0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46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001B3-E368-48EB-8734-87DD0150E601}" type="datetimeFigureOut">
              <a:rPr lang="en-US" smtClean="0"/>
              <a:t>8/20/20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74130-B545-47FD-A80C-171A4CB7D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4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Otter Tail County</a:t>
            </a:r>
            <a:br>
              <a:rPr lang="en-US" dirty="0"/>
            </a:br>
            <a:r>
              <a:rPr lang="en-US" dirty="0"/>
              <a:t>Blandin Broadband Communities</a:t>
            </a:r>
            <a:br>
              <a:rPr lang="en-US" dirty="0"/>
            </a:br>
            <a:r>
              <a:rPr lang="en-US" dirty="0"/>
              <a:t> Vision Meeting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743200"/>
            <a:ext cx="4492147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52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Knowledge Workforce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639762"/>
          </a:xfrm>
        </p:spPr>
        <p:txBody>
          <a:bodyPr>
            <a:noAutofit/>
          </a:bodyPr>
          <a:lstStyle/>
          <a:p>
            <a:r>
              <a:rPr lang="en-US" sz="1800" dirty="0"/>
              <a:t>Communities will thrive on their ability to create, support and attract knowledge workers</a:t>
            </a:r>
          </a:p>
          <a:p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0692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Knowledge workers have</a:t>
            </a:r>
          </a:p>
          <a:p>
            <a:pPr lvl="1"/>
            <a:r>
              <a:rPr lang="en-US" dirty="0"/>
              <a:t>Technology skills</a:t>
            </a:r>
          </a:p>
          <a:p>
            <a:pPr lvl="1"/>
            <a:r>
              <a:rPr lang="en-US" dirty="0"/>
              <a:t>Post-secondary degrees and certifications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Knowledge workers</a:t>
            </a:r>
          </a:p>
          <a:p>
            <a:pPr lvl="1"/>
            <a:r>
              <a:rPr lang="en-US" dirty="0"/>
              <a:t>Earn living wage salaries</a:t>
            </a:r>
          </a:p>
          <a:p>
            <a:pPr lvl="1"/>
            <a:r>
              <a:rPr lang="en-US" dirty="0"/>
              <a:t>Start new companies</a:t>
            </a:r>
          </a:p>
          <a:p>
            <a:pPr lvl="1"/>
            <a:r>
              <a:rPr lang="en-US" dirty="0"/>
              <a:t>Are critical to the success of all businesses and community organizations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524000"/>
            <a:ext cx="4165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0262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Knowledge Workforce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4040188" cy="639762"/>
          </a:xfrm>
        </p:spPr>
        <p:txBody>
          <a:bodyPr>
            <a:noAutofit/>
          </a:bodyPr>
          <a:lstStyle/>
          <a:p>
            <a:r>
              <a:rPr lang="en-US" sz="1800" dirty="0"/>
              <a:t>Communities will thrive on their ability to create, support and attract knowledge workers</a:t>
            </a:r>
          </a:p>
          <a:p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60692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Knowledge workers have</a:t>
            </a:r>
          </a:p>
          <a:p>
            <a:pPr lvl="1"/>
            <a:r>
              <a:rPr lang="en-US" dirty="0"/>
              <a:t>Technology skills</a:t>
            </a:r>
          </a:p>
          <a:p>
            <a:pPr lvl="1"/>
            <a:r>
              <a:rPr lang="en-US" dirty="0"/>
              <a:t>Post-secondary degrees and certifications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Knowledge workers</a:t>
            </a:r>
          </a:p>
          <a:p>
            <a:pPr lvl="1"/>
            <a:r>
              <a:rPr lang="en-US" dirty="0"/>
              <a:t>Earn living wage salaries</a:t>
            </a:r>
          </a:p>
          <a:p>
            <a:pPr lvl="1"/>
            <a:r>
              <a:rPr lang="en-US" dirty="0"/>
              <a:t>Start new companies</a:t>
            </a:r>
          </a:p>
          <a:p>
            <a:pPr lvl="1"/>
            <a:r>
              <a:rPr lang="en-US" dirty="0"/>
              <a:t>Are critical to the success of all businesses and community organizations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524000"/>
            <a:ext cx="4165600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D97EA6-B76C-E541-A9C3-3E3156282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8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809F-B606-9940-95EB-4FE8BEC3A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Knowledge Workforce </a:t>
            </a:r>
            <a:br>
              <a:rPr lang="en-US" dirty="0"/>
            </a:br>
            <a:r>
              <a:rPr lang="en-US" dirty="0"/>
              <a:t>Community Input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4DFBD-1CAF-AA42-ABCB-54E7C6425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OTC is working hard to promote housing development necessary for workforce</a:t>
            </a:r>
          </a:p>
          <a:p>
            <a:r>
              <a:rPr lang="en-US" dirty="0"/>
              <a:t>OTC has good schools, a college, strong manufacturing and health care sectors</a:t>
            </a:r>
          </a:p>
          <a:p>
            <a:r>
              <a:rPr lang="en-US" dirty="0"/>
              <a:t>OTC has strong and unique communities</a:t>
            </a:r>
          </a:p>
          <a:p>
            <a:r>
              <a:rPr lang="en-US" dirty="0"/>
              <a:t>Unfilled jobs at the low end; shortage of high end jobs</a:t>
            </a:r>
          </a:p>
          <a:p>
            <a:r>
              <a:rPr lang="en-US" dirty="0"/>
              <a:t>Working from home is an opportunity to grow the population and economy</a:t>
            </a:r>
          </a:p>
        </p:txBody>
      </p:sp>
    </p:spTree>
    <p:extLst>
      <p:ext uri="{BB962C8B-B14F-4D97-AF65-F5344CB8AC3E}">
        <p14:creationId xmlns:p14="http://schemas.microsoft.com/office/powerpoint/2010/main" val="503537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Equality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28428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Digital equality means that everyone will have a computer, know how to use it and and will have access to the network.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971800"/>
            <a:ext cx="4040188" cy="31543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Increasingly, people cannot effectively participate in community without a network connection</a:t>
            </a:r>
          </a:p>
          <a:p>
            <a:r>
              <a:rPr lang="en-US" dirty="0"/>
              <a:t>Health, education and government strategies to improve services and cut costs require the use of technology.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979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1AF45-B1A8-3942-891A-7F1F5C2E8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en-US" dirty="0"/>
              <a:t>OTC Digital Equity Overview</a:t>
            </a:r>
          </a:p>
        </p:txBody>
      </p:sp>
    </p:spTree>
    <p:extLst>
      <p:ext uri="{BB962C8B-B14F-4D97-AF65-F5344CB8AC3E}">
        <p14:creationId xmlns:p14="http://schemas.microsoft.com/office/powerpoint/2010/main" val="3317413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5BF0-9644-FA42-95B2-9FF4545A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Equity Community Input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2C4681-D46C-534B-89D7-017391280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Kids lacking connectivity and quality computers have a real challenge</a:t>
            </a:r>
          </a:p>
          <a:p>
            <a:r>
              <a:rPr lang="en-US" dirty="0"/>
              <a:t>There is a widening skills gap.  People struggle to accomplish health care, education and government tasks online.</a:t>
            </a:r>
          </a:p>
          <a:p>
            <a:r>
              <a:rPr lang="en-US" dirty="0"/>
              <a:t>Cost and location determine people’s ability to get online.</a:t>
            </a:r>
          </a:p>
        </p:txBody>
      </p:sp>
    </p:spTree>
    <p:extLst>
      <p:ext uri="{BB962C8B-B14F-4D97-AF65-F5344CB8AC3E}">
        <p14:creationId xmlns:p14="http://schemas.microsoft.com/office/powerpoint/2010/main" val="376640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556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Innovation refers to doing new  things and doing old things in new and better ways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895599"/>
            <a:ext cx="4040188" cy="3230563"/>
          </a:xfrm>
        </p:spPr>
        <p:txBody>
          <a:bodyPr/>
          <a:lstStyle/>
          <a:p>
            <a:r>
              <a:rPr lang="en-US" dirty="0"/>
              <a:t>Innovation allows people to do things more effectively and efficiently</a:t>
            </a:r>
          </a:p>
          <a:p>
            <a:r>
              <a:rPr lang="en-US" dirty="0"/>
              <a:t>Local innovation can focus on “catching up” as well as moving ahead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286000"/>
            <a:ext cx="445642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45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1228-35F7-4B4D-9E20-7F7D175D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0D076-83A4-E44D-929C-A5A9395BE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53DD0A-43F0-DD4C-A081-07353F988F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25EA86-8059-4540-8057-F0CF0FBEA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BE357D-41B4-F646-8770-C2BA515F84A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56B0D6-1F2C-C149-9B01-BAF35CF62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10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6E09A-29B0-5B41-9070-04EB2F69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D75750-506C-8A42-B93A-CC0B42775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568289-BE20-7D41-970F-BE2F846D76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832DC-67A6-EB48-9C25-4CC59FE25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AD76D0-CCBF-434D-84EE-7E9D1B8A58A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EADB22-047E-8F42-B12E-DC54F32DA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5" y="336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8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1BF17-C58C-1748-9B14-B8B0605C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47E90-7A2C-7E41-B625-B108888F67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5866E6-1B53-1443-B0D7-8C25FAA718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DF05C-DD4A-1948-B493-88763C9136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C681F-8C4B-B24E-8CE8-61C1AB11A64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372B27-D8B0-3940-BE7C-BA4FF929C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3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6AE1-3F39-F64C-AE7C-A20BCAC3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393"/>
            <a:ext cx="8229600" cy="1143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3C050-E0FF-4844-9CF6-299EFC561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5552"/>
            <a:ext cx="8229600" cy="53576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Blandin Broadband Community Program</a:t>
            </a:r>
          </a:p>
          <a:p>
            <a:r>
              <a:rPr lang="en-US" dirty="0"/>
              <a:t>Introduce Intelligent Community </a:t>
            </a:r>
          </a:p>
          <a:p>
            <a:pPr lvl="1"/>
            <a:r>
              <a:rPr lang="en-US" dirty="0"/>
              <a:t>Concepts</a:t>
            </a:r>
          </a:p>
          <a:p>
            <a:pPr lvl="1"/>
            <a:r>
              <a:rPr lang="en-US" dirty="0"/>
              <a:t>Le Sueur County perspective</a:t>
            </a:r>
          </a:p>
          <a:p>
            <a:r>
              <a:rPr lang="en-US" dirty="0"/>
              <a:t>Community Discussion in small groups</a:t>
            </a:r>
          </a:p>
          <a:p>
            <a:pPr lvl="1"/>
            <a:r>
              <a:rPr lang="en-US" dirty="0"/>
              <a:t>Assets and Gaps</a:t>
            </a:r>
          </a:p>
          <a:p>
            <a:pPr lvl="1"/>
            <a:r>
              <a:rPr lang="en-US" dirty="0"/>
              <a:t>Desired Outcomes</a:t>
            </a:r>
          </a:p>
          <a:p>
            <a:r>
              <a:rPr lang="en-US" dirty="0"/>
              <a:t>Group reports</a:t>
            </a:r>
          </a:p>
          <a:p>
            <a:r>
              <a:rPr lang="en-US" dirty="0"/>
              <a:t>Closing</a:t>
            </a:r>
          </a:p>
          <a:p>
            <a:r>
              <a:rPr lang="en-US" dirty="0"/>
              <a:t>Adjourn</a:t>
            </a:r>
          </a:p>
        </p:txBody>
      </p:sp>
    </p:spTree>
    <p:extLst>
      <p:ext uri="{BB962C8B-B14F-4D97-AF65-F5344CB8AC3E}">
        <p14:creationId xmlns:p14="http://schemas.microsoft.com/office/powerpoint/2010/main" val="689952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F3AD-2C6B-C147-BD45-C7707377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213DE-A1FF-A944-8844-86E15665B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0C6DA-CA4A-3148-AA39-EABB1987E2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CD3541-064C-6145-9DD8-BBEA10667B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130FCB-6E2C-2947-86D6-08664CC8DC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F0E4CE-CEAF-2F44-B87F-ED73B5C7E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70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752599"/>
          </a:xfrm>
        </p:spPr>
        <p:txBody>
          <a:bodyPr>
            <a:normAutofit/>
          </a:bodyPr>
          <a:lstStyle/>
          <a:p>
            <a:r>
              <a:rPr lang="en-US" dirty="0"/>
              <a:t>Advocacy is the communication strategy that your community uses to motivate positive change.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895600"/>
            <a:ext cx="4040188" cy="3230562"/>
          </a:xfrm>
        </p:spPr>
        <p:txBody>
          <a:bodyPr/>
          <a:lstStyle/>
          <a:p>
            <a:r>
              <a:rPr lang="en-US" dirty="0"/>
              <a:t>Marketing is needed to attract people and investment</a:t>
            </a:r>
          </a:p>
          <a:p>
            <a:r>
              <a:rPr lang="en-US" dirty="0"/>
              <a:t>Advocacy is targeted internally to promote community buy-in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2054860"/>
            <a:ext cx="4267200" cy="396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963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27B8-BE12-B34D-9A97-AD28CFA62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0BB28-B92D-3045-9495-FA3F78AB4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714EF4-4A71-DE4A-9531-EC1EABC5DB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5A505-E0F7-9243-AC69-78B77596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E074AA-2A24-2743-896F-EC9DD7C8BAF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EBD9A2-6A28-3E40-BE5A-4B2DBBB95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182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Advocacy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1752599"/>
          </a:xfrm>
        </p:spPr>
        <p:txBody>
          <a:bodyPr>
            <a:normAutofit/>
          </a:bodyPr>
          <a:lstStyle/>
          <a:p>
            <a:r>
              <a:rPr lang="en-US" dirty="0"/>
              <a:t>Advocacy is the communication strategy that your community uses to motivate positive change.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895600"/>
            <a:ext cx="4040188" cy="3230562"/>
          </a:xfrm>
        </p:spPr>
        <p:txBody>
          <a:bodyPr/>
          <a:lstStyle/>
          <a:p>
            <a:r>
              <a:rPr lang="en-US" dirty="0"/>
              <a:t>Marketing is needed to attract people and investment</a:t>
            </a:r>
          </a:p>
          <a:p>
            <a:r>
              <a:rPr lang="en-US" dirty="0"/>
              <a:t>Advocacy is targeted internally to promote community buy-in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4400" y="2054860"/>
            <a:ext cx="4267200" cy="3964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FB97B-71BD-5647-9979-6AA8E7ABE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CECA8-82C6-1140-8C7A-D1C379D6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11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DD51AA-31CE-8B4F-9E86-D2697110EC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community presenters!</a:t>
            </a:r>
          </a:p>
        </p:txBody>
      </p:sp>
    </p:spTree>
    <p:extLst>
      <p:ext uri="{BB962C8B-B14F-4D97-AF65-F5344CB8AC3E}">
        <p14:creationId xmlns:p14="http://schemas.microsoft.com/office/powerpoint/2010/main" val="3348528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81BA-5734-5B4E-B531-346F63063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D47A0-A400-674D-9888-FDB96C835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Magically, we will move into small group discussion rooms by Intelligent Community element!</a:t>
            </a:r>
          </a:p>
          <a:p>
            <a:r>
              <a:rPr lang="en-US" dirty="0"/>
              <a:t>Small group discussion agenda</a:t>
            </a:r>
          </a:p>
          <a:p>
            <a:pPr lvl="1"/>
            <a:r>
              <a:rPr lang="en-US" dirty="0"/>
              <a:t>Introductions</a:t>
            </a:r>
          </a:p>
          <a:p>
            <a:pPr lvl="1"/>
            <a:r>
              <a:rPr lang="en-US" dirty="0"/>
              <a:t>Discuss our ASSETS </a:t>
            </a:r>
          </a:p>
          <a:p>
            <a:pPr lvl="2"/>
            <a:r>
              <a:rPr lang="en-US" dirty="0"/>
              <a:t>What can we build on?</a:t>
            </a:r>
          </a:p>
          <a:p>
            <a:pPr lvl="1"/>
            <a:r>
              <a:rPr lang="en-US" dirty="0"/>
              <a:t>Discuss our GAPS </a:t>
            </a:r>
          </a:p>
          <a:p>
            <a:pPr lvl="2"/>
            <a:r>
              <a:rPr lang="en-US" dirty="0"/>
              <a:t>What are we missing?</a:t>
            </a:r>
          </a:p>
          <a:p>
            <a:pPr lvl="1"/>
            <a:r>
              <a:rPr lang="en-US" dirty="0"/>
              <a:t>Create set of Desired Outcomes</a:t>
            </a:r>
          </a:p>
          <a:p>
            <a:pPr lvl="2"/>
            <a:r>
              <a:rPr lang="en-US" dirty="0"/>
              <a:t>What will be different if we are successful?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141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6D4C-6133-CE45-8D37-854777F1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FCF39-FEE5-4C49-A898-6B33E2977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hog the screen time; get to your point!</a:t>
            </a:r>
          </a:p>
          <a:p>
            <a:r>
              <a:rPr lang="en-US" dirty="0"/>
              <a:t>Better to have a big list of assets and gaps than to talk about one item in depth</a:t>
            </a:r>
          </a:p>
          <a:p>
            <a:r>
              <a:rPr lang="en-US" dirty="0"/>
              <a:t>Don’t argue the point; everyone has their own perspective.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2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8AEBF-2B66-0A4A-972A-4B30194485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Intelligent Community Reports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BE61657-08B9-584B-BDC9-6914FE8085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Assets</a:t>
            </a:r>
          </a:p>
          <a:p>
            <a:r>
              <a:rPr lang="en-US" dirty="0"/>
              <a:t>Gaps</a:t>
            </a:r>
          </a:p>
          <a:p>
            <a:r>
              <a:rPr lang="en-US" dirty="0"/>
              <a:t>Desired Outcomes</a:t>
            </a:r>
          </a:p>
        </p:txBody>
      </p:sp>
    </p:spTree>
    <p:extLst>
      <p:ext uri="{BB962C8B-B14F-4D97-AF65-F5344CB8AC3E}">
        <p14:creationId xmlns:p14="http://schemas.microsoft.com/office/powerpoint/2010/main" val="419998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DB590B-E0CD-2342-8559-D64CF6460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75491"/>
            <a:ext cx="7772400" cy="1470025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B7300AC-AACF-5647-8A7A-6C5FDB78E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2743200"/>
            <a:ext cx="8077200" cy="2590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Brainstorm Meeting August 25 – 4:00 – 5:30 pm</a:t>
            </a:r>
          </a:p>
          <a:p>
            <a:r>
              <a:rPr lang="en-US" dirty="0"/>
              <a:t>Online Project Voting August 28-September 4</a:t>
            </a:r>
          </a:p>
          <a:p>
            <a:r>
              <a:rPr lang="en-US" dirty="0"/>
              <a:t>Project Development and Budgeting</a:t>
            </a:r>
          </a:p>
          <a:p>
            <a:r>
              <a:rPr lang="en-US" dirty="0"/>
              <a:t>Grant Allocation</a:t>
            </a:r>
          </a:p>
          <a:p>
            <a:r>
              <a:rPr lang="en-US" dirty="0"/>
              <a:t>Project Implementation Goal – October 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250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EF98F2-B11A-AA4C-A0DB-043B5704E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F37CB4-22D8-1443-A462-1836C53F20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57822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58B04-4F5B-454E-96DA-68C99CFDB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BBC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C0B05-5914-654A-9E76-0F9EA9B28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Create goals</a:t>
            </a:r>
            <a:endParaRPr lang="en-US" b="1" dirty="0"/>
          </a:p>
          <a:p>
            <a:pPr lvl="1"/>
            <a:r>
              <a:rPr lang="en-US" dirty="0"/>
              <a:t>Better broadband access </a:t>
            </a:r>
          </a:p>
          <a:p>
            <a:pPr lvl="1"/>
            <a:r>
              <a:rPr lang="en-US" dirty="0"/>
              <a:t>More sophisticated technology use</a:t>
            </a:r>
          </a:p>
          <a:p>
            <a:r>
              <a:rPr lang="en-US" dirty="0"/>
              <a:t>Community coaching from the Blandin team</a:t>
            </a:r>
          </a:p>
          <a:p>
            <a:r>
              <a:rPr lang="en-US" dirty="0"/>
              <a:t>Develop and implement tech projects</a:t>
            </a:r>
          </a:p>
          <a:p>
            <a:r>
              <a:rPr lang="en-US" dirty="0"/>
              <a:t>Up to $75,000 in grant funds</a:t>
            </a:r>
          </a:p>
        </p:txBody>
      </p:sp>
    </p:spTree>
    <p:extLst>
      <p:ext uri="{BB962C8B-B14F-4D97-AF65-F5344CB8AC3E}">
        <p14:creationId xmlns:p14="http://schemas.microsoft.com/office/powerpoint/2010/main" val="2481152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D31FE-A120-B94C-ABF6-2E957B59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784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AD3F2BC-9747-CB45-B168-5DCA6E777C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5573810"/>
              </p:ext>
            </p:extLst>
          </p:nvPr>
        </p:nvGraphicFramePr>
        <p:xfrm>
          <a:off x="457200" y="1027176"/>
          <a:ext cx="8503920" cy="5471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025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Broadband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041900"/>
          </a:xfrm>
        </p:spPr>
        <p:txBody>
          <a:bodyPr/>
          <a:lstStyle/>
          <a:p>
            <a:r>
              <a:rPr lang="en-US" sz="1800" dirty="0"/>
              <a:t>Communities need a broadband that supports a globally competitive economy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Broadband is: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A marketing term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Refers to capacity, not a technology type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/>
              <a:t>Can be delivered via fiber, copper or wireless</a:t>
            </a:r>
          </a:p>
          <a:p>
            <a:pPr lvl="1"/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Broadband goals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Federal FCC </a:t>
            </a:r>
          </a:p>
          <a:p>
            <a:pPr marL="1085850" lvl="2" indent="-171450">
              <a:buFont typeface="Arial"/>
              <a:buChar char="•"/>
            </a:pPr>
            <a:r>
              <a:rPr lang="en-US" dirty="0"/>
              <a:t>25 Mb/3 Mb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Minnesota</a:t>
            </a:r>
          </a:p>
          <a:p>
            <a:pPr marL="1085850" lvl="2" indent="-171450">
              <a:buFont typeface="Arial"/>
              <a:buChar char="•"/>
            </a:pPr>
            <a:r>
              <a:rPr lang="en-US" dirty="0"/>
              <a:t>25 Mb/3 Mb by 2022</a:t>
            </a:r>
          </a:p>
          <a:p>
            <a:pPr marL="1085850" lvl="2" indent="-171450">
              <a:buFont typeface="Arial"/>
              <a:buChar char="•"/>
            </a:pPr>
            <a:r>
              <a:rPr lang="en-US" dirty="0"/>
              <a:t>100 Mb/20 Mb by 2026</a:t>
            </a:r>
          </a:p>
          <a:p>
            <a:pPr lvl="2"/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Understand the differences between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Wired</a:t>
            </a:r>
          </a:p>
          <a:p>
            <a:pPr marL="628650" lvl="1" indent="-171450">
              <a:buFont typeface="Arial"/>
              <a:buChar char="•"/>
            </a:pPr>
            <a:r>
              <a:rPr lang="en-US" dirty="0"/>
              <a:t>Wireless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628650" lvl="1" indent="-171450">
              <a:buFont typeface="Arial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25" y="1143000"/>
            <a:ext cx="5589275" cy="447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46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Intelligent Community Framework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371600"/>
            <a:ext cx="5486400" cy="49179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CD6C49-22B1-C74B-88AD-7AAAC1E21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12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20D02-4CA8-0343-8EF5-F47D0E63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46577-4912-FD44-A8A1-01D1F36B4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D861A-73D1-784B-A56F-09F8686A3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03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5077-D82B-D441-B6A3-98CCE0A60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2C21C-99DA-EC44-A3CF-6E0E58852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C42E8-F08E-454C-A1FF-19BF85FE2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1DCCD-C594-D04D-986A-18AFF7155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87A45-AD0D-5A4D-9149-5CF61849D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24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A6DA3E-58E9-2748-AF10-34173862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Community Input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5D9E02-8C83-EE40-9348-4E7F2D3C8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Broadband is essential for everyday life – work, school &amp; business</a:t>
            </a:r>
          </a:p>
          <a:p>
            <a:r>
              <a:rPr lang="en-US" dirty="0"/>
              <a:t>Internet can be slow and I have to rework my daily schedule around when the Internet works</a:t>
            </a:r>
          </a:p>
          <a:p>
            <a:r>
              <a:rPr lang="en-US" dirty="0"/>
              <a:t>I have fiber to the home and it is amazing</a:t>
            </a:r>
          </a:p>
          <a:p>
            <a:r>
              <a:rPr lang="en-US" dirty="0"/>
              <a:t>The lack of speed for our business connection has become very pronounced since COVID-19.</a:t>
            </a:r>
          </a:p>
        </p:txBody>
      </p:sp>
    </p:spTree>
    <p:extLst>
      <p:ext uri="{BB962C8B-B14F-4D97-AF65-F5344CB8AC3E}">
        <p14:creationId xmlns:p14="http://schemas.microsoft.com/office/powerpoint/2010/main" val="236037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D623A4F27EDA43A0387E8241966B77" ma:contentTypeVersion="14" ma:contentTypeDescription="Create a new document." ma:contentTypeScope="" ma:versionID="2119df3a6bb560e7df64e61e8efebd1f">
  <xsd:schema xmlns:xsd="http://www.w3.org/2001/XMLSchema" xmlns:xs="http://www.w3.org/2001/XMLSchema" xmlns:p="http://schemas.microsoft.com/office/2006/metadata/properties" xmlns:ns2="d4c23d22-d392-4f0a-b6a8-01421f4ac7e1" targetNamespace="http://schemas.microsoft.com/office/2006/metadata/properties" ma:root="true" ma:fieldsID="436f8aaab551b9a883042ce112f88a8b" ns2:_="">
    <xsd:import namespace="d4c23d22-d392-4f0a-b6a8-01421f4ac7e1"/>
    <xsd:element name="properties">
      <xsd:complexType>
        <xsd:sequence>
          <xsd:element name="documentManagement">
            <xsd:complexType>
              <xsd:all>
                <xsd:element ref="ns2:Meeting_x0020_Series"/>
                <xsd:element ref="ns2:Date"/>
                <xsd:element ref="ns2:Meeting_x0020_Name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c23d22-d392-4f0a-b6a8-01421f4ac7e1" elementFormDefault="qualified">
    <xsd:import namespace="http://schemas.microsoft.com/office/2006/documentManagement/types"/>
    <xsd:import namespace="http://schemas.microsoft.com/office/infopath/2007/PartnerControls"/>
    <xsd:element name="Meeting_x0020_Series" ma:index="1" ma:displayName="Meeting Series" ma:format="Dropdown" ma:internalName="Meeting_x0020_Series" ma:readOnly="false">
      <xsd:simpleType>
        <xsd:restriction base="dms:Choice">
          <xsd:enumeration value="Cooperatives"/>
          <xsd:enumeration value="Rural BB Coalition"/>
          <xsd:enumeration value="BBC"/>
          <xsd:enumeration value="One-Offs"/>
        </xsd:restriction>
      </xsd:simpleType>
    </xsd:element>
    <xsd:element name="Date" ma:index="3" ma:displayName="Date" ma:default="[today]" ma:format="DateOnly" ma:internalName="Date" ma:readOnly="false">
      <xsd:simpleType>
        <xsd:restriction base="dms:DateTime"/>
      </xsd:simpleType>
    </xsd:element>
    <xsd:element name="Meeting_x0020_Name" ma:index="6" nillable="true" ma:displayName="Meeting Name" ma:format="Dropdown" ma:internalName="Meeting_x0020_Name" ma:readOnly="false">
      <xsd:simpleType>
        <xsd:restriction base="dms:Choice">
          <xsd:enumeration value="BBC Gathering Dec 10"/>
          <xsd:enumeration value="BBC Gathering May"/>
          <xsd:enumeration value="BBC Gathering Sept 13"/>
          <xsd:enumeration value="BBC Gathering Sept 2016"/>
          <xsd:enumeration value="BBC Kickoff"/>
          <xsd:enumeration value="BBC Kickoff Jan 21-22"/>
          <xsd:enumeration value="BBC May 27-28"/>
          <xsd:enumeration value="BBC MIRC Input Gathering 061014"/>
          <xsd:enumeration value="BBC Strut Your Stuff Tour 2016"/>
          <xsd:enumeration value="Co-op May 5"/>
          <xsd:enumeration value="Coop Meetings"/>
          <xsd:enumeration value="Cooperation Among Coops July 19"/>
          <xsd:enumeration value="Jan 16-17 BBC Kickoff"/>
          <xsd:enumeration value="Jan 28 Broadband Coalition Meeting"/>
          <xsd:enumeration value="Legislative Stakeholder Strategy Session Oct 15"/>
          <xsd:enumeration value="Mar 1 Broadband Coalition Meeting"/>
          <xsd:enumeration value="Mar 9 Legislator Info Session"/>
          <xsd:enumeration value="NRECA Summit on Rural America WA DC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d4c23d22-d392-4f0a-b6a8-01421f4ac7e1">2018-08-02T05:00:00+00:00</Date>
    <Meeting_x0020_Name xmlns="d4c23d22-d392-4f0a-b6a8-01421f4ac7e1" xsi:nil="true"/>
    <Meeting_x0020_Series xmlns="d4c23d22-d392-4f0a-b6a8-01421f4ac7e1">BBC</Meeting_x0020_Series>
  </documentManagement>
</p:properties>
</file>

<file path=customXml/itemProps1.xml><?xml version="1.0" encoding="utf-8"?>
<ds:datastoreItem xmlns:ds="http://schemas.openxmlformats.org/officeDocument/2006/customXml" ds:itemID="{BDB064B5-9E16-430B-AEC3-D5546D7BF3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6405D5-F376-4FB0-AC80-7D502BF39A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c23d22-d392-4f0a-b6a8-01421f4ac7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BEDF14-07CF-44C2-B488-04CFCF73404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4c23d22-d392-4f0a-b6a8-01421f4ac7e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8341</TotalTime>
  <Words>686</Words>
  <Application>Microsoft Macintosh PowerPoint</Application>
  <PresentationFormat>On-screen Show (4:3)</PresentationFormat>
  <Paragraphs>126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 Otter Tail County Blandin Broadband Communities  Vision Meeting</vt:lpstr>
      <vt:lpstr>Agenda</vt:lpstr>
      <vt:lpstr>BBC Benefits</vt:lpstr>
      <vt:lpstr>Process</vt:lpstr>
      <vt:lpstr>Broadband</vt:lpstr>
      <vt:lpstr>Intelligent Community Framework</vt:lpstr>
      <vt:lpstr>PowerPoint Presentation</vt:lpstr>
      <vt:lpstr>PowerPoint Presentation</vt:lpstr>
      <vt:lpstr>Broadband Community Input</vt:lpstr>
      <vt:lpstr>Knowledge Workforce</vt:lpstr>
      <vt:lpstr>Knowledge Workforce</vt:lpstr>
      <vt:lpstr>Knowledge Workforce  Community Input</vt:lpstr>
      <vt:lpstr>Digital Equality</vt:lpstr>
      <vt:lpstr>OTC Digital Equity Overview</vt:lpstr>
      <vt:lpstr>Digital Equity Community Input</vt:lpstr>
      <vt:lpstr>Innovation</vt:lpstr>
      <vt:lpstr>PowerPoint Presentation</vt:lpstr>
      <vt:lpstr>PowerPoint Presentation</vt:lpstr>
      <vt:lpstr>PowerPoint Presentation</vt:lpstr>
      <vt:lpstr>PowerPoint Presentation</vt:lpstr>
      <vt:lpstr>Advocacy</vt:lpstr>
      <vt:lpstr>PowerPoint Presentation</vt:lpstr>
      <vt:lpstr>Advocacy</vt:lpstr>
      <vt:lpstr>Thank you community presenters!</vt:lpstr>
      <vt:lpstr>Next Steps</vt:lpstr>
      <vt:lpstr>Discussion Rules</vt:lpstr>
      <vt:lpstr>Intelligent Community Reports</vt:lpstr>
      <vt:lpstr>Next Steps</vt:lpstr>
      <vt:lpstr>Closing Remarks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BBC Kickoff Aug 2, 2018</dc:title>
  <dc:subject/>
  <dc:creator>Karl</dc:creator>
  <cp:keywords/>
  <dc:description/>
  <cp:lastModifiedBy>Bill Coleman</cp:lastModifiedBy>
  <cp:revision>90</cp:revision>
  <dcterms:created xsi:type="dcterms:W3CDTF">2013-02-24T15:14:21Z</dcterms:created>
  <dcterms:modified xsi:type="dcterms:W3CDTF">2020-08-20T21:36:24Z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0x01010078D623A4F27EDA43A0387E8241966B77</vt:lpwstr>
  </property>
  <property fmtid="{D5CDD505-2E9C-101B-9397-08002B2CF9AE}" pid="3" name="Order">
    <vt:r8>100</vt:r8>
  </property>
</Properties>
</file>