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313" r:id="rId5"/>
    <p:sldId id="334" r:id="rId6"/>
    <p:sldId id="318" r:id="rId7"/>
    <p:sldId id="262" r:id="rId8"/>
    <p:sldId id="270" r:id="rId9"/>
    <p:sldId id="274" r:id="rId10"/>
    <p:sldId id="319" r:id="rId11"/>
    <p:sldId id="339" r:id="rId12"/>
    <p:sldId id="340" r:id="rId13"/>
    <p:sldId id="333" r:id="rId14"/>
    <p:sldId id="348" r:id="rId15"/>
    <p:sldId id="275" r:id="rId16"/>
    <p:sldId id="321" r:id="rId17"/>
    <p:sldId id="343" r:id="rId18"/>
    <p:sldId id="344" r:id="rId19"/>
    <p:sldId id="326" r:id="rId20"/>
    <p:sldId id="349" r:id="rId21"/>
    <p:sldId id="276" r:id="rId22"/>
    <p:sldId id="322" r:id="rId23"/>
    <p:sldId id="338" r:id="rId24"/>
    <p:sldId id="346" r:id="rId25"/>
    <p:sldId id="327" r:id="rId26"/>
    <p:sldId id="351" r:id="rId27"/>
    <p:sldId id="278" r:id="rId28"/>
    <p:sldId id="323" r:id="rId29"/>
    <p:sldId id="328" r:id="rId30"/>
    <p:sldId id="350" r:id="rId31"/>
    <p:sldId id="299" r:id="rId32"/>
    <p:sldId id="324" r:id="rId33"/>
    <p:sldId id="329" r:id="rId34"/>
    <p:sldId id="352" r:id="rId35"/>
    <p:sldId id="277" r:id="rId36"/>
    <p:sldId id="325" r:id="rId37"/>
    <p:sldId id="330" r:id="rId38"/>
    <p:sldId id="353" r:id="rId39"/>
    <p:sldId id="354" r:id="rId40"/>
    <p:sldId id="355" r:id="rId41"/>
    <p:sldId id="356" r:id="rId42"/>
    <p:sldId id="357" r:id="rId43"/>
    <p:sldId id="358" r:id="rId44"/>
    <p:sldId id="33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B98F"/>
    <a:srgbClr val="38CF5C"/>
    <a:srgbClr val="36ADA3"/>
    <a:srgbClr val="37C476"/>
    <a:srgbClr val="35A2C1"/>
    <a:srgbClr val="3297DD"/>
    <a:srgbClr val="1F497D"/>
    <a:srgbClr val="007391"/>
    <a:srgbClr val="356E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0"/>
    <p:restoredTop sz="94713"/>
  </p:normalViewPr>
  <p:slideViewPr>
    <p:cSldViewPr snapToGrid="0">
      <p:cViewPr varScale="1">
        <p:scale>
          <a:sx n="188" d="100"/>
          <a:sy n="188" d="100"/>
        </p:scale>
        <p:origin x="148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ofPieChart>
        <c:ofPieType val="pie"/>
        <c:varyColors val="1"/>
        <c:dLbls>
          <c:showLegendKey val="0"/>
          <c:showVal val="0"/>
          <c:showCatName val="0"/>
          <c:showSerName val="0"/>
          <c:showPercent val="0"/>
          <c:showBubbleSize val="0"/>
          <c:showLeaderLines val="0"/>
        </c:dLbls>
        <c:gapWidth val="100"/>
        <c:secondPieSize val="75"/>
        <c:serLines/>
      </c:ofPieChart>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4.0016320075375193E-2"/>
          <c:y val="0.2123015873015873"/>
          <c:w val="0.54313446396123566"/>
          <c:h val="0.78769841269841268"/>
        </c:manualLayout>
      </c:layout>
      <c:ofPieChart>
        <c:ofPieType val="pie"/>
        <c:varyColors val="1"/>
        <c:ser>
          <c:idx val="0"/>
          <c:order val="0"/>
          <c:tx>
            <c:strRef>
              <c:f>Sheet1!$B$1</c:f>
              <c:strCache>
                <c:ptCount val="1"/>
                <c:pt idx="0">
                  <c:v>Sales</c:v>
                </c:pt>
              </c:strCache>
            </c:strRef>
          </c:tx>
          <c:dPt>
            <c:idx val="0"/>
            <c:bubble3D val="0"/>
            <c:spPr>
              <a:solidFill>
                <a:schemeClr val="tx2">
                  <a:lumMod val="40000"/>
                  <a:lumOff val="60000"/>
                </a:schemeClr>
              </a:solidFill>
            </c:spPr>
            <c:extLst>
              <c:ext xmlns:c16="http://schemas.microsoft.com/office/drawing/2014/chart" uri="{C3380CC4-5D6E-409C-BE32-E72D297353CC}">
                <c16:uniqueId val="{00000001-51B4-404D-85C0-99643C29E906}"/>
              </c:ext>
            </c:extLst>
          </c:dPt>
          <c:dLbls>
            <c:dLbl>
              <c:idx val="1"/>
              <c:delete val="1"/>
              <c:extLst>
                <c:ext xmlns:c15="http://schemas.microsoft.com/office/drawing/2012/chart" uri="{CE6537A1-D6FC-4f65-9D91-7224C49458BB}"/>
                <c:ext xmlns:c16="http://schemas.microsoft.com/office/drawing/2014/chart" uri="{C3380CC4-5D6E-409C-BE32-E72D297353CC}">
                  <c16:uniqueId val="{00000002-51B4-404D-85C0-99643C29E906}"/>
                </c:ext>
              </c:extLst>
            </c:dLbl>
            <c:spPr>
              <a:noFill/>
              <a:ln>
                <a:noFill/>
              </a:ln>
              <a:effectLst/>
            </c:sp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Hearings without Interpreters</c:v>
                </c:pt>
                <c:pt idx="1">
                  <c:v>Hearings with Interpreters</c:v>
                </c:pt>
                <c:pt idx="2">
                  <c:v>In person Interpreters</c:v>
                </c:pt>
                <c:pt idx="3">
                  <c:v>Remote Interpreters</c:v>
                </c:pt>
              </c:strCache>
            </c:strRef>
          </c:cat>
          <c:val>
            <c:numRef>
              <c:f>Sheet1!$B$2:$B$5</c:f>
              <c:numCache>
                <c:formatCode>General</c:formatCode>
                <c:ptCount val="4"/>
                <c:pt idx="0">
                  <c:v>4368</c:v>
                </c:pt>
                <c:pt idx="1">
                  <c:v>3.2</c:v>
                </c:pt>
                <c:pt idx="2">
                  <c:v>515</c:v>
                </c:pt>
                <c:pt idx="3">
                  <c:v>232</c:v>
                </c:pt>
              </c:numCache>
            </c:numRef>
          </c:val>
          <c:extLst>
            <c:ext xmlns:c16="http://schemas.microsoft.com/office/drawing/2014/chart" uri="{C3380CC4-5D6E-409C-BE32-E72D297353CC}">
              <c16:uniqueId val="{00000003-51B4-404D-85C0-99643C29E906}"/>
            </c:ext>
          </c:extLst>
        </c:ser>
        <c:dLbls>
          <c:dLblPos val="bestFit"/>
          <c:showLegendKey val="0"/>
          <c:showVal val="0"/>
          <c:showCatName val="0"/>
          <c:showSerName val="0"/>
          <c:showPercent val="1"/>
          <c:showBubbleSize val="0"/>
          <c:showLeaderLines val="1"/>
        </c:dLbls>
        <c:gapWidth val="100"/>
        <c:secondPieSize val="75"/>
        <c:serLines/>
      </c:ofPieChart>
    </c:plotArea>
    <c:legend>
      <c:legendPos val="r"/>
      <c:overlay val="0"/>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825D09-B536-A74B-9F15-EEC5323006D9}" type="doc">
      <dgm:prSet loTypeId="urn:microsoft.com/office/officeart/2005/8/layout/pyramid4" loCatId="" qsTypeId="urn:microsoft.com/office/officeart/2005/8/quickstyle/simple4" qsCatId="simple" csTypeId="urn:microsoft.com/office/officeart/2005/8/colors/accent0_3" csCatId="mainScheme" phldr="1"/>
      <dgm:spPr/>
      <dgm:t>
        <a:bodyPr/>
        <a:lstStyle/>
        <a:p>
          <a:endParaRPr lang="en-US"/>
        </a:p>
      </dgm:t>
    </dgm:pt>
    <dgm:pt modelId="{92CD3E17-E244-DD4E-A426-DEDBEE40F9C3}">
      <dgm:prSet phldrT="[Text]"/>
      <dgm:spPr/>
      <dgm:t>
        <a:bodyPr/>
        <a:lstStyle/>
        <a:p>
          <a:r>
            <a:rPr lang="en-US"/>
            <a:t>Amazing Results</a:t>
          </a:r>
        </a:p>
      </dgm:t>
    </dgm:pt>
    <dgm:pt modelId="{707E5209-66F1-ED42-A377-01B34C5072EA}" type="parTrans" cxnId="{731B0068-0E46-4745-B5D8-EA6298D4AAE1}">
      <dgm:prSet/>
      <dgm:spPr/>
      <dgm:t>
        <a:bodyPr/>
        <a:lstStyle/>
        <a:p>
          <a:endParaRPr lang="en-US"/>
        </a:p>
      </dgm:t>
    </dgm:pt>
    <dgm:pt modelId="{B8C7C15E-1525-134C-8A9E-62A321C0426F}" type="sibTrans" cxnId="{731B0068-0E46-4745-B5D8-EA6298D4AAE1}">
      <dgm:prSet/>
      <dgm:spPr/>
      <dgm:t>
        <a:bodyPr/>
        <a:lstStyle/>
        <a:p>
          <a:endParaRPr lang="en-US"/>
        </a:p>
      </dgm:t>
    </dgm:pt>
    <dgm:pt modelId="{F52B222E-795A-6248-BD6D-040D4BE59BC6}">
      <dgm:prSet phldrT="[Text]"/>
      <dgm:spPr/>
      <dgm:t>
        <a:bodyPr/>
        <a:lstStyle/>
        <a:p>
          <a:r>
            <a:rPr lang="en-US"/>
            <a:t>Ideas</a:t>
          </a:r>
        </a:p>
      </dgm:t>
    </dgm:pt>
    <dgm:pt modelId="{7EEA657E-A7FF-5142-8487-18E88E9548F6}" type="parTrans" cxnId="{CF6497C6-DAA3-E444-B157-D8CADCF302FB}">
      <dgm:prSet/>
      <dgm:spPr/>
      <dgm:t>
        <a:bodyPr/>
        <a:lstStyle/>
        <a:p>
          <a:endParaRPr lang="en-US"/>
        </a:p>
      </dgm:t>
    </dgm:pt>
    <dgm:pt modelId="{FCFEB8AA-DC29-4745-99CE-3407DF31C558}" type="sibTrans" cxnId="{CF6497C6-DAA3-E444-B157-D8CADCF302FB}">
      <dgm:prSet/>
      <dgm:spPr/>
      <dgm:t>
        <a:bodyPr/>
        <a:lstStyle/>
        <a:p>
          <a:endParaRPr lang="en-US"/>
        </a:p>
      </dgm:t>
    </dgm:pt>
    <dgm:pt modelId="{2DA7DE0C-A0CB-F049-B1D6-2E96056910C2}">
      <dgm:prSet phldrT="[Text]"/>
      <dgm:spPr/>
      <dgm:t>
        <a:bodyPr/>
        <a:lstStyle/>
        <a:p>
          <a:r>
            <a:rPr lang="en-US"/>
            <a:t>Resources</a:t>
          </a:r>
        </a:p>
      </dgm:t>
    </dgm:pt>
    <dgm:pt modelId="{17887035-43F4-1B44-BA59-4F57BF6F711A}" type="parTrans" cxnId="{4CD88BFA-DA81-B44F-A36F-904EFA458541}">
      <dgm:prSet/>
      <dgm:spPr/>
      <dgm:t>
        <a:bodyPr/>
        <a:lstStyle/>
        <a:p>
          <a:endParaRPr lang="en-US"/>
        </a:p>
      </dgm:t>
    </dgm:pt>
    <dgm:pt modelId="{2F78AC16-5973-3A47-B1C7-C605863C9108}" type="sibTrans" cxnId="{4CD88BFA-DA81-B44F-A36F-904EFA458541}">
      <dgm:prSet/>
      <dgm:spPr/>
      <dgm:t>
        <a:bodyPr/>
        <a:lstStyle/>
        <a:p>
          <a:endParaRPr lang="en-US"/>
        </a:p>
      </dgm:t>
    </dgm:pt>
    <dgm:pt modelId="{015049F4-53B3-FE4A-BFBB-AA7544CF7F8E}">
      <dgm:prSet phldrT="[Text]"/>
      <dgm:spPr/>
      <dgm:t>
        <a:bodyPr/>
        <a:lstStyle/>
        <a:p>
          <a:r>
            <a:rPr lang="en-US"/>
            <a:t>Leadership</a:t>
          </a:r>
        </a:p>
      </dgm:t>
    </dgm:pt>
    <dgm:pt modelId="{943441A1-77B1-1C41-A1C0-C0B1BAEDBF48}" type="parTrans" cxnId="{CC6E0DB1-7A46-3648-ADCC-4EC3114A46D5}">
      <dgm:prSet/>
      <dgm:spPr/>
      <dgm:t>
        <a:bodyPr/>
        <a:lstStyle/>
        <a:p>
          <a:endParaRPr lang="en-US"/>
        </a:p>
      </dgm:t>
    </dgm:pt>
    <dgm:pt modelId="{B706BEAA-ABD5-5348-9803-2C266F299FD6}" type="sibTrans" cxnId="{CC6E0DB1-7A46-3648-ADCC-4EC3114A46D5}">
      <dgm:prSet/>
      <dgm:spPr/>
      <dgm:t>
        <a:bodyPr/>
        <a:lstStyle/>
        <a:p>
          <a:endParaRPr lang="en-US"/>
        </a:p>
      </dgm:t>
    </dgm:pt>
    <dgm:pt modelId="{D5BBAFA4-6824-2442-BB1C-7542DF3939C0}" type="pres">
      <dgm:prSet presAssocID="{41825D09-B536-A74B-9F15-EEC5323006D9}" presName="compositeShape" presStyleCnt="0">
        <dgm:presLayoutVars>
          <dgm:chMax val="9"/>
          <dgm:dir/>
          <dgm:resizeHandles val="exact"/>
        </dgm:presLayoutVars>
      </dgm:prSet>
      <dgm:spPr/>
    </dgm:pt>
    <dgm:pt modelId="{82C2C378-CCD9-E54F-A48B-0EECC3101B1F}" type="pres">
      <dgm:prSet presAssocID="{41825D09-B536-A74B-9F15-EEC5323006D9}" presName="triangle1" presStyleLbl="node1" presStyleIdx="0" presStyleCnt="4">
        <dgm:presLayoutVars>
          <dgm:bulletEnabled val="1"/>
        </dgm:presLayoutVars>
      </dgm:prSet>
      <dgm:spPr/>
    </dgm:pt>
    <dgm:pt modelId="{5BF58D3F-04E7-0E43-882C-5BD19F445E64}" type="pres">
      <dgm:prSet presAssocID="{41825D09-B536-A74B-9F15-EEC5323006D9}" presName="triangle2" presStyleLbl="node1" presStyleIdx="1" presStyleCnt="4">
        <dgm:presLayoutVars>
          <dgm:bulletEnabled val="1"/>
        </dgm:presLayoutVars>
      </dgm:prSet>
      <dgm:spPr/>
    </dgm:pt>
    <dgm:pt modelId="{9414E207-AE1E-5641-B6C6-EE20A67AF566}" type="pres">
      <dgm:prSet presAssocID="{41825D09-B536-A74B-9F15-EEC5323006D9}" presName="triangle3" presStyleLbl="node1" presStyleIdx="2" presStyleCnt="4">
        <dgm:presLayoutVars>
          <dgm:bulletEnabled val="1"/>
        </dgm:presLayoutVars>
      </dgm:prSet>
      <dgm:spPr/>
    </dgm:pt>
    <dgm:pt modelId="{2C21CB5C-83BD-6B49-802C-4F09D5A32DA7}" type="pres">
      <dgm:prSet presAssocID="{41825D09-B536-A74B-9F15-EEC5323006D9}" presName="triangle4" presStyleLbl="node1" presStyleIdx="3" presStyleCnt="4">
        <dgm:presLayoutVars>
          <dgm:bulletEnabled val="1"/>
        </dgm:presLayoutVars>
      </dgm:prSet>
      <dgm:spPr/>
    </dgm:pt>
  </dgm:ptLst>
  <dgm:cxnLst>
    <dgm:cxn modelId="{E2229F5A-2B69-E242-810F-035644EC663D}" type="presOf" srcId="{92CD3E17-E244-DD4E-A426-DEDBEE40F9C3}" destId="{82C2C378-CCD9-E54F-A48B-0EECC3101B1F}" srcOrd="0" destOrd="0" presId="urn:microsoft.com/office/officeart/2005/8/layout/pyramid4"/>
    <dgm:cxn modelId="{731B0068-0E46-4745-B5D8-EA6298D4AAE1}" srcId="{41825D09-B536-A74B-9F15-EEC5323006D9}" destId="{92CD3E17-E244-DD4E-A426-DEDBEE40F9C3}" srcOrd="0" destOrd="0" parTransId="{707E5209-66F1-ED42-A377-01B34C5072EA}" sibTransId="{B8C7C15E-1525-134C-8A9E-62A321C0426F}"/>
    <dgm:cxn modelId="{6278519D-E86A-CE42-B6B0-7A0BD828B17E}" type="presOf" srcId="{41825D09-B536-A74B-9F15-EEC5323006D9}" destId="{D5BBAFA4-6824-2442-BB1C-7542DF3939C0}" srcOrd="0" destOrd="0" presId="urn:microsoft.com/office/officeart/2005/8/layout/pyramid4"/>
    <dgm:cxn modelId="{A50994A6-268B-5A4F-9520-9C9F69ED69FA}" type="presOf" srcId="{2DA7DE0C-A0CB-F049-B1D6-2E96056910C2}" destId="{9414E207-AE1E-5641-B6C6-EE20A67AF566}" srcOrd="0" destOrd="0" presId="urn:microsoft.com/office/officeart/2005/8/layout/pyramid4"/>
    <dgm:cxn modelId="{CC6E0DB1-7A46-3648-ADCC-4EC3114A46D5}" srcId="{41825D09-B536-A74B-9F15-EEC5323006D9}" destId="{015049F4-53B3-FE4A-BFBB-AA7544CF7F8E}" srcOrd="3" destOrd="0" parTransId="{943441A1-77B1-1C41-A1C0-C0B1BAEDBF48}" sibTransId="{B706BEAA-ABD5-5348-9803-2C266F299FD6}"/>
    <dgm:cxn modelId="{3D2187C3-CA63-3E48-8B31-C3F2FEC70109}" type="presOf" srcId="{015049F4-53B3-FE4A-BFBB-AA7544CF7F8E}" destId="{2C21CB5C-83BD-6B49-802C-4F09D5A32DA7}" srcOrd="0" destOrd="0" presId="urn:microsoft.com/office/officeart/2005/8/layout/pyramid4"/>
    <dgm:cxn modelId="{CF6497C6-DAA3-E444-B157-D8CADCF302FB}" srcId="{41825D09-B536-A74B-9F15-EEC5323006D9}" destId="{F52B222E-795A-6248-BD6D-040D4BE59BC6}" srcOrd="1" destOrd="0" parTransId="{7EEA657E-A7FF-5142-8487-18E88E9548F6}" sibTransId="{FCFEB8AA-DC29-4745-99CE-3407DF31C558}"/>
    <dgm:cxn modelId="{904945CE-EF1D-814E-8622-72E67289A78F}" type="presOf" srcId="{F52B222E-795A-6248-BD6D-040D4BE59BC6}" destId="{5BF58D3F-04E7-0E43-882C-5BD19F445E64}" srcOrd="0" destOrd="0" presId="urn:microsoft.com/office/officeart/2005/8/layout/pyramid4"/>
    <dgm:cxn modelId="{4CD88BFA-DA81-B44F-A36F-904EFA458541}" srcId="{41825D09-B536-A74B-9F15-EEC5323006D9}" destId="{2DA7DE0C-A0CB-F049-B1D6-2E96056910C2}" srcOrd="2" destOrd="0" parTransId="{17887035-43F4-1B44-BA59-4F57BF6F711A}" sibTransId="{2F78AC16-5973-3A47-B1C7-C605863C9108}"/>
    <dgm:cxn modelId="{38BD7D29-AEF9-964A-AD93-3BEF28D4BA05}" type="presParOf" srcId="{D5BBAFA4-6824-2442-BB1C-7542DF3939C0}" destId="{82C2C378-CCD9-E54F-A48B-0EECC3101B1F}" srcOrd="0" destOrd="0" presId="urn:microsoft.com/office/officeart/2005/8/layout/pyramid4"/>
    <dgm:cxn modelId="{CD5EA701-57A1-8347-8476-67071F3FC8B2}" type="presParOf" srcId="{D5BBAFA4-6824-2442-BB1C-7542DF3939C0}" destId="{5BF58D3F-04E7-0E43-882C-5BD19F445E64}" srcOrd="1" destOrd="0" presId="urn:microsoft.com/office/officeart/2005/8/layout/pyramid4"/>
    <dgm:cxn modelId="{67F8C355-23FF-034D-B472-733B8BF2E4A7}" type="presParOf" srcId="{D5BBAFA4-6824-2442-BB1C-7542DF3939C0}" destId="{9414E207-AE1E-5641-B6C6-EE20A67AF566}" srcOrd="2" destOrd="0" presId="urn:microsoft.com/office/officeart/2005/8/layout/pyramid4"/>
    <dgm:cxn modelId="{142FAA84-8855-6845-BED8-6A340D791DA5}" type="presParOf" srcId="{D5BBAFA4-6824-2442-BB1C-7542DF3939C0}" destId="{2C21CB5C-83BD-6B49-802C-4F09D5A32DA7}"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2C378-CCD9-E54F-A48B-0EECC3101B1F}">
      <dsp:nvSpPr>
        <dsp:cNvPr id="0" name=""/>
        <dsp:cNvSpPr/>
      </dsp:nvSpPr>
      <dsp:spPr>
        <a:xfrm>
          <a:off x="1487789" y="0"/>
          <a:ext cx="2059586" cy="2059586"/>
        </a:xfrm>
        <a:prstGeom prst="triangl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Amazing Results</a:t>
          </a:r>
        </a:p>
      </dsp:txBody>
      <dsp:txXfrm>
        <a:off x="2002686" y="1029793"/>
        <a:ext cx="1029793" cy="1029793"/>
      </dsp:txXfrm>
    </dsp:sp>
    <dsp:sp modelId="{5BF58D3F-04E7-0E43-882C-5BD19F445E64}">
      <dsp:nvSpPr>
        <dsp:cNvPr id="0" name=""/>
        <dsp:cNvSpPr/>
      </dsp:nvSpPr>
      <dsp:spPr>
        <a:xfrm>
          <a:off x="457996" y="2059586"/>
          <a:ext cx="2059586" cy="2059586"/>
        </a:xfrm>
        <a:prstGeom prst="triangl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Ideas</a:t>
          </a:r>
        </a:p>
      </dsp:txBody>
      <dsp:txXfrm>
        <a:off x="972893" y="3089379"/>
        <a:ext cx="1029793" cy="1029793"/>
      </dsp:txXfrm>
    </dsp:sp>
    <dsp:sp modelId="{9414E207-AE1E-5641-B6C6-EE20A67AF566}">
      <dsp:nvSpPr>
        <dsp:cNvPr id="0" name=""/>
        <dsp:cNvSpPr/>
      </dsp:nvSpPr>
      <dsp:spPr>
        <a:xfrm rot="10800000">
          <a:off x="1487789" y="2059586"/>
          <a:ext cx="2059586" cy="2059586"/>
        </a:xfrm>
        <a:prstGeom prst="triangl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Resources</a:t>
          </a:r>
        </a:p>
      </dsp:txBody>
      <dsp:txXfrm rot="10800000">
        <a:off x="2002685" y="2059586"/>
        <a:ext cx="1029793" cy="1029793"/>
      </dsp:txXfrm>
    </dsp:sp>
    <dsp:sp modelId="{2C21CB5C-83BD-6B49-802C-4F09D5A32DA7}">
      <dsp:nvSpPr>
        <dsp:cNvPr id="0" name=""/>
        <dsp:cNvSpPr/>
      </dsp:nvSpPr>
      <dsp:spPr>
        <a:xfrm>
          <a:off x="2517582" y="2059586"/>
          <a:ext cx="2059586" cy="2059586"/>
        </a:xfrm>
        <a:prstGeom prst="triangl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Leadership</a:t>
          </a:r>
        </a:p>
      </dsp:txBody>
      <dsp:txXfrm>
        <a:off x="3032479" y="3089379"/>
        <a:ext cx="1029793" cy="1029793"/>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0.01739</cdr:x>
      <cdr:y>0.6</cdr:y>
    </cdr:from>
    <cdr:to>
      <cdr:x>0.61739</cdr:x>
      <cdr:y>1</cdr:y>
    </cdr:to>
    <cdr:sp macro="" textlink="">
      <cdr:nvSpPr>
        <cdr:cNvPr id="2" name="Rectangular Callout 1"/>
        <cdr:cNvSpPr/>
      </cdr:nvSpPr>
      <cdr:spPr>
        <a:xfrm xmlns:a="http://schemas.openxmlformats.org/drawingml/2006/main">
          <a:off x="152400" y="3200400"/>
          <a:ext cx="5257800" cy="2133600"/>
        </a:xfrm>
        <a:prstGeom xmlns:a="http://schemas.openxmlformats.org/drawingml/2006/main" prst="wedgeRectCallout">
          <a:avLst>
            <a:gd name="adj1" fmla="val 9032"/>
            <a:gd name="adj2" fmla="val -89349"/>
          </a:avLst>
        </a:prstGeom>
        <a:solidFill xmlns:a="http://schemas.openxmlformats.org/drawingml/2006/main">
          <a:schemeClr val="accent2">
            <a:lumMod val="7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600" dirty="0"/>
            <a:t>The inherent disadvantages for ELL are exacerbated by additional challenges which include: • Lack of awareness that courts are available and open for business. • Technology barriers such as: Lack of access to computers; public sites where patrons can use and learn how </a:t>
          </a:r>
          <a:r>
            <a:rPr lang="en-US" sz="1600"/>
            <a:t>to use computer </a:t>
          </a:r>
          <a:r>
            <a:rPr lang="en-US" sz="1600" dirty="0"/>
            <a:t>equipment, such as libraries, are limited. Lack of internet access for financial or geographic reasons. Lack of a smart phone or sufficient “minutes” on the usage plan. Etc.</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0.02381</cdr:y>
    </cdr:from>
    <cdr:to>
      <cdr:x>0.65385</cdr:x>
      <cdr:y>0.2619</cdr:y>
    </cdr:to>
    <cdr:sp macro="" textlink="">
      <cdr:nvSpPr>
        <cdr:cNvPr id="2" name="TextBox 1"/>
        <cdr:cNvSpPr txBox="1"/>
      </cdr:nvSpPr>
      <cdr:spPr>
        <a:xfrm xmlns:a="http://schemas.openxmlformats.org/drawingml/2006/main">
          <a:off x="-228600" y="76200"/>
          <a:ext cx="3886200" cy="76200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latin typeface="Arial Narrow" panose="020B0606020202030204" pitchFamily="34" charset="0"/>
            </a:rPr>
            <a:t>Total Court Hearings with and without Interpreters.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ACDC5E-252D-4446-BD34-990C50265C07}" type="datetimeFigureOut">
              <a:rPr lang="en-US" smtClean="0"/>
              <a:t>12/1/21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581359-A2AF-4AD9-8C2E-750548E47DB2}" type="slidenum">
              <a:rPr lang="en-US" smtClean="0"/>
              <a:t>‹#›</a:t>
            </a:fld>
            <a:endParaRPr lang="en-US"/>
          </a:p>
        </p:txBody>
      </p:sp>
    </p:spTree>
    <p:extLst>
      <p:ext uri="{BB962C8B-B14F-4D97-AF65-F5344CB8AC3E}">
        <p14:creationId xmlns:p14="http://schemas.microsoft.com/office/powerpoint/2010/main" val="154867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581359-A2AF-4AD9-8C2E-750548E47DB2}" type="slidenum">
              <a:rPr lang="en-US" smtClean="0"/>
              <a:t>6</a:t>
            </a:fld>
            <a:endParaRPr lang="en-US"/>
          </a:p>
        </p:txBody>
      </p:sp>
    </p:spTree>
    <p:extLst>
      <p:ext uri="{BB962C8B-B14F-4D97-AF65-F5344CB8AC3E}">
        <p14:creationId xmlns:p14="http://schemas.microsoft.com/office/powerpoint/2010/main" val="1852407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581359-A2AF-4AD9-8C2E-750548E47DB2}" type="slidenum">
              <a:rPr lang="en-US" smtClean="0"/>
              <a:t>24</a:t>
            </a:fld>
            <a:endParaRPr lang="en-US"/>
          </a:p>
        </p:txBody>
      </p:sp>
    </p:spTree>
    <p:extLst>
      <p:ext uri="{BB962C8B-B14F-4D97-AF65-F5344CB8AC3E}">
        <p14:creationId xmlns:p14="http://schemas.microsoft.com/office/powerpoint/2010/main" val="427646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0001B3-E368-48EB-8734-87DD0150E601}"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521236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001B3-E368-48EB-8734-87DD0150E601}"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101274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001B3-E368-48EB-8734-87DD0150E601}"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3348007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001B3-E368-48EB-8734-87DD0150E601}"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264607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001B3-E368-48EB-8734-87DD0150E601}"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157131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0001B3-E368-48EB-8734-87DD0150E601}" type="datetimeFigureOut">
              <a:rPr lang="en-US" smtClean="0"/>
              <a:t>12/1/21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35901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0001B3-E368-48EB-8734-87DD0150E601}" type="datetimeFigureOut">
              <a:rPr lang="en-US" smtClean="0"/>
              <a:t>12/1/21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1308969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0001B3-E368-48EB-8734-87DD0150E601}" type="datetimeFigureOut">
              <a:rPr lang="en-US" smtClean="0"/>
              <a:t>12/1/21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152822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001B3-E368-48EB-8734-87DD0150E601}" type="datetimeFigureOut">
              <a:rPr lang="en-US" smtClean="0"/>
              <a:t>12/1/21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3905928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0001B3-E368-48EB-8734-87DD0150E601}" type="datetimeFigureOut">
              <a:rPr lang="en-US" smtClean="0"/>
              <a:t>12/1/21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3811901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0001B3-E368-48EB-8734-87DD0150E601}" type="datetimeFigureOut">
              <a:rPr lang="en-US" smtClean="0"/>
              <a:t>12/1/21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74130-B545-47FD-A80C-171A4CB7DE76}" type="slidenum">
              <a:rPr lang="en-US" smtClean="0"/>
              <a:t>‹#›</a:t>
            </a:fld>
            <a:endParaRPr lang="en-US"/>
          </a:p>
        </p:txBody>
      </p:sp>
    </p:spTree>
    <p:extLst>
      <p:ext uri="{BB962C8B-B14F-4D97-AF65-F5344CB8AC3E}">
        <p14:creationId xmlns:p14="http://schemas.microsoft.com/office/powerpoint/2010/main" val="114246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001B3-E368-48EB-8734-87DD0150E601}" type="datetimeFigureOut">
              <a:rPr lang="en-US" smtClean="0"/>
              <a:t>12/1/21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74130-B545-47FD-A80C-171A4CB7DE76}" type="slidenum">
              <a:rPr lang="en-US" smtClean="0"/>
              <a:t>‹#›</a:t>
            </a:fld>
            <a:endParaRPr lang="en-US"/>
          </a:p>
        </p:txBody>
      </p:sp>
    </p:spTree>
    <p:extLst>
      <p:ext uri="{BB962C8B-B14F-4D97-AF65-F5344CB8AC3E}">
        <p14:creationId xmlns:p14="http://schemas.microsoft.com/office/powerpoint/2010/main" val="3780948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5AC7-81B9-D444-BD3E-DA07341243C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1EDD733-DE0D-AB4F-AAE8-04195A9197A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337D985-A7E5-1844-BCC3-85EA2D3C3E2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26727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F8BB-DDF5-9C45-845D-21E3689FBDE3}"/>
              </a:ext>
            </a:extLst>
          </p:cNvPr>
          <p:cNvSpPr>
            <a:spLocks noGrp="1"/>
          </p:cNvSpPr>
          <p:nvPr>
            <p:ph type="title"/>
          </p:nvPr>
        </p:nvSpPr>
        <p:spPr>
          <a:xfrm>
            <a:off x="457200" y="274638"/>
            <a:ext cx="8229600" cy="563562"/>
          </a:xfrm>
        </p:spPr>
        <p:txBody>
          <a:bodyPr>
            <a:normAutofit fontScale="90000"/>
          </a:bodyPr>
          <a:lstStyle/>
          <a:p>
            <a:r>
              <a:rPr lang="en-US"/>
              <a:t>Community Survey Response</a:t>
            </a:r>
          </a:p>
        </p:txBody>
      </p:sp>
      <p:sp>
        <p:nvSpPr>
          <p:cNvPr id="3" name="Content Placeholder 2">
            <a:extLst>
              <a:ext uri="{FF2B5EF4-FFF2-40B4-BE49-F238E27FC236}">
                <a16:creationId xmlns:a16="http://schemas.microsoft.com/office/drawing/2014/main" id="{3AA61F05-BA35-EC46-BF0E-4FF11BC15338}"/>
              </a:ext>
            </a:extLst>
          </p:cNvPr>
          <p:cNvSpPr>
            <a:spLocks noGrp="1"/>
          </p:cNvSpPr>
          <p:nvPr>
            <p:ph idx="1"/>
          </p:nvPr>
        </p:nvSpPr>
        <p:spPr>
          <a:xfrm>
            <a:off x="457200" y="1017768"/>
            <a:ext cx="8229600" cy="5108396"/>
          </a:xfrm>
        </p:spPr>
        <p:txBody>
          <a:bodyPr>
            <a:normAutofit lnSpcReduction="10000"/>
          </a:bodyPr>
          <a:lstStyle/>
          <a:p>
            <a:r>
              <a:rPr lang="en-US" sz="1800" i="1">
                <a:effectLst/>
                <a:latin typeface="Calibri" panose="020F0502020204030204" pitchFamily="34" charset="0"/>
                <a:ea typeface="Calibri" panose="020F0502020204030204" pitchFamily="34" charset="0"/>
                <a:cs typeface="Times New Roman" panose="02020603050405020304" pitchFamily="18" charset="0"/>
              </a:rPr>
              <a:t>We do a lot with digital outreach through social media, our webpage, and utilize online and cloud-based resources, so a broadband connection is necessary.</a:t>
            </a:r>
          </a:p>
          <a:p>
            <a:endParaRPr lang="en-US" sz="1800" i="1">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Interrupted connection or important stakeholders who do not have access are unable to collaborate and share voice</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I have internet access to my home, but it is impacted by demand. Certain times of the day it is very slow.</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We use Spectrum for our Internet services and rely on this service to run our server and POS workstations. We have experienced outages and other problems that affect our business. </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We are not hindered but our monthly expense is high</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There would be no working from home without it.  There would be no way to communicate in a timely manner with medical, mental health and school needs. We cannot function efficiently or effectively without it.</a:t>
            </a:r>
          </a:p>
          <a:p>
            <a:pPr marL="0" indent="0">
              <a:buNone/>
            </a:pPr>
            <a:endParaRPr lang="en-US"/>
          </a:p>
        </p:txBody>
      </p:sp>
    </p:spTree>
    <p:extLst>
      <p:ext uri="{BB962C8B-B14F-4D97-AF65-F5344CB8AC3E}">
        <p14:creationId xmlns:p14="http://schemas.microsoft.com/office/powerpoint/2010/main" val="202603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1CBDE44-EA16-C542-B807-AD3FEDF76F97}"/>
              </a:ext>
            </a:extLst>
          </p:cNvPr>
          <p:cNvGraphicFramePr>
            <a:graphicFrameLocks noGrp="1"/>
          </p:cNvGraphicFramePr>
          <p:nvPr>
            <p:ph idx="1"/>
            <p:extLst>
              <p:ext uri="{D42A27DB-BD31-4B8C-83A1-F6EECF244321}">
                <p14:modId xmlns:p14="http://schemas.microsoft.com/office/powerpoint/2010/main" val="2000004815"/>
              </p:ext>
            </p:extLst>
          </p:nvPr>
        </p:nvGraphicFramePr>
        <p:xfrm>
          <a:off x="860213" y="74507"/>
          <a:ext cx="7604020" cy="4732255"/>
        </p:xfrm>
        <a:graphic>
          <a:graphicData uri="http://schemas.openxmlformats.org/drawingml/2006/table">
            <a:tbl>
              <a:tblPr firstRow="1" firstCol="1" bandRow="1">
                <a:tableStyleId>{5C22544A-7EE6-4342-B048-85BDC9FD1C3A}</a:tableStyleId>
              </a:tblPr>
              <a:tblGrid>
                <a:gridCol w="3802010">
                  <a:extLst>
                    <a:ext uri="{9D8B030D-6E8A-4147-A177-3AD203B41FA5}">
                      <a16:colId xmlns:a16="http://schemas.microsoft.com/office/drawing/2014/main" val="88720346"/>
                    </a:ext>
                  </a:extLst>
                </a:gridCol>
                <a:gridCol w="3802010">
                  <a:extLst>
                    <a:ext uri="{9D8B030D-6E8A-4147-A177-3AD203B41FA5}">
                      <a16:colId xmlns:a16="http://schemas.microsoft.com/office/drawing/2014/main" val="511301814"/>
                    </a:ext>
                  </a:extLst>
                </a:gridCol>
              </a:tblGrid>
              <a:tr h="264126">
                <a:tc>
                  <a:txBody>
                    <a:bodyPr/>
                    <a:lstStyle/>
                    <a:p>
                      <a:pPr marL="0" marR="0">
                        <a:spcBef>
                          <a:spcPts val="0"/>
                        </a:spcBef>
                        <a:spcAft>
                          <a:spcPts val="0"/>
                        </a:spcAft>
                      </a:pPr>
                      <a:r>
                        <a:rPr lang="en-US" sz="1200" dirty="0">
                          <a:effectLst/>
                        </a:rPr>
                        <a:t>Assets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Barriers / Gaps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5113144"/>
                  </a:ext>
                </a:extLst>
              </a:tr>
              <a:tr h="4468129">
                <a:tc>
                  <a:txBody>
                    <a:bodyPr/>
                    <a:lstStyle/>
                    <a:p>
                      <a:pPr marL="0" marR="0">
                        <a:spcBef>
                          <a:spcPts val="0"/>
                        </a:spcBef>
                        <a:spcAft>
                          <a:spcPts val="600"/>
                        </a:spcAft>
                      </a:pPr>
                      <a:r>
                        <a:rPr lang="en-US" sz="1200" dirty="0">
                          <a:effectLst/>
                        </a:rPr>
                        <a:t>Additional provider coming into Austin will provide competition</a:t>
                      </a:r>
                      <a:endParaRPr lang="en-US" sz="1100" dirty="0">
                        <a:effectLst/>
                      </a:endParaRPr>
                    </a:p>
                    <a:p>
                      <a:pPr marL="0" marR="0">
                        <a:spcBef>
                          <a:spcPts val="0"/>
                        </a:spcBef>
                        <a:spcAft>
                          <a:spcPts val="600"/>
                        </a:spcAft>
                      </a:pPr>
                      <a:r>
                        <a:rPr lang="en-US" sz="1200" dirty="0">
                          <a:effectLst/>
                        </a:rPr>
                        <a:t>Previous work by V2020</a:t>
                      </a:r>
                      <a:endParaRPr lang="en-US" sz="1100" dirty="0">
                        <a:effectLst/>
                      </a:endParaRPr>
                    </a:p>
                    <a:p>
                      <a:pPr marL="0" marR="0">
                        <a:spcBef>
                          <a:spcPts val="0"/>
                        </a:spcBef>
                        <a:spcAft>
                          <a:spcPts val="600"/>
                        </a:spcAft>
                      </a:pPr>
                      <a:r>
                        <a:rPr lang="en-US" sz="1200" dirty="0">
                          <a:effectLst/>
                        </a:rPr>
                        <a:t> </a:t>
                      </a:r>
                      <a:endParaRPr lang="en-US" sz="1100" dirty="0">
                        <a:effectLst/>
                      </a:endParaRPr>
                    </a:p>
                    <a:p>
                      <a:pPr marL="0" marR="0">
                        <a:spcBef>
                          <a:spcPts val="0"/>
                        </a:spcBef>
                        <a:spcAft>
                          <a:spcPts val="600"/>
                        </a:spcAft>
                      </a:pPr>
                      <a:r>
                        <a:rPr lang="en-US" sz="1200" dirty="0">
                          <a:effectLst/>
                        </a:rPr>
                        <a:t> </a:t>
                      </a:r>
                      <a:endParaRPr lang="en-US" sz="1100" dirty="0">
                        <a:effectLst/>
                      </a:endParaRPr>
                    </a:p>
                    <a:p>
                      <a:pPr marL="0" marR="0">
                        <a:spcBef>
                          <a:spcPts val="0"/>
                        </a:spcBef>
                        <a:spcAft>
                          <a:spcPts val="600"/>
                        </a:spcAft>
                      </a:pPr>
                      <a:r>
                        <a:rPr lang="en-US" sz="1200" dirty="0">
                          <a:effectLst/>
                        </a:rPr>
                        <a:t> </a:t>
                      </a:r>
                      <a:endParaRPr lang="en-US" sz="1100" dirty="0">
                        <a:effectLst/>
                      </a:endParaRPr>
                    </a:p>
                    <a:p>
                      <a:pPr marL="0" marR="0">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1200" dirty="0">
                          <a:effectLst/>
                        </a:rPr>
                        <a:t>Not available to everyone (not available in most rural areas)</a:t>
                      </a:r>
                      <a:endParaRPr lang="en-US" sz="1100" dirty="0">
                        <a:effectLst/>
                      </a:endParaRPr>
                    </a:p>
                    <a:p>
                      <a:pPr marL="0" marR="0">
                        <a:spcBef>
                          <a:spcPts val="0"/>
                        </a:spcBef>
                        <a:spcAft>
                          <a:spcPts val="600"/>
                        </a:spcAft>
                      </a:pPr>
                      <a:r>
                        <a:rPr lang="en-US" sz="1200" dirty="0">
                          <a:effectLst/>
                        </a:rPr>
                        <a:t>Some of what is advertised as broadband isn’t (CenturyLink)</a:t>
                      </a:r>
                      <a:endParaRPr lang="en-US" sz="1100" dirty="0">
                        <a:effectLst/>
                      </a:endParaRPr>
                    </a:p>
                    <a:p>
                      <a:pPr marL="0" marR="0">
                        <a:spcBef>
                          <a:spcPts val="0"/>
                        </a:spcBef>
                        <a:spcAft>
                          <a:spcPts val="600"/>
                        </a:spcAft>
                      </a:pPr>
                      <a:r>
                        <a:rPr lang="en-US" sz="1200" dirty="0">
                          <a:effectLst/>
                        </a:rPr>
                        <a:t>Depending on time of day (use by others) even broadband isn’t always what is promised</a:t>
                      </a:r>
                      <a:endParaRPr lang="en-US" sz="1100" dirty="0">
                        <a:effectLst/>
                      </a:endParaRPr>
                    </a:p>
                    <a:p>
                      <a:pPr marL="0" marR="0">
                        <a:spcBef>
                          <a:spcPts val="0"/>
                        </a:spcBef>
                        <a:spcAft>
                          <a:spcPts val="600"/>
                        </a:spcAft>
                      </a:pPr>
                      <a:r>
                        <a:rPr lang="en-US" sz="1200" dirty="0">
                          <a:effectLst/>
                        </a:rPr>
                        <a:t>Upload speeds aren’t good even when you have higher speed.</a:t>
                      </a:r>
                      <a:endParaRPr lang="en-US" sz="1100" dirty="0">
                        <a:effectLst/>
                      </a:endParaRPr>
                    </a:p>
                    <a:p>
                      <a:pPr marL="0" marR="0">
                        <a:spcBef>
                          <a:spcPts val="0"/>
                        </a:spcBef>
                        <a:spcAft>
                          <a:spcPts val="600"/>
                        </a:spcAft>
                      </a:pPr>
                      <a:r>
                        <a:rPr lang="en-US" sz="1200" dirty="0">
                          <a:effectLst/>
                        </a:rPr>
                        <a:t>Technical support is weak from providers</a:t>
                      </a:r>
                      <a:endParaRPr lang="en-US" sz="1100" dirty="0">
                        <a:effectLst/>
                      </a:endParaRPr>
                    </a:p>
                    <a:p>
                      <a:pPr marL="0" marR="0">
                        <a:spcBef>
                          <a:spcPts val="0"/>
                        </a:spcBef>
                        <a:spcAft>
                          <a:spcPts val="600"/>
                        </a:spcAft>
                      </a:pPr>
                      <a:r>
                        <a:rPr lang="en-US" sz="1200" dirty="0">
                          <a:effectLst/>
                        </a:rPr>
                        <a:t>Service consistency is highly variable</a:t>
                      </a:r>
                      <a:endParaRPr lang="en-US" sz="1100" dirty="0">
                        <a:effectLst/>
                      </a:endParaRPr>
                    </a:p>
                    <a:p>
                      <a:pPr marL="0" marR="0">
                        <a:spcBef>
                          <a:spcPts val="0"/>
                        </a:spcBef>
                        <a:spcAft>
                          <a:spcPts val="600"/>
                        </a:spcAft>
                      </a:pPr>
                      <a:r>
                        <a:rPr lang="en-US" sz="1200" dirty="0">
                          <a:effectLst/>
                        </a:rPr>
                        <a:t>Cellular coverage is also weak in many areas making other options not viable</a:t>
                      </a:r>
                      <a:endParaRPr lang="en-US" sz="1100" dirty="0">
                        <a:effectLst/>
                      </a:endParaRPr>
                    </a:p>
                    <a:p>
                      <a:pPr marL="0" marR="0">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0804727"/>
                  </a:ext>
                </a:extLst>
              </a:tr>
            </a:tbl>
          </a:graphicData>
        </a:graphic>
      </p:graphicFrame>
      <p:sp>
        <p:nvSpPr>
          <p:cNvPr id="5" name="Rectangle 4">
            <a:extLst>
              <a:ext uri="{FF2B5EF4-FFF2-40B4-BE49-F238E27FC236}">
                <a16:creationId xmlns:a16="http://schemas.microsoft.com/office/drawing/2014/main" id="{B5961E22-A6ED-7347-9889-36C73CCFBB4D}"/>
              </a:ext>
            </a:extLst>
          </p:cNvPr>
          <p:cNvSpPr/>
          <p:nvPr/>
        </p:nvSpPr>
        <p:spPr>
          <a:xfrm>
            <a:off x="2387600" y="4806762"/>
            <a:ext cx="4572000" cy="1877437"/>
          </a:xfrm>
          <a:prstGeom prst="rect">
            <a:avLst/>
          </a:prstGeom>
        </p:spPr>
        <p:txBody>
          <a:bodyPr>
            <a:spAutoFit/>
          </a:bodyPr>
          <a:lstStyle/>
          <a:p>
            <a:r>
              <a:rPr lang="en-US" sz="1200" b="1" dirty="0">
                <a:latin typeface="Calibri" panose="020F0502020204030204" pitchFamily="34" charset="0"/>
                <a:ea typeface="Calibri" panose="020F0502020204030204" pitchFamily="34" charset="0"/>
                <a:cs typeface="Times New Roman" panose="02020603050405020304" pitchFamily="18" charset="0"/>
              </a:rPr>
              <a:t>Desired Outcomes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Minimum 100 Mb download and 50 Mb upload speed minimums available to everyone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Requires coverage to everyone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Guarantees from providers (with independent monitoring) and penalties to providers that don’t perform</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Affordable price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Need to continue to add competition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054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ED955B3-8B4E-3E4D-B75C-1047798378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6284" y="457200"/>
            <a:ext cx="4591431" cy="5943600"/>
          </a:xfrm>
          <a:prstGeom prst="rect">
            <a:avLst/>
          </a:prstGeom>
        </p:spPr>
      </p:pic>
    </p:spTree>
    <p:extLst>
      <p:ext uri="{BB962C8B-B14F-4D97-AF65-F5344CB8AC3E}">
        <p14:creationId xmlns:p14="http://schemas.microsoft.com/office/powerpoint/2010/main" val="1873788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p:txBody>
          <a:bodyPr>
            <a:normAutofit fontScale="90000"/>
          </a:bodyPr>
          <a:lstStyle/>
          <a:p>
            <a:r>
              <a:rPr lang="en-US"/>
              <a:t>Our Workforce Story</a:t>
            </a:r>
            <a:br>
              <a:rPr lang="en-US"/>
            </a:br>
            <a:r>
              <a:rPr lang="en-US" sz="3600"/>
              <a:t>Mike Postma</a:t>
            </a:r>
          </a:p>
        </p:txBody>
      </p:sp>
      <p:sp>
        <p:nvSpPr>
          <p:cNvPr id="6" name="Content Placeholder 5">
            <a:extLst>
              <a:ext uri="{FF2B5EF4-FFF2-40B4-BE49-F238E27FC236}">
                <a16:creationId xmlns:a16="http://schemas.microsoft.com/office/drawing/2014/main" id="{B90FBBB7-4883-184B-A62C-D3A39816BD32}"/>
              </a:ext>
            </a:extLst>
          </p:cNvPr>
          <p:cNvSpPr>
            <a:spLocks noGrp="1"/>
          </p:cNvSpPr>
          <p:nvPr>
            <p:ph idx="1"/>
          </p:nvPr>
        </p:nvSpPr>
        <p:spPr/>
        <p:txBody>
          <a:bodyPr vert="horz" lIns="91440" tIns="45720" rIns="91440" bIns="45720" rtlCol="0" anchor="t">
            <a:normAutofit fontScale="92500" lnSpcReduction="10000"/>
          </a:bodyPr>
          <a:lstStyle/>
          <a:p>
            <a:r>
              <a:rPr lang="en-US"/>
              <a:t>We have a growing business community in town</a:t>
            </a:r>
          </a:p>
          <a:p>
            <a:pPr lvl="1"/>
            <a:r>
              <a:rPr lang="en-US">
                <a:cs typeface="Calibri"/>
              </a:rPr>
              <a:t>Hormel Foods, Mayo Clinic, Nu –Tek</a:t>
            </a:r>
          </a:p>
          <a:p>
            <a:pPr lvl="1"/>
            <a:r>
              <a:rPr lang="en-US">
                <a:ea typeface="+mn-lt"/>
                <a:cs typeface="+mn-lt"/>
              </a:rPr>
              <a:t>All are cutting edge industries with need for broadband</a:t>
            </a:r>
          </a:p>
          <a:p>
            <a:r>
              <a:rPr lang="en-US">
                <a:ea typeface="+mn-lt"/>
                <a:cs typeface="+mn-lt"/>
              </a:rPr>
              <a:t>We have a workforce shortage &amp; the only solution is to add more people to Mower County</a:t>
            </a:r>
          </a:p>
          <a:p>
            <a:pPr lvl="1"/>
            <a:r>
              <a:rPr lang="en-US">
                <a:cs typeface="Calibri"/>
              </a:rPr>
              <a:t>Need to have the amenities they are looking for</a:t>
            </a:r>
          </a:p>
          <a:p>
            <a:pPr lvl="1"/>
            <a:r>
              <a:rPr lang="en-US">
                <a:cs typeface="Calibri"/>
              </a:rPr>
              <a:t>Coworker who moved back from Ashville, NC to but family homestead in rural Mower, couldn't get internet</a:t>
            </a:r>
          </a:p>
        </p:txBody>
      </p:sp>
      <p:pic>
        <p:nvPicPr>
          <p:cNvPr id="3" name="Picture 2" descr="Logo, company name&#10;&#10;Description automatically generated">
            <a:extLst>
              <a:ext uri="{FF2B5EF4-FFF2-40B4-BE49-F238E27FC236}">
                <a16:creationId xmlns:a16="http://schemas.microsoft.com/office/drawing/2014/main" id="{9467A067-EB0E-416C-9153-29CABB3ACB3A}"/>
              </a:ext>
            </a:extLst>
          </p:cNvPr>
          <p:cNvPicPr>
            <a:picLocks noChangeAspect="1"/>
          </p:cNvPicPr>
          <p:nvPr/>
        </p:nvPicPr>
        <p:blipFill>
          <a:blip r:embed="rId2"/>
          <a:stretch>
            <a:fillRect/>
          </a:stretch>
        </p:blipFill>
        <p:spPr>
          <a:xfrm>
            <a:off x="3107452" y="5543916"/>
            <a:ext cx="2775382" cy="994104"/>
          </a:xfrm>
          <a:prstGeom prst="rect">
            <a:avLst/>
          </a:prstGeom>
        </p:spPr>
      </p:pic>
    </p:spTree>
    <p:extLst>
      <p:ext uri="{BB962C8B-B14F-4D97-AF65-F5344CB8AC3E}">
        <p14:creationId xmlns:p14="http://schemas.microsoft.com/office/powerpoint/2010/main" val="2420884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p:txBody>
          <a:bodyPr>
            <a:normAutofit fontScale="90000"/>
          </a:bodyPr>
          <a:lstStyle/>
          <a:p>
            <a:r>
              <a:rPr lang="en-US"/>
              <a:t>Our Workforce Story</a:t>
            </a:r>
            <a:br>
              <a:rPr lang="en-US"/>
            </a:br>
            <a:r>
              <a:rPr lang="en-US" sz="3600"/>
              <a:t>Mike Postma</a:t>
            </a:r>
          </a:p>
        </p:txBody>
      </p:sp>
      <p:sp>
        <p:nvSpPr>
          <p:cNvPr id="6" name="Content Placeholder 5">
            <a:extLst>
              <a:ext uri="{FF2B5EF4-FFF2-40B4-BE49-F238E27FC236}">
                <a16:creationId xmlns:a16="http://schemas.microsoft.com/office/drawing/2014/main" id="{B90FBBB7-4883-184B-A62C-D3A39816BD32}"/>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Broad disparity when broken down by race</a:t>
            </a:r>
          </a:p>
          <a:p>
            <a:r>
              <a:rPr lang="en-US" sz="2800">
                <a:ea typeface="+mn-lt"/>
                <a:cs typeface="+mn-lt"/>
              </a:rPr>
              <a:t>90% of all population in Mower homes have a PC</a:t>
            </a:r>
          </a:p>
          <a:p>
            <a:pPr lvl="1"/>
            <a:r>
              <a:rPr lang="en-US" sz="2600">
                <a:cs typeface="Calibri"/>
              </a:rPr>
              <a:t>10% of those don't have broadband</a:t>
            </a:r>
          </a:p>
          <a:p>
            <a:r>
              <a:rPr lang="en-US" sz="3000">
                <a:cs typeface="Calibri"/>
              </a:rPr>
              <a:t>Black population of 1115: 87% have a PC</a:t>
            </a:r>
          </a:p>
          <a:p>
            <a:pPr lvl="1"/>
            <a:r>
              <a:rPr lang="en-US" sz="3200">
                <a:cs typeface="Calibri"/>
              </a:rPr>
              <a:t>24% don't have broadband </a:t>
            </a:r>
          </a:p>
          <a:p>
            <a:r>
              <a:rPr lang="en-US" sz="3000">
                <a:cs typeface="Calibri"/>
              </a:rPr>
              <a:t>Multi race population of 860: 99% have a PC </a:t>
            </a:r>
          </a:p>
          <a:p>
            <a:pPr lvl="1"/>
            <a:r>
              <a:rPr lang="en-US" sz="3200">
                <a:cs typeface="Calibri"/>
              </a:rPr>
              <a:t>37% of them don't have broadband</a:t>
            </a:r>
          </a:p>
          <a:p>
            <a:pPr marL="57150" indent="0">
              <a:buNone/>
            </a:pPr>
            <a:r>
              <a:rPr lang="en-US" sz="2000">
                <a:cs typeface="Calibri"/>
              </a:rPr>
              <a:t>Source MNDEED 2019</a:t>
            </a:r>
          </a:p>
        </p:txBody>
      </p:sp>
      <p:pic>
        <p:nvPicPr>
          <p:cNvPr id="2" name="Picture 1" descr="Logo, company name&#10;&#10;Description automatically generated">
            <a:extLst>
              <a:ext uri="{FF2B5EF4-FFF2-40B4-BE49-F238E27FC236}">
                <a16:creationId xmlns:a16="http://schemas.microsoft.com/office/drawing/2014/main" id="{147670EE-2FBA-4A99-9185-F0AB7C8BB724}"/>
              </a:ext>
            </a:extLst>
          </p:cNvPr>
          <p:cNvPicPr>
            <a:picLocks noChangeAspect="1"/>
          </p:cNvPicPr>
          <p:nvPr/>
        </p:nvPicPr>
        <p:blipFill>
          <a:blip r:embed="rId2"/>
          <a:stretch>
            <a:fillRect/>
          </a:stretch>
        </p:blipFill>
        <p:spPr>
          <a:xfrm>
            <a:off x="2917784" y="5633759"/>
            <a:ext cx="2775382" cy="994104"/>
          </a:xfrm>
          <a:prstGeom prst="rect">
            <a:avLst/>
          </a:prstGeom>
        </p:spPr>
      </p:pic>
    </p:spTree>
    <p:extLst>
      <p:ext uri="{BB962C8B-B14F-4D97-AF65-F5344CB8AC3E}">
        <p14:creationId xmlns:p14="http://schemas.microsoft.com/office/powerpoint/2010/main" val="121361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p:txBody>
          <a:bodyPr>
            <a:normAutofit fontScale="90000"/>
          </a:bodyPr>
          <a:lstStyle/>
          <a:p>
            <a:r>
              <a:rPr lang="en-US"/>
              <a:t>Our Workforce Story</a:t>
            </a:r>
            <a:br>
              <a:rPr lang="en-US"/>
            </a:br>
            <a:r>
              <a:rPr lang="en-US" sz="3600"/>
              <a:t>Mike Postma</a:t>
            </a:r>
          </a:p>
        </p:txBody>
      </p:sp>
      <p:sp>
        <p:nvSpPr>
          <p:cNvPr id="6" name="Content Placeholder 5">
            <a:extLst>
              <a:ext uri="{FF2B5EF4-FFF2-40B4-BE49-F238E27FC236}">
                <a16:creationId xmlns:a16="http://schemas.microsoft.com/office/drawing/2014/main" id="{B90FBBB7-4883-184B-A62C-D3A39816BD32}"/>
              </a:ext>
            </a:extLst>
          </p:cNvPr>
          <p:cNvSpPr>
            <a:spLocks noGrp="1"/>
          </p:cNvSpPr>
          <p:nvPr>
            <p:ph idx="1"/>
          </p:nvPr>
        </p:nvSpPr>
        <p:spPr>
          <a:xfrm>
            <a:off x="457200" y="1600200"/>
            <a:ext cx="8229600" cy="4102963"/>
          </a:xfrm>
        </p:spPr>
        <p:txBody>
          <a:bodyPr vert="horz" lIns="91440" tIns="45720" rIns="91440" bIns="45720" rtlCol="0" anchor="t">
            <a:normAutofit fontScale="92500" lnSpcReduction="20000"/>
          </a:bodyPr>
          <a:lstStyle/>
          <a:p>
            <a:pPr marL="0" indent="0">
              <a:buNone/>
            </a:pPr>
            <a:r>
              <a:rPr lang="en-US">
                <a:ea typeface="+mn-lt"/>
                <a:cs typeface="+mn-lt"/>
              </a:rPr>
              <a:t>Job applications are almost all online</a:t>
            </a:r>
            <a:endParaRPr lang="en-US"/>
          </a:p>
          <a:p>
            <a:r>
              <a:rPr lang="en-US" sz="2800">
                <a:ea typeface="+mn-lt"/>
                <a:cs typeface="+mn-lt"/>
              </a:rPr>
              <a:t>Having internet access with working email key to getting and responding to companies looking to hire</a:t>
            </a:r>
          </a:p>
          <a:p>
            <a:pPr marL="457200" lvl="1" indent="0">
              <a:buNone/>
            </a:pPr>
            <a:endParaRPr lang="en-US" sz="2600">
              <a:cs typeface="Calibri"/>
            </a:endParaRPr>
          </a:p>
          <a:p>
            <a:r>
              <a:rPr lang="en-US" sz="3000">
                <a:cs typeface="Calibri"/>
              </a:rPr>
              <a:t>Technology literacy is constantly evolving</a:t>
            </a:r>
          </a:p>
          <a:p>
            <a:pPr lvl="1"/>
            <a:r>
              <a:rPr lang="en-US" sz="3200">
                <a:cs typeface="Calibri"/>
              </a:rPr>
              <a:t>taking even a year or 2 off from having internet can result in world passing you by </a:t>
            </a:r>
          </a:p>
          <a:p>
            <a:endParaRPr lang="en-US" sz="3000">
              <a:cs typeface="Calibri"/>
            </a:endParaRPr>
          </a:p>
          <a:p>
            <a:r>
              <a:rPr lang="en-US" sz="3000">
                <a:cs typeface="Calibri"/>
              </a:rPr>
              <a:t>Think about how many new tech habits you've developed since March 2020 </a:t>
            </a:r>
            <a:endParaRPr lang="en-US"/>
          </a:p>
        </p:txBody>
      </p:sp>
      <p:pic>
        <p:nvPicPr>
          <p:cNvPr id="2" name="Picture 1" descr="Logo, company name&#10;&#10;Description automatically generated">
            <a:extLst>
              <a:ext uri="{FF2B5EF4-FFF2-40B4-BE49-F238E27FC236}">
                <a16:creationId xmlns:a16="http://schemas.microsoft.com/office/drawing/2014/main" id="{147670EE-2FBA-4A99-9185-F0AB7C8BB724}"/>
              </a:ext>
            </a:extLst>
          </p:cNvPr>
          <p:cNvPicPr>
            <a:picLocks noChangeAspect="1"/>
          </p:cNvPicPr>
          <p:nvPr/>
        </p:nvPicPr>
        <p:blipFill>
          <a:blip r:embed="rId2"/>
          <a:stretch>
            <a:fillRect/>
          </a:stretch>
        </p:blipFill>
        <p:spPr>
          <a:xfrm>
            <a:off x="3313784" y="5678759"/>
            <a:ext cx="2775382" cy="994104"/>
          </a:xfrm>
          <a:prstGeom prst="rect">
            <a:avLst/>
          </a:prstGeom>
        </p:spPr>
      </p:pic>
    </p:spTree>
    <p:extLst>
      <p:ext uri="{BB962C8B-B14F-4D97-AF65-F5344CB8AC3E}">
        <p14:creationId xmlns:p14="http://schemas.microsoft.com/office/powerpoint/2010/main" val="255969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F322-2585-934A-B9CD-2558E1102BD4}"/>
              </a:ext>
            </a:extLst>
          </p:cNvPr>
          <p:cNvSpPr>
            <a:spLocks noGrp="1"/>
          </p:cNvSpPr>
          <p:nvPr>
            <p:ph type="title"/>
          </p:nvPr>
        </p:nvSpPr>
        <p:spPr>
          <a:xfrm>
            <a:off x="457200" y="274638"/>
            <a:ext cx="8229600" cy="639762"/>
          </a:xfrm>
        </p:spPr>
        <p:txBody>
          <a:bodyPr>
            <a:normAutofit fontScale="90000"/>
          </a:bodyPr>
          <a:lstStyle/>
          <a:p>
            <a:r>
              <a:rPr lang="en-US"/>
              <a:t>Community Survey Response</a:t>
            </a:r>
          </a:p>
        </p:txBody>
      </p:sp>
      <p:sp>
        <p:nvSpPr>
          <p:cNvPr id="3" name="Content Placeholder 2">
            <a:extLst>
              <a:ext uri="{FF2B5EF4-FFF2-40B4-BE49-F238E27FC236}">
                <a16:creationId xmlns:a16="http://schemas.microsoft.com/office/drawing/2014/main" id="{A926661D-F2CA-5447-88E1-74ACA9F11124}"/>
              </a:ext>
            </a:extLst>
          </p:cNvPr>
          <p:cNvSpPr>
            <a:spLocks noGrp="1"/>
          </p:cNvSpPr>
          <p:nvPr>
            <p:ph idx="1"/>
          </p:nvPr>
        </p:nvSpPr>
        <p:spPr/>
        <p:txBody>
          <a:bodyPr>
            <a:normAutofit lnSpcReduction="10000"/>
          </a:bodyPr>
          <a:lstStyle/>
          <a:p>
            <a:r>
              <a:rPr lang="en-US" sz="1800" i="1">
                <a:effectLst/>
                <a:latin typeface="Calibri" panose="020F0502020204030204" pitchFamily="34" charset="0"/>
                <a:ea typeface="Calibri" panose="020F0502020204030204" pitchFamily="34" charset="0"/>
                <a:cs typeface="Times New Roman" panose="02020603050405020304" pitchFamily="18" charset="0"/>
              </a:rPr>
              <a:t>I don't know about it but I know we need it.</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Systems and structures are in place, but a sustainable platform to create great connection will accelerate the work</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Austin has a growing school system with ongoing investment in facilities and support for education beyond high school. This can hopefully lead to more high school graduates staying in the area.</a:t>
            </a:r>
          </a:p>
          <a:p>
            <a:endParaRPr lang="en-US" sz="1800" i="1">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The Austin area is positioned well by having a fortune 500 company in its town, community support and the Hormel Foundation to help support and have a high-quality of workforce. There is also a variety of workforce opportunities ranging from lower to higher level positions and degrees.  </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Austin has many opportunities in the workforce, many of which are high-quality. </a:t>
            </a:r>
          </a:p>
          <a:p>
            <a:pPr marL="0" indent="0">
              <a:buNone/>
            </a:pPr>
            <a:endParaRPr lang="en-US"/>
          </a:p>
        </p:txBody>
      </p:sp>
    </p:spTree>
    <p:extLst>
      <p:ext uri="{BB962C8B-B14F-4D97-AF65-F5344CB8AC3E}">
        <p14:creationId xmlns:p14="http://schemas.microsoft.com/office/powerpoint/2010/main" val="405222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9826E36-B218-1343-80E7-5B0BBCB17A89}"/>
              </a:ext>
            </a:extLst>
          </p:cNvPr>
          <p:cNvGraphicFramePr>
            <a:graphicFrameLocks noGrp="1"/>
          </p:cNvGraphicFramePr>
          <p:nvPr>
            <p:extLst>
              <p:ext uri="{D42A27DB-BD31-4B8C-83A1-F6EECF244321}">
                <p14:modId xmlns:p14="http://schemas.microsoft.com/office/powerpoint/2010/main" val="1037419146"/>
              </p:ext>
            </p:extLst>
          </p:nvPr>
        </p:nvGraphicFramePr>
        <p:xfrm>
          <a:off x="352214" y="150707"/>
          <a:ext cx="8547948" cy="3886200"/>
        </p:xfrm>
        <a:graphic>
          <a:graphicData uri="http://schemas.openxmlformats.org/drawingml/2006/table">
            <a:tbl>
              <a:tblPr firstRow="1" firstCol="1" bandRow="1">
                <a:tableStyleId>{5C22544A-7EE6-4342-B048-85BDC9FD1C3A}</a:tableStyleId>
              </a:tblPr>
              <a:tblGrid>
                <a:gridCol w="3278293">
                  <a:extLst>
                    <a:ext uri="{9D8B030D-6E8A-4147-A177-3AD203B41FA5}">
                      <a16:colId xmlns:a16="http://schemas.microsoft.com/office/drawing/2014/main" val="76656005"/>
                    </a:ext>
                  </a:extLst>
                </a:gridCol>
                <a:gridCol w="5269655">
                  <a:extLst>
                    <a:ext uri="{9D8B030D-6E8A-4147-A177-3AD203B41FA5}">
                      <a16:colId xmlns:a16="http://schemas.microsoft.com/office/drawing/2014/main" val="1748988447"/>
                    </a:ext>
                  </a:extLst>
                </a:gridCol>
              </a:tblGrid>
              <a:tr h="199713">
                <a:tc>
                  <a:txBody>
                    <a:bodyPr/>
                    <a:lstStyle/>
                    <a:p>
                      <a:pPr marL="0" marR="0">
                        <a:spcBef>
                          <a:spcPts val="0"/>
                        </a:spcBef>
                        <a:spcAft>
                          <a:spcPts val="0"/>
                        </a:spcAft>
                      </a:pPr>
                      <a:r>
                        <a:rPr lang="en-US" sz="1400">
                          <a:effectLst/>
                        </a:rPr>
                        <a:t>Assets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4863" marR="64863" marT="0" marB="0"/>
                </a:tc>
                <a:tc>
                  <a:txBody>
                    <a:bodyPr/>
                    <a:lstStyle/>
                    <a:p>
                      <a:pPr marL="0" marR="0">
                        <a:spcBef>
                          <a:spcPts val="0"/>
                        </a:spcBef>
                        <a:spcAft>
                          <a:spcPts val="0"/>
                        </a:spcAft>
                      </a:pPr>
                      <a:r>
                        <a:rPr lang="en-US" sz="1400" dirty="0">
                          <a:effectLst/>
                        </a:rPr>
                        <a:t>Barriers / Gaps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863" marR="64863" marT="0" marB="0"/>
                </a:tc>
                <a:extLst>
                  <a:ext uri="{0D108BD9-81ED-4DB2-BD59-A6C34878D82A}">
                    <a16:rowId xmlns:a16="http://schemas.microsoft.com/office/drawing/2014/main" val="848339538"/>
                  </a:ext>
                </a:extLst>
              </a:tr>
              <a:tr h="3666167">
                <a:tc>
                  <a:txBody>
                    <a:bodyPr/>
                    <a:lstStyle/>
                    <a:p>
                      <a:pPr marL="0" marR="0">
                        <a:spcBef>
                          <a:spcPts val="0"/>
                        </a:spcBef>
                        <a:spcAft>
                          <a:spcPts val="600"/>
                        </a:spcAft>
                      </a:pPr>
                      <a:r>
                        <a:rPr lang="en-US" sz="1400" dirty="0">
                          <a:effectLst/>
                        </a:rPr>
                        <a:t>Ability to hire best people for the job, broad geographic area</a:t>
                      </a:r>
                    </a:p>
                    <a:p>
                      <a:pPr marL="0" marR="0">
                        <a:spcBef>
                          <a:spcPts val="0"/>
                        </a:spcBef>
                        <a:spcAft>
                          <a:spcPts val="600"/>
                        </a:spcAft>
                      </a:pPr>
                      <a:r>
                        <a:rPr lang="en-US" sz="1400" dirty="0">
                          <a:effectLst/>
                        </a:rPr>
                        <a:t>We have big name employers that people would move to work for … expectation of specific amenities</a:t>
                      </a:r>
                    </a:p>
                    <a:p>
                      <a:pPr marL="0" marR="0">
                        <a:spcBef>
                          <a:spcPts val="0"/>
                        </a:spcBef>
                        <a:spcAft>
                          <a:spcPts val="600"/>
                        </a:spcAft>
                      </a:pPr>
                      <a:r>
                        <a:rPr lang="en-US" sz="1400" dirty="0">
                          <a:effectLst/>
                        </a:rPr>
                        <a:t>Assurance scholarships – people would move to this community to have.</a:t>
                      </a:r>
                    </a:p>
                    <a:p>
                      <a:pPr marL="0" marR="0">
                        <a:spcBef>
                          <a:spcPts val="0"/>
                        </a:spcBef>
                        <a:spcAft>
                          <a:spcPts val="600"/>
                        </a:spcAft>
                      </a:pPr>
                      <a:r>
                        <a:rPr lang="en-US" sz="1400" dirty="0">
                          <a:effectLst/>
                        </a:rPr>
                        <a:t>Have good higher education opportunities</a:t>
                      </a:r>
                    </a:p>
                    <a:p>
                      <a:pPr marL="0" marR="0">
                        <a:spcBef>
                          <a:spcPts val="0"/>
                        </a:spcBef>
                        <a:spcAft>
                          <a:spcPts val="600"/>
                        </a:spcAft>
                      </a:pPr>
                      <a:r>
                        <a:rPr lang="en-US" sz="1400" dirty="0">
                          <a:effectLst/>
                        </a:rPr>
                        <a:t>School connection with local employers</a:t>
                      </a:r>
                    </a:p>
                    <a:p>
                      <a:pPr marL="0" marR="0">
                        <a:spcBef>
                          <a:spcPts val="0"/>
                        </a:spcBef>
                        <a:spcAft>
                          <a:spcPts val="600"/>
                        </a:spcAft>
                      </a:pPr>
                      <a:r>
                        <a:rPr lang="en-US" sz="1400" dirty="0">
                          <a:effectLst/>
                        </a:rPr>
                        <a:t>Options for online learning</a:t>
                      </a:r>
                    </a:p>
                    <a:p>
                      <a:pPr marL="0" marR="0">
                        <a:spcBef>
                          <a:spcPts val="0"/>
                        </a:spcBef>
                        <a:spcAft>
                          <a:spcPts val="600"/>
                        </a:spcAft>
                      </a:pPr>
                      <a:r>
                        <a:rPr lang="en-US" sz="1400" dirty="0">
                          <a:effectLst/>
                        </a:rPr>
                        <a:t> </a:t>
                      </a:r>
                    </a:p>
                    <a:p>
                      <a:pPr marL="0" marR="0">
                        <a:spcBef>
                          <a:spcPts val="0"/>
                        </a:spcBef>
                        <a:spcAft>
                          <a:spcPts val="600"/>
                        </a:spcAft>
                      </a:pPr>
                      <a:r>
                        <a:rPr lang="en-US" sz="1400" dirty="0">
                          <a:effectLst/>
                        </a:rPr>
                        <a:t> </a:t>
                      </a:r>
                    </a:p>
                    <a:p>
                      <a:pPr marL="0" marR="0">
                        <a:spcBef>
                          <a:spcPts val="0"/>
                        </a:spcBef>
                        <a:spcAft>
                          <a:spcPts val="600"/>
                        </a:spcAft>
                      </a:pPr>
                      <a:r>
                        <a:rPr lang="en-US" sz="1400" dirty="0">
                          <a:effectLst/>
                        </a:rPr>
                        <a:t> </a:t>
                      </a:r>
                    </a:p>
                    <a:p>
                      <a:pPr marL="0" marR="0">
                        <a:spcBef>
                          <a:spcPts val="0"/>
                        </a:spcBef>
                        <a:spcAft>
                          <a:spcPts val="60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863" marR="64863" marT="0" marB="0"/>
                </a:tc>
                <a:tc>
                  <a:txBody>
                    <a:bodyPr/>
                    <a:lstStyle/>
                    <a:p>
                      <a:pPr marL="0" marR="0">
                        <a:spcBef>
                          <a:spcPts val="0"/>
                        </a:spcBef>
                        <a:spcAft>
                          <a:spcPts val="600"/>
                        </a:spcAft>
                      </a:pPr>
                      <a:r>
                        <a:rPr lang="en-US" sz="1400" dirty="0">
                          <a:effectLst/>
                        </a:rPr>
                        <a:t>Not having the appropriate level of broadband to do your work</a:t>
                      </a:r>
                    </a:p>
                    <a:p>
                      <a:pPr marL="0" marR="0">
                        <a:spcBef>
                          <a:spcPts val="0"/>
                        </a:spcBef>
                        <a:spcAft>
                          <a:spcPts val="600"/>
                        </a:spcAft>
                      </a:pPr>
                      <a:r>
                        <a:rPr lang="en-US" sz="1400" dirty="0">
                          <a:effectLst/>
                        </a:rPr>
                        <a:t>People have to go to great lengths to get broadband</a:t>
                      </a:r>
                    </a:p>
                    <a:p>
                      <a:pPr marL="0" marR="0">
                        <a:spcBef>
                          <a:spcPts val="0"/>
                        </a:spcBef>
                        <a:spcAft>
                          <a:spcPts val="600"/>
                        </a:spcAft>
                      </a:pPr>
                      <a:r>
                        <a:rPr lang="en-US" sz="1400" dirty="0">
                          <a:effectLst/>
                        </a:rPr>
                        <a:t>May have to move to a different place to get the broadband you need for your job. </a:t>
                      </a:r>
                    </a:p>
                    <a:p>
                      <a:pPr marL="0" marR="0">
                        <a:spcBef>
                          <a:spcPts val="0"/>
                        </a:spcBef>
                        <a:spcAft>
                          <a:spcPts val="600"/>
                        </a:spcAft>
                      </a:pPr>
                      <a:r>
                        <a:rPr lang="en-US" sz="1400" dirty="0">
                          <a:effectLst/>
                        </a:rPr>
                        <a:t>Could lose people moving here w/o broadband amenities</a:t>
                      </a:r>
                    </a:p>
                    <a:p>
                      <a:pPr marL="0" marR="0">
                        <a:spcBef>
                          <a:spcPts val="0"/>
                        </a:spcBef>
                        <a:spcAft>
                          <a:spcPts val="600"/>
                        </a:spcAft>
                      </a:pPr>
                      <a:r>
                        <a:rPr lang="en-US" sz="1400" dirty="0">
                          <a:effectLst/>
                        </a:rPr>
                        <a:t>Need universal access for online learning. </a:t>
                      </a:r>
                    </a:p>
                    <a:p>
                      <a:pPr marL="0" marR="0">
                        <a:spcBef>
                          <a:spcPts val="0"/>
                        </a:spcBef>
                        <a:spcAft>
                          <a:spcPts val="600"/>
                        </a:spcAft>
                      </a:pPr>
                      <a:r>
                        <a:rPr lang="en-US" sz="1400" dirty="0">
                          <a:effectLst/>
                        </a:rPr>
                        <a:t>Language barriers, digital literacy</a:t>
                      </a:r>
                    </a:p>
                    <a:p>
                      <a:pPr marL="0" marR="0">
                        <a:spcBef>
                          <a:spcPts val="0"/>
                        </a:spcBef>
                        <a:spcAft>
                          <a:spcPts val="600"/>
                        </a:spcAft>
                      </a:pPr>
                      <a:r>
                        <a:rPr lang="en-US" sz="1400" dirty="0">
                          <a:effectLst/>
                        </a:rPr>
                        <a:t>Socioeconomic status as it relates to digital literacy (e.g. phones disconnected, have to start over)</a:t>
                      </a:r>
                    </a:p>
                    <a:p>
                      <a:pPr marL="0" marR="0">
                        <a:spcBef>
                          <a:spcPts val="0"/>
                        </a:spcBef>
                        <a:spcAft>
                          <a:spcPts val="600"/>
                        </a:spcAft>
                      </a:pPr>
                      <a:r>
                        <a:rPr lang="en-US" sz="1400" dirty="0">
                          <a:effectLst/>
                        </a:rPr>
                        <a:t>Threat of losing talent</a:t>
                      </a:r>
                    </a:p>
                    <a:p>
                      <a:pPr marL="0" marR="0">
                        <a:spcBef>
                          <a:spcPts val="0"/>
                        </a:spcBef>
                        <a:spcAft>
                          <a:spcPts val="600"/>
                        </a:spcAft>
                      </a:pPr>
                      <a:r>
                        <a:rPr lang="en-US" sz="1400" dirty="0">
                          <a:effectLst/>
                        </a:rPr>
                        <a:t>Lack of people interested in working (need more of the “right kind” of people – skills, age, </a:t>
                      </a:r>
                      <a:r>
                        <a:rPr lang="en-US" sz="1400" dirty="0" err="1">
                          <a:effectLst/>
                        </a:rPr>
                        <a:t>etc</a:t>
                      </a:r>
                      <a:r>
                        <a:rPr lang="en-US" sz="1400" dirty="0">
                          <a:effectLst/>
                        </a:rPr>
                        <a:t>)</a:t>
                      </a:r>
                    </a:p>
                    <a:p>
                      <a:pPr marL="0" marR="0">
                        <a:spcBef>
                          <a:spcPts val="0"/>
                        </a:spcBef>
                        <a:spcAft>
                          <a:spcPts val="600"/>
                        </a:spcAft>
                      </a:pPr>
                      <a:r>
                        <a:rPr lang="en-US" sz="1400" dirty="0">
                          <a:effectLst/>
                        </a:rPr>
                        <a:t>What makes people move here? Appropriate housing, family activities available, lifestyle, community amenities</a:t>
                      </a: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863" marR="64863" marT="0" marB="0"/>
                </a:tc>
                <a:extLst>
                  <a:ext uri="{0D108BD9-81ED-4DB2-BD59-A6C34878D82A}">
                    <a16:rowId xmlns:a16="http://schemas.microsoft.com/office/drawing/2014/main" val="2663577447"/>
                  </a:ext>
                </a:extLst>
              </a:tr>
            </a:tbl>
          </a:graphicData>
        </a:graphic>
      </p:graphicFrame>
      <p:sp>
        <p:nvSpPr>
          <p:cNvPr id="5" name="Rectangle 4">
            <a:extLst>
              <a:ext uri="{FF2B5EF4-FFF2-40B4-BE49-F238E27FC236}">
                <a16:creationId xmlns:a16="http://schemas.microsoft.com/office/drawing/2014/main" id="{3F63BAE4-6BEF-524A-A8CA-59D47BC433B8}"/>
              </a:ext>
            </a:extLst>
          </p:cNvPr>
          <p:cNvSpPr/>
          <p:nvPr/>
        </p:nvSpPr>
        <p:spPr>
          <a:xfrm>
            <a:off x="352214" y="4149566"/>
            <a:ext cx="8873066" cy="2708434"/>
          </a:xfrm>
          <a:prstGeom prst="rect">
            <a:avLst/>
          </a:prstGeom>
        </p:spPr>
        <p:txBody>
          <a:bodyPr wrap="square">
            <a:spAutoFit/>
          </a:bodyPr>
          <a:lstStyle/>
          <a:p>
            <a:r>
              <a:rPr lang="en-US" sz="1400" b="1" dirty="0">
                <a:latin typeface="Calibri" panose="020F0502020204030204" pitchFamily="34" charset="0"/>
                <a:ea typeface="Calibri" panose="020F0502020204030204" pitchFamily="34" charset="0"/>
                <a:cs typeface="Times New Roman" panose="02020603050405020304" pitchFamily="18" charset="0"/>
              </a:rPr>
              <a:t>Desired Outcomes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Appropriate level of broadband access for all. </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Emphasis on youth – build technology skills, online learning in all areas (welding, farm </a:t>
            </a:r>
            <a:r>
              <a:rPr lang="en-US" sz="1400" dirty="0" err="1">
                <a:latin typeface="Calibri" panose="020F0502020204030204" pitchFamily="34" charset="0"/>
                <a:ea typeface="Calibri" panose="020F0502020204030204" pitchFamily="34" charset="0"/>
                <a:cs typeface="Times New Roman" panose="02020603050405020304" pitchFamily="18" charset="0"/>
              </a:rPr>
              <a:t>machiney</a:t>
            </a:r>
            <a:r>
              <a:rPr lang="en-US" sz="1400" dirty="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Technology skills for all ages on how to apply for jobs, get connected to work remotely</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Local hub for the county to help people figure out what their options are for broadband (vs. people having to figure it out for themselves)</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Navigator program similar to Austin Aspires/school open to all who struggle with technology. </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Eliminate “I don’t do computers” from job applicants … digital literacy for all … options for people at all levels of technology literacy</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Look for ways to minimize technology intimidation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939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0EE9A71-F18F-8144-8C4D-F754366647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rot="16200000">
            <a:off x="2419126" y="-1859056"/>
            <a:ext cx="4303462" cy="8661654"/>
          </a:xfrm>
          <a:prstGeom prst="rect">
            <a:avLst/>
          </a:prstGeom>
        </p:spPr>
      </p:pic>
      <p:sp>
        <p:nvSpPr>
          <p:cNvPr id="37" name="Rectangle 3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850850E2-CBFC-C44B-A58D-30568C88B603}"/>
              </a:ext>
            </a:extLst>
          </p:cNvPr>
          <p:cNvSpPr>
            <a:spLocks noChangeAspect="1"/>
          </p:cNvSpPr>
          <p:nvPr/>
        </p:nvSpPr>
        <p:spPr>
          <a:xfrm>
            <a:off x="630936" y="5009083"/>
            <a:ext cx="2167128" cy="134599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2300">
                <a:solidFill>
                  <a:schemeClr val="bg1"/>
                </a:solidFill>
                <a:latin typeface="+mj-lt"/>
                <a:ea typeface="+mj-ea"/>
                <a:cs typeface="+mj-cs"/>
              </a:rPr>
              <a:t>Include</a:t>
            </a:r>
          </a:p>
        </p:txBody>
      </p:sp>
      <p:cxnSp>
        <p:nvCxnSpPr>
          <p:cNvPr id="39" name="Straight Connector 3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idx="1"/>
          </p:nvPr>
        </p:nvSpPr>
        <p:spPr>
          <a:xfrm>
            <a:off x="3284982" y="5009083"/>
            <a:ext cx="5232654" cy="1345997"/>
          </a:xfrm>
        </p:spPr>
        <p:txBody>
          <a:bodyPr vert="horz" lIns="91440" tIns="45720" rIns="91440" bIns="45720" rtlCol="0" anchor="ctr">
            <a:noAutofit/>
          </a:bodyPr>
          <a:lstStyle/>
          <a:p>
            <a:pPr algn="ctr">
              <a:lnSpc>
                <a:spcPct val="90000"/>
              </a:lnSpc>
            </a:pPr>
            <a:r>
              <a:rPr lang="en-US" sz="2800">
                <a:solidFill>
                  <a:schemeClr val="bg1"/>
                </a:solidFill>
              </a:rPr>
              <a:t>Digital equity means computers, skills, and access for all!</a:t>
            </a:r>
          </a:p>
        </p:txBody>
      </p:sp>
    </p:spTree>
    <p:extLst>
      <p:ext uri="{BB962C8B-B14F-4D97-AF65-F5344CB8AC3E}">
        <p14:creationId xmlns:p14="http://schemas.microsoft.com/office/powerpoint/2010/main" val="348597915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p:txBody>
          <a:bodyPr>
            <a:normAutofit fontScale="90000"/>
          </a:bodyPr>
          <a:lstStyle/>
          <a:p>
            <a:r>
              <a:rPr lang="en-US"/>
              <a:t>Our Digital Equity Story</a:t>
            </a:r>
            <a:br>
              <a:rPr lang="en-US"/>
            </a:br>
            <a:r>
              <a:rPr lang="en-US" sz="3600"/>
              <a:t>Kristi Beckman and Nitaya Jandragholica</a:t>
            </a:r>
          </a:p>
        </p:txBody>
      </p:sp>
      <p:sp>
        <p:nvSpPr>
          <p:cNvPr id="6" name="Content Placeholder 5">
            <a:extLst>
              <a:ext uri="{FF2B5EF4-FFF2-40B4-BE49-F238E27FC236}">
                <a16:creationId xmlns:a16="http://schemas.microsoft.com/office/drawing/2014/main" id="{B90FBBB7-4883-184B-A62C-D3A39816BD32}"/>
              </a:ext>
            </a:extLst>
          </p:cNvPr>
          <p:cNvSpPr>
            <a:spLocks noGrp="1"/>
          </p:cNvSpPr>
          <p:nvPr>
            <p:ph idx="1"/>
          </p:nvPr>
        </p:nvSpPr>
        <p:spPr/>
        <p:txBody>
          <a:bodyPr vert="horz" lIns="91440" tIns="45720" rIns="91440" bIns="45720" rtlCol="0" anchor="t">
            <a:normAutofit/>
          </a:bodyPr>
          <a:lstStyle/>
          <a:p>
            <a:r>
              <a:rPr lang="en-US"/>
              <a:t>Access to internet and devices</a:t>
            </a:r>
          </a:p>
          <a:p>
            <a:pPr lvl="1"/>
            <a:r>
              <a:rPr lang="en-US"/>
              <a:t>Mower County Senior Center report many seniors don’t have access to broadband</a:t>
            </a:r>
          </a:p>
          <a:p>
            <a:r>
              <a:rPr lang="en-US">
                <a:cs typeface="Calibri"/>
              </a:rPr>
              <a:t>Digital Literacy</a:t>
            </a:r>
          </a:p>
          <a:p>
            <a:pPr lvl="1"/>
            <a:r>
              <a:rPr lang="en-US">
                <a:cs typeface="Calibri"/>
              </a:rPr>
              <a:t>Classes being offered in Spanish at Austin Public Library</a:t>
            </a:r>
          </a:p>
          <a:p>
            <a:pPr lvl="1"/>
            <a:r>
              <a:rPr lang="en-US">
                <a:cs typeface="Calibri"/>
              </a:rPr>
              <a:t>Community Tech Navigator from Austin Aspires</a:t>
            </a:r>
          </a:p>
          <a:p>
            <a:pPr marL="0" indent="0">
              <a:buNone/>
            </a:pPr>
            <a:endParaRPr lang="en-US"/>
          </a:p>
        </p:txBody>
      </p:sp>
      <p:pic>
        <p:nvPicPr>
          <p:cNvPr id="3" name="Picture 2" descr="A picture containing text&#10;&#10;Description automatically generated">
            <a:extLst>
              <a:ext uri="{FF2B5EF4-FFF2-40B4-BE49-F238E27FC236}">
                <a16:creationId xmlns:a16="http://schemas.microsoft.com/office/drawing/2014/main" id="{F366E80A-15B3-4367-BE73-A1833052B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43" y="141772"/>
            <a:ext cx="1806397" cy="371636"/>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E9D4669D-9076-4127-8241-562427530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059" y="141772"/>
            <a:ext cx="1657889" cy="603821"/>
          </a:xfrm>
          <a:prstGeom prst="rect">
            <a:avLst/>
          </a:prstGeom>
        </p:spPr>
      </p:pic>
    </p:spTree>
    <p:extLst>
      <p:ext uri="{BB962C8B-B14F-4D97-AF65-F5344CB8AC3E}">
        <p14:creationId xmlns:p14="http://schemas.microsoft.com/office/powerpoint/2010/main" val="296588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9141714"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ext&#10;&#10;Description automatically generated">
            <a:extLst>
              <a:ext uri="{FF2B5EF4-FFF2-40B4-BE49-F238E27FC236}">
                <a16:creationId xmlns:a16="http://schemas.microsoft.com/office/drawing/2014/main" id="{FE076151-4EA6-4B62-BC39-7AD4C7375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743" y="400212"/>
            <a:ext cx="2438274" cy="499846"/>
          </a:xfrm>
          <a:prstGeom prst="rect">
            <a:avLst/>
          </a:prstGeom>
        </p:spPr>
      </p:pic>
      <p:pic>
        <p:nvPicPr>
          <p:cNvPr id="30" name="Picture 29" descr="A picture containing icon&#10;&#10;Description automatically generated">
            <a:extLst>
              <a:ext uri="{FF2B5EF4-FFF2-40B4-BE49-F238E27FC236}">
                <a16:creationId xmlns:a16="http://schemas.microsoft.com/office/drawing/2014/main" id="{3AD8F32D-C961-44B7-A2E8-F40680CD1C4B}"/>
              </a:ext>
            </a:extLst>
          </p:cNvPr>
          <p:cNvPicPr>
            <a:picLocks noChangeAspect="1"/>
          </p:cNvPicPr>
          <p:nvPr/>
        </p:nvPicPr>
        <p:blipFill rotWithShape="1">
          <a:blip r:embed="rId3">
            <a:extLst>
              <a:ext uri="{28A0092B-C50C-407E-A947-70E740481C1C}">
                <a14:useLocalDpi xmlns:a14="http://schemas.microsoft.com/office/drawing/2010/main" val="0"/>
              </a:ext>
            </a:extLst>
          </a:blip>
          <a:srcRect r="38708"/>
          <a:stretch/>
        </p:blipFill>
        <p:spPr>
          <a:xfrm>
            <a:off x="6270096" y="223528"/>
            <a:ext cx="2640328" cy="495061"/>
          </a:xfrm>
          <a:prstGeom prst="rect">
            <a:avLst/>
          </a:prstGeom>
        </p:spPr>
      </p:pic>
      <p:pic>
        <p:nvPicPr>
          <p:cNvPr id="22" name="Picture 21" descr="Icon&#10;&#10;Description automatically generated">
            <a:extLst>
              <a:ext uri="{FF2B5EF4-FFF2-40B4-BE49-F238E27FC236}">
                <a16:creationId xmlns:a16="http://schemas.microsoft.com/office/drawing/2014/main" id="{E4111060-FE88-4565-8E21-E30299F67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84" y="5661787"/>
            <a:ext cx="2419328" cy="889265"/>
          </a:xfrm>
          <a:prstGeom prst="rect">
            <a:avLst/>
          </a:prstGeom>
        </p:spPr>
      </p:pic>
      <p:sp>
        <p:nvSpPr>
          <p:cNvPr id="37" name="Rectangle 36">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621" y="2300641"/>
            <a:ext cx="6093379"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F143B64-DD11-E246-951D-199C9DC93100}"/>
              </a:ext>
            </a:extLst>
          </p:cNvPr>
          <p:cNvSpPr>
            <a:spLocks noGrp="1"/>
          </p:cNvSpPr>
          <p:nvPr>
            <p:ph type="title"/>
          </p:nvPr>
        </p:nvSpPr>
        <p:spPr>
          <a:xfrm>
            <a:off x="3949478" y="2350479"/>
            <a:ext cx="5151465" cy="1016898"/>
          </a:xfrm>
        </p:spPr>
        <p:txBody>
          <a:bodyPr>
            <a:normAutofit/>
          </a:bodyPr>
          <a:lstStyle/>
          <a:p>
            <a:pPr algn="r">
              <a:lnSpc>
                <a:spcPct val="90000"/>
              </a:lnSpc>
            </a:pPr>
            <a:r>
              <a:rPr lang="en-US" sz="3200">
                <a:solidFill>
                  <a:srgbClr val="FFFFFF"/>
                </a:solidFill>
              </a:rPr>
              <a:t>Agenda</a:t>
            </a:r>
            <a:br>
              <a:rPr lang="en-US" sz="3200">
                <a:solidFill>
                  <a:srgbClr val="FFFFFF"/>
                </a:solidFill>
              </a:rPr>
            </a:br>
            <a:endParaRPr lang="en-US" sz="3200">
              <a:solidFill>
                <a:srgbClr val="FFFFFF"/>
              </a:solidFill>
            </a:endParaRPr>
          </a:p>
        </p:txBody>
      </p:sp>
      <p:cxnSp>
        <p:nvCxnSpPr>
          <p:cNvPr id="39" name="Straight Connector 38">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914171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80F0087A-7396-0D4D-87E3-977A3610311A}"/>
              </a:ext>
            </a:extLst>
          </p:cNvPr>
          <p:cNvSpPr>
            <a:spLocks noGrp="1"/>
          </p:cNvSpPr>
          <p:nvPr>
            <p:ph idx="1"/>
          </p:nvPr>
        </p:nvSpPr>
        <p:spPr>
          <a:xfrm>
            <a:off x="3363885" y="2789959"/>
            <a:ext cx="5151465" cy="3912177"/>
          </a:xfrm>
        </p:spPr>
        <p:txBody>
          <a:bodyPr>
            <a:normAutofit fontScale="62500" lnSpcReduction="20000"/>
          </a:bodyPr>
          <a:lstStyle/>
          <a:p>
            <a:r>
              <a:rPr lang="en-US" sz="2800" dirty="0"/>
              <a:t>Welcome</a:t>
            </a:r>
          </a:p>
          <a:p>
            <a:pPr lvl="1"/>
            <a:r>
              <a:rPr lang="en-US" sz="2400" dirty="0"/>
              <a:t>Jayne Gibson</a:t>
            </a:r>
          </a:p>
          <a:p>
            <a:pPr lvl="1"/>
            <a:r>
              <a:rPr lang="en-US" sz="2400" dirty="0"/>
              <a:t>Bernadine Joselyn</a:t>
            </a:r>
          </a:p>
          <a:p>
            <a:r>
              <a:rPr lang="en-US" sz="2800" dirty="0"/>
              <a:t>Vision Meeting Report</a:t>
            </a:r>
          </a:p>
          <a:p>
            <a:pPr lvl="1"/>
            <a:r>
              <a:rPr lang="en-US" sz="2400" dirty="0"/>
              <a:t>Bill Coleman</a:t>
            </a:r>
          </a:p>
          <a:p>
            <a:r>
              <a:rPr lang="en-US" sz="2800" dirty="0"/>
              <a:t>Additional Input</a:t>
            </a:r>
          </a:p>
          <a:p>
            <a:pPr lvl="1"/>
            <a:r>
              <a:rPr lang="en-US" sz="2400" dirty="0"/>
              <a:t>Open discussion</a:t>
            </a:r>
          </a:p>
          <a:p>
            <a:r>
              <a:rPr lang="en-US" sz="2800" dirty="0"/>
              <a:t>Project Idea Generation</a:t>
            </a:r>
          </a:p>
          <a:p>
            <a:pPr lvl="1"/>
            <a:r>
              <a:rPr lang="en-US" sz="2400" dirty="0"/>
              <a:t>In small groups </a:t>
            </a:r>
          </a:p>
          <a:p>
            <a:r>
              <a:rPr lang="en-US" dirty="0"/>
              <a:t>Group Reporting</a:t>
            </a:r>
          </a:p>
          <a:p>
            <a:pPr lvl="1"/>
            <a:r>
              <a:rPr lang="en-US" sz="2400" dirty="0"/>
              <a:t>Round robin reporting by group leaders</a:t>
            </a:r>
          </a:p>
          <a:p>
            <a:r>
              <a:rPr lang="en-US" sz="2800" dirty="0"/>
              <a:t>Additional Ideas and Discussion</a:t>
            </a:r>
          </a:p>
          <a:p>
            <a:r>
              <a:rPr lang="en-US" sz="2800" dirty="0"/>
              <a:t>Next Steps</a:t>
            </a:r>
          </a:p>
          <a:p>
            <a:r>
              <a:rPr lang="en-US" sz="2800" dirty="0"/>
              <a:t>Adjourn</a:t>
            </a:r>
          </a:p>
          <a:p>
            <a:pPr>
              <a:lnSpc>
                <a:spcPct val="90000"/>
              </a:lnSpc>
            </a:pPr>
            <a:br>
              <a:rPr lang="en-US" sz="900" dirty="0">
                <a:solidFill>
                  <a:srgbClr val="FFFFFF"/>
                </a:solidFill>
              </a:rPr>
            </a:br>
            <a:endParaRPr lang="en-US" sz="900" dirty="0">
              <a:solidFill>
                <a:srgbClr val="FFFFFF"/>
              </a:solidFill>
            </a:endParaRPr>
          </a:p>
        </p:txBody>
      </p:sp>
      <p:pic>
        <p:nvPicPr>
          <p:cNvPr id="26" name="Picture 25" descr="Icon&#10;&#10;Description automatically generated with medium confidence">
            <a:extLst>
              <a:ext uri="{FF2B5EF4-FFF2-40B4-BE49-F238E27FC236}">
                <a16:creationId xmlns:a16="http://schemas.microsoft.com/office/drawing/2014/main" id="{89652789-E3B0-4F1B-8DC9-48BBE01BD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87" y="88760"/>
            <a:ext cx="827266" cy="856811"/>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47C7D5CE-41D4-4CD9-B810-F759CFDAB5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46" y="1083233"/>
            <a:ext cx="1466850" cy="10287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6F52DCDE-6A49-4EC7-95E5-87EBF7CEB1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11" y="2405690"/>
            <a:ext cx="1038238" cy="993582"/>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7C142910-F324-45B2-A47B-77421A9C8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71" y="1083233"/>
            <a:ext cx="2560618" cy="932604"/>
          </a:xfrm>
          <a:prstGeom prst="rect">
            <a:avLst/>
          </a:prstGeom>
        </p:spPr>
      </p:pic>
      <p:pic>
        <p:nvPicPr>
          <p:cNvPr id="42" name="Picture 41" descr="A picture containing graphical user interface&#10;&#10;Description automatically generated">
            <a:extLst>
              <a:ext uri="{FF2B5EF4-FFF2-40B4-BE49-F238E27FC236}">
                <a16:creationId xmlns:a16="http://schemas.microsoft.com/office/drawing/2014/main" id="{BC971649-A21A-4C1F-A978-282D532F4F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8381" y="2413193"/>
            <a:ext cx="1118007" cy="949419"/>
          </a:xfrm>
          <a:prstGeom prst="rect">
            <a:avLst/>
          </a:prstGeom>
        </p:spPr>
      </p:pic>
      <p:pic>
        <p:nvPicPr>
          <p:cNvPr id="46" name="Picture 45" descr="Logo, company name&#10;&#10;Description automatically generated">
            <a:extLst>
              <a:ext uri="{FF2B5EF4-FFF2-40B4-BE49-F238E27FC236}">
                <a16:creationId xmlns:a16="http://schemas.microsoft.com/office/drawing/2014/main" id="{84ABD8D4-71A9-4A74-9F6C-ECB20D236C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2956" y="987137"/>
            <a:ext cx="2436549" cy="797315"/>
          </a:xfrm>
          <a:prstGeom prst="rect">
            <a:avLst/>
          </a:prstGeom>
        </p:spPr>
      </p:pic>
      <p:pic>
        <p:nvPicPr>
          <p:cNvPr id="50" name="Picture 49">
            <a:extLst>
              <a:ext uri="{FF2B5EF4-FFF2-40B4-BE49-F238E27FC236}">
                <a16:creationId xmlns:a16="http://schemas.microsoft.com/office/drawing/2014/main" id="{4A994312-F1D7-4DA8-A642-C656ED88D51C}"/>
              </a:ext>
            </a:extLst>
          </p:cNvPr>
          <p:cNvPicPr>
            <a:picLocks noChangeAspect="1"/>
          </p:cNvPicPr>
          <p:nvPr/>
        </p:nvPicPr>
        <p:blipFill>
          <a:blip r:embed="rId11"/>
          <a:stretch>
            <a:fillRect/>
          </a:stretch>
        </p:blipFill>
        <p:spPr>
          <a:xfrm>
            <a:off x="80923" y="4774090"/>
            <a:ext cx="2794663" cy="723618"/>
          </a:xfrm>
          <a:prstGeom prst="rect">
            <a:avLst/>
          </a:prstGeom>
        </p:spPr>
      </p:pic>
      <p:pic>
        <p:nvPicPr>
          <p:cNvPr id="52" name="Picture 51">
            <a:extLst>
              <a:ext uri="{FF2B5EF4-FFF2-40B4-BE49-F238E27FC236}">
                <a16:creationId xmlns:a16="http://schemas.microsoft.com/office/drawing/2014/main" id="{1AE65D99-FADD-45E9-882F-5AB33CBE92E4}"/>
              </a:ext>
            </a:extLst>
          </p:cNvPr>
          <p:cNvPicPr>
            <a:picLocks noChangeAspect="1"/>
          </p:cNvPicPr>
          <p:nvPr/>
        </p:nvPicPr>
        <p:blipFill>
          <a:blip r:embed="rId12"/>
          <a:stretch>
            <a:fillRect/>
          </a:stretch>
        </p:blipFill>
        <p:spPr>
          <a:xfrm>
            <a:off x="1632167" y="88760"/>
            <a:ext cx="1215770" cy="995436"/>
          </a:xfrm>
          <a:prstGeom prst="rect">
            <a:avLst/>
          </a:prstGeom>
        </p:spPr>
      </p:pic>
      <p:pic>
        <p:nvPicPr>
          <p:cNvPr id="54" name="Picture 53" descr="A picture containing text, clipart&#10;&#10;Description automatically generated">
            <a:extLst>
              <a:ext uri="{FF2B5EF4-FFF2-40B4-BE49-F238E27FC236}">
                <a16:creationId xmlns:a16="http://schemas.microsoft.com/office/drawing/2014/main" id="{53C2EC4F-0FCA-45F0-BA43-B26546D54C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6567" y="3519187"/>
            <a:ext cx="933450" cy="742950"/>
          </a:xfrm>
          <a:prstGeom prst="rect">
            <a:avLst/>
          </a:prstGeom>
        </p:spPr>
      </p:pic>
      <p:pic>
        <p:nvPicPr>
          <p:cNvPr id="55" name="Picture 54" descr="Logo, company name&#10;&#10;Description automatically generated">
            <a:extLst>
              <a:ext uri="{FF2B5EF4-FFF2-40B4-BE49-F238E27FC236}">
                <a16:creationId xmlns:a16="http://schemas.microsoft.com/office/drawing/2014/main" id="{517A3FF2-4572-4954-94B6-883F174FB6BC}"/>
              </a:ext>
            </a:extLst>
          </p:cNvPr>
          <p:cNvPicPr>
            <a:picLocks noChangeAspect="1"/>
          </p:cNvPicPr>
          <p:nvPr/>
        </p:nvPicPr>
        <p:blipFill>
          <a:blip r:embed="rId14"/>
          <a:stretch>
            <a:fillRect/>
          </a:stretch>
        </p:blipFill>
        <p:spPr>
          <a:xfrm>
            <a:off x="1301929" y="3565153"/>
            <a:ext cx="1570931" cy="562686"/>
          </a:xfrm>
          <a:prstGeom prst="rect">
            <a:avLst/>
          </a:prstGeom>
        </p:spPr>
      </p:pic>
    </p:spTree>
    <p:extLst>
      <p:ext uri="{BB962C8B-B14F-4D97-AF65-F5344CB8AC3E}">
        <p14:creationId xmlns:p14="http://schemas.microsoft.com/office/powerpoint/2010/main" val="355172082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27ED-9824-41DE-B9BA-52CD7956E950}"/>
              </a:ext>
            </a:extLst>
          </p:cNvPr>
          <p:cNvSpPr>
            <a:spLocks noGrp="1"/>
          </p:cNvSpPr>
          <p:nvPr>
            <p:ph type="title"/>
          </p:nvPr>
        </p:nvSpPr>
        <p:spPr/>
        <p:txBody>
          <a:bodyPr>
            <a:normAutofit fontScale="90000"/>
          </a:bodyPr>
          <a:lstStyle/>
          <a:p>
            <a:r>
              <a:rPr lang="en-US">
                <a:cs typeface="Calibri"/>
              </a:rPr>
              <a:t>Digital Equity/Digital Literacy </a:t>
            </a:r>
            <a:br>
              <a:rPr lang="en-US">
                <a:cs typeface="Calibri"/>
              </a:rPr>
            </a:br>
            <a:r>
              <a:rPr lang="en-US">
                <a:cs typeface="Calibri"/>
              </a:rPr>
              <a:t>in the Justice Program</a:t>
            </a:r>
            <a:endParaRPr lang="en-US"/>
          </a:p>
        </p:txBody>
      </p:sp>
      <p:sp>
        <p:nvSpPr>
          <p:cNvPr id="3" name="Content Placeholder 2">
            <a:extLst>
              <a:ext uri="{FF2B5EF4-FFF2-40B4-BE49-F238E27FC236}">
                <a16:creationId xmlns:a16="http://schemas.microsoft.com/office/drawing/2014/main" id="{2F0EB9D6-8642-4AB7-97CF-C13C04ED019A}"/>
              </a:ext>
            </a:extLst>
          </p:cNvPr>
          <p:cNvSpPr>
            <a:spLocks noGrp="1"/>
          </p:cNvSpPr>
          <p:nvPr>
            <p:ph idx="1"/>
          </p:nvPr>
        </p:nvSpPr>
        <p:spPr/>
        <p:txBody>
          <a:bodyPr vert="horz" lIns="91440" tIns="45720" rIns="91440" bIns="45720" rtlCol="0" anchor="t">
            <a:normAutofit/>
          </a:bodyPr>
          <a:lstStyle/>
          <a:p>
            <a:r>
              <a:rPr lang="en-US">
                <a:cs typeface="Calibri"/>
              </a:rPr>
              <a:t>How does digital equity and digital literacy impact people who are navigating the criminal justice system either as a defendant or a victim?</a:t>
            </a:r>
          </a:p>
          <a:p>
            <a:r>
              <a:rPr lang="en-US">
                <a:cs typeface="Calibri"/>
              </a:rPr>
              <a:t>Does access and digital literacy play any role in justice outcomes? </a:t>
            </a:r>
          </a:p>
        </p:txBody>
      </p:sp>
    </p:spTree>
    <p:extLst>
      <p:ext uri="{BB962C8B-B14F-4D97-AF65-F5344CB8AC3E}">
        <p14:creationId xmlns:p14="http://schemas.microsoft.com/office/powerpoint/2010/main" val="3935494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F322-2585-934A-B9CD-2558E1102BD4}"/>
              </a:ext>
            </a:extLst>
          </p:cNvPr>
          <p:cNvSpPr>
            <a:spLocks noGrp="1"/>
          </p:cNvSpPr>
          <p:nvPr>
            <p:ph type="title"/>
          </p:nvPr>
        </p:nvSpPr>
        <p:spPr>
          <a:xfrm>
            <a:off x="457200" y="274638"/>
            <a:ext cx="8229600" cy="639762"/>
          </a:xfrm>
        </p:spPr>
        <p:txBody>
          <a:bodyPr>
            <a:noAutofit/>
          </a:bodyPr>
          <a:lstStyle/>
          <a:p>
            <a:r>
              <a:rPr lang="en-US" sz="3600"/>
              <a:t> </a:t>
            </a:r>
            <a:r>
              <a:rPr lang="en-US" sz="3600" b="1">
                <a:latin typeface="Arial Narrow" panose="020B0606020202030204" pitchFamily="34" charset="0"/>
              </a:rPr>
              <a:t>Mower County Court Hearings 2020</a:t>
            </a:r>
          </a:p>
        </p:txBody>
      </p:sp>
      <p:graphicFrame>
        <p:nvGraphicFramePr>
          <p:cNvPr id="11" name="Content Placeholder 10"/>
          <p:cNvGraphicFramePr>
            <a:graphicFrameLocks noGrp="1"/>
          </p:cNvGraphicFramePr>
          <p:nvPr>
            <p:ph idx="1"/>
          </p:nvPr>
        </p:nvGraphicFramePr>
        <p:xfrm>
          <a:off x="228600" y="1219200"/>
          <a:ext cx="8763000" cy="533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p:nvPr/>
        </p:nvGraphicFramePr>
        <p:xfrm>
          <a:off x="228600" y="1066800"/>
          <a:ext cx="59436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6324600" y="1752600"/>
            <a:ext cx="2667000" cy="4201150"/>
          </a:xfrm>
          <a:prstGeom prst="rect">
            <a:avLst/>
          </a:prstGeom>
          <a:noFill/>
        </p:spPr>
        <p:txBody>
          <a:bodyPr wrap="square" rtlCol="0">
            <a:spAutoFit/>
          </a:bodyPr>
          <a:lstStyle/>
          <a:p>
            <a:r>
              <a:rPr lang="en-US" sz="1700">
                <a:latin typeface="Arial Narrow" panose="020B0606020202030204" pitchFamily="34" charset="0"/>
              </a:rPr>
              <a:t>Pre pandemic 4 % of hearings were remote - Post pandemic 71% </a:t>
            </a:r>
          </a:p>
          <a:p>
            <a:endParaRPr lang="en-US" sz="1700">
              <a:latin typeface="Arial Narrow" panose="020B0606020202030204" pitchFamily="34" charset="0"/>
            </a:endParaRPr>
          </a:p>
          <a:p>
            <a:r>
              <a:rPr lang="en-US" sz="1700">
                <a:latin typeface="Arial Narrow" panose="020B0606020202030204" pitchFamily="34" charset="0"/>
              </a:rPr>
              <a:t>Jails are set up to hold Zoom hearings to minimize transport and </a:t>
            </a:r>
            <a:r>
              <a:rPr lang="en-US" sz="1700" err="1">
                <a:latin typeface="Arial Narrow" panose="020B0606020202030204" pitchFamily="34" charset="0"/>
              </a:rPr>
              <a:t>COVID</a:t>
            </a:r>
            <a:r>
              <a:rPr lang="en-US" sz="1700">
                <a:latin typeface="Arial Narrow" panose="020B0606020202030204" pitchFamily="34" charset="0"/>
              </a:rPr>
              <a:t> exposure.</a:t>
            </a:r>
          </a:p>
          <a:p>
            <a:endParaRPr lang="en-US" sz="1700">
              <a:latin typeface="Arial Narrow" panose="020B0606020202030204" pitchFamily="34" charset="0"/>
            </a:endParaRPr>
          </a:p>
          <a:p>
            <a:r>
              <a:rPr lang="en-US" sz="1700">
                <a:latin typeface="Arial Narrow" panose="020B0606020202030204" pitchFamily="34" charset="0"/>
              </a:rPr>
              <a:t>We do have one or more Zoom Rooms and tablets within each courthouse that </a:t>
            </a:r>
            <a:r>
              <a:rPr lang="en-US" sz="1700" b="1">
                <a:latin typeface="Arial Narrow" panose="020B0606020202030204" pitchFamily="34" charset="0"/>
              </a:rPr>
              <a:t>allows a person without technology to come to the courthouse and use that tablet to attend their hearing.</a:t>
            </a:r>
            <a:r>
              <a:rPr lang="en-US" sz="1700">
                <a:latin typeface="Arial Narrow" panose="020B0606020202030204" pitchFamily="34" charset="0"/>
              </a:rPr>
              <a:t>  </a:t>
            </a:r>
          </a:p>
          <a:p>
            <a:endParaRPr lang="en-US" sz="1200"/>
          </a:p>
        </p:txBody>
      </p:sp>
    </p:spTree>
    <p:extLst>
      <p:ext uri="{BB962C8B-B14F-4D97-AF65-F5344CB8AC3E}">
        <p14:creationId xmlns:p14="http://schemas.microsoft.com/office/powerpoint/2010/main" val="2531188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F322-2585-934A-B9CD-2558E1102BD4}"/>
              </a:ext>
            </a:extLst>
          </p:cNvPr>
          <p:cNvSpPr>
            <a:spLocks noGrp="1"/>
          </p:cNvSpPr>
          <p:nvPr>
            <p:ph type="title"/>
          </p:nvPr>
        </p:nvSpPr>
        <p:spPr>
          <a:xfrm>
            <a:off x="457200" y="274638"/>
            <a:ext cx="8229600" cy="639762"/>
          </a:xfrm>
        </p:spPr>
        <p:txBody>
          <a:bodyPr>
            <a:normAutofit fontScale="90000"/>
          </a:bodyPr>
          <a:lstStyle/>
          <a:p>
            <a:r>
              <a:rPr lang="en-US"/>
              <a:t>Community Survey Response</a:t>
            </a:r>
          </a:p>
        </p:txBody>
      </p:sp>
      <p:sp>
        <p:nvSpPr>
          <p:cNvPr id="6" name="Content Placeholder 5">
            <a:extLst>
              <a:ext uri="{FF2B5EF4-FFF2-40B4-BE49-F238E27FC236}">
                <a16:creationId xmlns:a16="http://schemas.microsoft.com/office/drawing/2014/main" id="{4CD9BD40-0814-47CA-BA60-66B7CA8AA728}"/>
              </a:ext>
            </a:extLst>
          </p:cNvPr>
          <p:cNvSpPr>
            <a:spLocks noGrp="1"/>
          </p:cNvSpPr>
          <p:nvPr>
            <p:ph idx="1"/>
          </p:nvPr>
        </p:nvSpPr>
        <p:spPr/>
        <p:txBody>
          <a:bodyPr>
            <a:normAutofit fontScale="92500" lnSpcReduction="20000"/>
          </a:bodyPr>
          <a:lstStyle/>
          <a:p>
            <a:r>
              <a:rPr lang="en-US" sz="1800" i="1">
                <a:effectLst/>
                <a:latin typeface="Calibri" panose="020F0502020204030204" pitchFamily="34" charset="0"/>
                <a:ea typeface="Calibri" panose="020F0502020204030204" pitchFamily="34" charset="0"/>
                <a:cs typeface="Times New Roman" panose="02020603050405020304" pitchFamily="18" charset="0"/>
              </a:rPr>
              <a:t>My wife is a teacher and I know access was a challenge during the earlier part of the pandemic when kids were communicating with teachers from home. My wife's EL students in particular struggled.</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There are families who do not have access to internet, or the service does not meet their needs, the schools and Austin Public Library have been provided hundreds of hotspot to student so that they could be educated.</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Often financial limitations are the cause of unequal access to technology and the internet.  I also see older people who can afford it but lack the skills to use it to it's potential.....</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Technology is very expensive. There are many families that cannot afford internet. This makes it hard for families to receive communications sent via email from businesses, schools etc. This creates a divide because much information is sent this way.</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kern="1400">
                <a:solidFill>
                  <a:srgbClr val="000000"/>
                </a:solidFill>
                <a:effectLst/>
                <a:latin typeface="+mj-lt"/>
                <a:ea typeface="Times New Roman" panose="02020603050405020304" pitchFamily="18" charset="0"/>
              </a:rPr>
              <a:t>Yet the proportion of U.S. adults with no computer experience is much higher for immigrants, the Program for the International Assessment of Adult Competencies (PIAAC) found, at almost 21% compared to approximately 5% for non-immigrants.</a:t>
            </a:r>
          </a:p>
          <a:p>
            <a:pPr marL="0" indent="0">
              <a:buNone/>
            </a:pPr>
            <a:endParaRPr lang="en-US" i="1"/>
          </a:p>
        </p:txBody>
      </p:sp>
    </p:spTree>
    <p:extLst>
      <p:ext uri="{BB962C8B-B14F-4D97-AF65-F5344CB8AC3E}">
        <p14:creationId xmlns:p14="http://schemas.microsoft.com/office/powerpoint/2010/main" val="2998317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E52A37D-D89F-8840-A563-B25F359DED4B}"/>
              </a:ext>
            </a:extLst>
          </p:cNvPr>
          <p:cNvGraphicFramePr>
            <a:graphicFrameLocks noGrp="1"/>
          </p:cNvGraphicFramePr>
          <p:nvPr>
            <p:extLst>
              <p:ext uri="{D42A27DB-BD31-4B8C-83A1-F6EECF244321}">
                <p14:modId xmlns:p14="http://schemas.microsoft.com/office/powerpoint/2010/main" val="3109886261"/>
              </p:ext>
            </p:extLst>
          </p:nvPr>
        </p:nvGraphicFramePr>
        <p:xfrm>
          <a:off x="0" y="233522"/>
          <a:ext cx="9049174" cy="2910840"/>
        </p:xfrm>
        <a:graphic>
          <a:graphicData uri="http://schemas.openxmlformats.org/drawingml/2006/table">
            <a:tbl>
              <a:tblPr firstRow="1" firstCol="1" bandRow="1">
                <a:tableStyleId>{5C22544A-7EE6-4342-B048-85BDC9FD1C3A}</a:tableStyleId>
              </a:tblPr>
              <a:tblGrid>
                <a:gridCol w="4524587">
                  <a:extLst>
                    <a:ext uri="{9D8B030D-6E8A-4147-A177-3AD203B41FA5}">
                      <a16:colId xmlns:a16="http://schemas.microsoft.com/office/drawing/2014/main" val="3691307319"/>
                    </a:ext>
                  </a:extLst>
                </a:gridCol>
                <a:gridCol w="4524587">
                  <a:extLst>
                    <a:ext uri="{9D8B030D-6E8A-4147-A177-3AD203B41FA5}">
                      <a16:colId xmlns:a16="http://schemas.microsoft.com/office/drawing/2014/main" val="439522314"/>
                    </a:ext>
                  </a:extLst>
                </a:gridCol>
              </a:tblGrid>
              <a:tr h="113574">
                <a:tc>
                  <a:txBody>
                    <a:bodyPr/>
                    <a:lstStyle/>
                    <a:p>
                      <a:pPr marL="0" marR="0">
                        <a:spcBef>
                          <a:spcPts val="0"/>
                        </a:spcBef>
                        <a:spcAft>
                          <a:spcPts val="0"/>
                        </a:spcAft>
                      </a:pPr>
                      <a:r>
                        <a:rPr lang="en-US" sz="1200">
                          <a:effectLst/>
                        </a:rPr>
                        <a:t>Assets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41" marR="66341" marT="0" marB="0"/>
                </a:tc>
                <a:tc>
                  <a:txBody>
                    <a:bodyPr/>
                    <a:lstStyle/>
                    <a:p>
                      <a:pPr marL="0" marR="0">
                        <a:spcBef>
                          <a:spcPts val="0"/>
                        </a:spcBef>
                        <a:spcAft>
                          <a:spcPts val="0"/>
                        </a:spcAft>
                      </a:pPr>
                      <a:r>
                        <a:rPr lang="en-US" sz="1200">
                          <a:effectLst/>
                        </a:rPr>
                        <a:t>Barriers / Gaps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341" marR="66341" marT="0" marB="0"/>
                </a:tc>
                <a:extLst>
                  <a:ext uri="{0D108BD9-81ED-4DB2-BD59-A6C34878D82A}">
                    <a16:rowId xmlns:a16="http://schemas.microsoft.com/office/drawing/2014/main" val="2395089228"/>
                  </a:ext>
                </a:extLst>
              </a:tr>
              <a:tr h="2700904">
                <a:tc>
                  <a:txBody>
                    <a:bodyPr/>
                    <a:lstStyle/>
                    <a:p>
                      <a:pPr marL="342900" marR="0" lvl="0" indent="-342900">
                        <a:spcBef>
                          <a:spcPts val="0"/>
                        </a:spcBef>
                        <a:spcAft>
                          <a:spcPts val="600"/>
                        </a:spcAft>
                        <a:buFont typeface="Symbol" pitchFamily="2" charset="2"/>
                        <a:buChar char=""/>
                      </a:pPr>
                      <a:r>
                        <a:rPr lang="en-US" sz="1200" dirty="0">
                          <a:effectLst/>
                        </a:rPr>
                        <a:t>Professional workforce diversity/multilingual</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Made diversity a priority in our community</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Good communication between agencies, schools, businesses, etc.</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Community resources to go into the homes of diverse communities</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Places in town like library and schools providing devices for keeping connected</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Resources available and people willing to look for other options</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Welcome Center (Community Action Building combo with PRC and Children’s Dental)</a:t>
                      </a:r>
                      <a:endParaRPr lang="en-US" sz="1100" dirty="0">
                        <a:effectLst/>
                      </a:endParaRPr>
                    </a:p>
                    <a:p>
                      <a:pPr marL="457200" marR="0">
                        <a:spcBef>
                          <a:spcPts val="0"/>
                        </a:spcBef>
                        <a:spcAft>
                          <a:spcPts val="600"/>
                        </a:spcAft>
                      </a:pPr>
                      <a:r>
                        <a:rPr lang="en-US" sz="1200" dirty="0">
                          <a:effectLst/>
                        </a:rPr>
                        <a:t> </a:t>
                      </a:r>
                      <a:endParaRPr lang="en-US" sz="1100" dirty="0">
                        <a:effectLst/>
                      </a:endParaRPr>
                    </a:p>
                  </a:txBody>
                  <a:tcPr marL="66341" marR="66341" marT="0" marB="0"/>
                </a:tc>
                <a:tc>
                  <a:txBody>
                    <a:bodyPr/>
                    <a:lstStyle/>
                    <a:p>
                      <a:pPr marL="342900" marR="0" lvl="0" indent="-342900">
                        <a:spcBef>
                          <a:spcPts val="0"/>
                        </a:spcBef>
                        <a:spcAft>
                          <a:spcPts val="600"/>
                        </a:spcAft>
                        <a:buFont typeface="Symbol" pitchFamily="2" charset="2"/>
                        <a:buChar char=""/>
                      </a:pPr>
                      <a:r>
                        <a:rPr lang="en-US" sz="1200" dirty="0">
                          <a:effectLst/>
                        </a:rPr>
                        <a:t>Asking those who need help what they need, not assuming, what areas do we have most need</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Need for zoom meeting rooms in community (ask those who need them where they would be most helpful)</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More multi lingual people in our buildings</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Differentiate the communication we send out</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Need more small group or 1:1 help (digital navigation)</a:t>
                      </a:r>
                      <a:endParaRPr lang="en-US" sz="1100" dirty="0">
                        <a:effectLst/>
                      </a:endParaRPr>
                    </a:p>
                    <a:p>
                      <a:pPr marL="342900" marR="0" lvl="0" indent="-342900">
                        <a:spcBef>
                          <a:spcPts val="0"/>
                        </a:spcBef>
                        <a:spcAft>
                          <a:spcPts val="600"/>
                        </a:spcAft>
                        <a:buFont typeface="Symbol" pitchFamily="2" charset="2"/>
                        <a:buChar char=""/>
                      </a:pPr>
                      <a:r>
                        <a:rPr lang="en-US" sz="1200" dirty="0">
                          <a:effectLst/>
                        </a:rPr>
                        <a:t>Economics needs to be stressed.  Affordability of service is a huge problem.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41" marR="66341" marT="0" marB="0"/>
                </a:tc>
                <a:extLst>
                  <a:ext uri="{0D108BD9-81ED-4DB2-BD59-A6C34878D82A}">
                    <a16:rowId xmlns:a16="http://schemas.microsoft.com/office/drawing/2014/main" val="2675708971"/>
                  </a:ext>
                </a:extLst>
              </a:tr>
            </a:tbl>
          </a:graphicData>
        </a:graphic>
      </p:graphicFrame>
      <p:sp>
        <p:nvSpPr>
          <p:cNvPr id="5" name="Rectangle 4">
            <a:extLst>
              <a:ext uri="{FF2B5EF4-FFF2-40B4-BE49-F238E27FC236}">
                <a16:creationId xmlns:a16="http://schemas.microsoft.com/office/drawing/2014/main" id="{214FCB8B-D503-D940-8A00-BE8DE7F0E93E}"/>
              </a:ext>
            </a:extLst>
          </p:cNvPr>
          <p:cNvSpPr/>
          <p:nvPr/>
        </p:nvSpPr>
        <p:spPr>
          <a:xfrm>
            <a:off x="155786" y="3234136"/>
            <a:ext cx="9144000" cy="3216265"/>
          </a:xfrm>
          <a:prstGeom prst="rect">
            <a:avLst/>
          </a:prstGeom>
        </p:spPr>
        <p:txBody>
          <a:bodyPr wrap="square">
            <a:spAutoFit/>
          </a:bodyPr>
          <a:lstStyle/>
          <a:p>
            <a:r>
              <a:rPr lang="en-US" sz="1400" b="1" dirty="0">
                <a:latin typeface="Calibri" panose="020F0502020204030204" pitchFamily="34" charset="0"/>
                <a:ea typeface="Calibri" panose="020F0502020204030204" pitchFamily="34" charset="0"/>
                <a:cs typeface="Times New Roman" panose="02020603050405020304" pitchFamily="18" charset="0"/>
              </a:rPr>
              <a:t>Desired Outcomes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More digital navigators and strategic places of contact to train out those who are already assisting.  Really need 1:1.</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Using bilingual students who need volunteer hours for Austin Assurance to get the training so that they can get those hours and help out.</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Something set up to help those who need help financially to gain access. (language skills, but also to help those who are undocumented)</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Community infrastructure (trusted navigators) to help people get signed up for things like EBB (digital access resource)</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Paying back old phone bills so people could get internet provider service? Gift cards for community members who need access.</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Improving trust with the community (building those trusted navigators)</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Website or someplace (someone) to keep all the information in one place</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Community training on how to link people with who they need? (How to do it in a non-condescending way.)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7842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77542D-CCEC-F44A-AB0F-BE0309576C89}"/>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rot="5400000">
            <a:off x="1143000" y="-1143000"/>
            <a:ext cx="6858000" cy="9144000"/>
          </a:xfrm>
          <a:prstGeom prst="rect">
            <a:avLst/>
          </a:prstGeom>
        </p:spPr>
      </p:pic>
      <p:sp>
        <p:nvSpPr>
          <p:cNvPr id="2" name="Title 1"/>
          <p:cNvSpPr>
            <a:spLocks noGrp="1"/>
          </p:cNvSpPr>
          <p:nvPr>
            <p:ph type="title"/>
          </p:nvPr>
        </p:nvSpPr>
        <p:spPr>
          <a:xfrm>
            <a:off x="1143000" y="1122362"/>
            <a:ext cx="6858000" cy="935038"/>
          </a:xfrm>
        </p:spPr>
        <p:txBody>
          <a:bodyPr vert="horz" lIns="91440" tIns="45720" rIns="91440" bIns="45720" rtlCol="0" anchor="b">
            <a:normAutofit/>
          </a:bodyPr>
          <a:lstStyle/>
          <a:p>
            <a:pPr>
              <a:lnSpc>
                <a:spcPct val="90000"/>
              </a:lnSpc>
            </a:pPr>
            <a:r>
              <a:rPr lang="en-US" sz="6000">
                <a:solidFill>
                  <a:srgbClr val="FFFFFF"/>
                </a:solidFill>
              </a:rPr>
              <a:t>Innovation</a:t>
            </a:r>
          </a:p>
        </p:txBody>
      </p:sp>
      <p:sp>
        <p:nvSpPr>
          <p:cNvPr id="4" name="Text Placeholder 3"/>
          <p:cNvSpPr>
            <a:spLocks noGrp="1"/>
          </p:cNvSpPr>
          <p:nvPr>
            <p:ph type="body" idx="1"/>
          </p:nvPr>
        </p:nvSpPr>
        <p:spPr>
          <a:xfrm>
            <a:off x="1143000" y="4159404"/>
            <a:ext cx="6858000" cy="1098395"/>
          </a:xfrm>
        </p:spPr>
        <p:txBody>
          <a:bodyPr vert="horz" lIns="91440" tIns="45720" rIns="91440" bIns="45720" rtlCol="0">
            <a:normAutofit/>
          </a:bodyPr>
          <a:lstStyle/>
          <a:p>
            <a:pPr algn="ctr">
              <a:lnSpc>
                <a:spcPct val="90000"/>
              </a:lnSpc>
              <a:spcBef>
                <a:spcPts val="1000"/>
              </a:spcBef>
            </a:pPr>
            <a:r>
              <a:rPr lang="en-US">
                <a:solidFill>
                  <a:srgbClr val="FFFFFF"/>
                </a:solidFill>
              </a:rPr>
              <a:t>Innovation refers to doing new  things and doing old things in new and better ways</a:t>
            </a:r>
          </a:p>
        </p:txBody>
      </p:sp>
    </p:spTree>
    <p:extLst>
      <p:ext uri="{BB962C8B-B14F-4D97-AF65-F5344CB8AC3E}">
        <p14:creationId xmlns:p14="http://schemas.microsoft.com/office/powerpoint/2010/main" val="13888455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p:txBody>
          <a:bodyPr>
            <a:normAutofit fontScale="90000"/>
          </a:bodyPr>
          <a:lstStyle/>
          <a:p>
            <a:r>
              <a:rPr lang="en-US"/>
              <a:t>Our Innovation Story</a:t>
            </a:r>
            <a:br>
              <a:rPr lang="en-US"/>
            </a:br>
            <a:r>
              <a:rPr lang="en-US" sz="3600"/>
              <a:t>John Garry, Wendy Anderson, Juan Molina</a:t>
            </a:r>
          </a:p>
        </p:txBody>
      </p:sp>
      <p:sp>
        <p:nvSpPr>
          <p:cNvPr id="6" name="Content Placeholder 5">
            <a:extLst>
              <a:ext uri="{FF2B5EF4-FFF2-40B4-BE49-F238E27FC236}">
                <a16:creationId xmlns:a16="http://schemas.microsoft.com/office/drawing/2014/main" id="{B90FBBB7-4883-184B-A62C-D3A39816BD32}"/>
              </a:ext>
            </a:extLst>
          </p:cNvPr>
          <p:cNvSpPr>
            <a:spLocks noGrp="1"/>
          </p:cNvSpPr>
          <p:nvPr>
            <p:ph idx="1"/>
          </p:nvPr>
        </p:nvSpPr>
        <p:spPr/>
        <p:txBody>
          <a:bodyPr>
            <a:normAutofit/>
          </a:bodyPr>
          <a:lstStyle/>
          <a:p>
            <a:pPr marL="0" indent="0">
              <a:buNone/>
            </a:pPr>
            <a:endParaRPr lang="en-US"/>
          </a:p>
        </p:txBody>
      </p:sp>
      <p:pic>
        <p:nvPicPr>
          <p:cNvPr id="4" name="Picture 3">
            <a:extLst>
              <a:ext uri="{FF2B5EF4-FFF2-40B4-BE49-F238E27FC236}">
                <a16:creationId xmlns:a16="http://schemas.microsoft.com/office/drawing/2014/main" id="{95730A2D-B1FD-4087-93BD-ADF30A68422A}"/>
              </a:ext>
            </a:extLst>
          </p:cNvPr>
          <p:cNvPicPr>
            <a:picLocks noChangeAspect="1"/>
          </p:cNvPicPr>
          <p:nvPr/>
        </p:nvPicPr>
        <p:blipFill>
          <a:blip r:embed="rId2"/>
          <a:stretch>
            <a:fillRect/>
          </a:stretch>
        </p:blipFill>
        <p:spPr>
          <a:xfrm>
            <a:off x="152485" y="234155"/>
            <a:ext cx="1922082" cy="497682"/>
          </a:xfrm>
          <a:prstGeom prst="rect">
            <a:avLst/>
          </a:prstGeom>
        </p:spPr>
      </p:pic>
    </p:spTree>
    <p:extLst>
      <p:ext uri="{BB962C8B-B14F-4D97-AF65-F5344CB8AC3E}">
        <p14:creationId xmlns:p14="http://schemas.microsoft.com/office/powerpoint/2010/main" val="4144472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F322-2585-934A-B9CD-2558E1102BD4}"/>
              </a:ext>
            </a:extLst>
          </p:cNvPr>
          <p:cNvSpPr>
            <a:spLocks noGrp="1"/>
          </p:cNvSpPr>
          <p:nvPr>
            <p:ph type="title"/>
          </p:nvPr>
        </p:nvSpPr>
        <p:spPr>
          <a:xfrm>
            <a:off x="457200" y="274638"/>
            <a:ext cx="8229600" cy="563562"/>
          </a:xfrm>
        </p:spPr>
        <p:txBody>
          <a:bodyPr>
            <a:normAutofit fontScale="90000"/>
          </a:bodyPr>
          <a:lstStyle/>
          <a:p>
            <a:r>
              <a:rPr lang="en-US"/>
              <a:t>Community Survey Response</a:t>
            </a:r>
          </a:p>
        </p:txBody>
      </p:sp>
      <p:sp>
        <p:nvSpPr>
          <p:cNvPr id="3" name="Content Placeholder 2">
            <a:extLst>
              <a:ext uri="{FF2B5EF4-FFF2-40B4-BE49-F238E27FC236}">
                <a16:creationId xmlns:a16="http://schemas.microsoft.com/office/drawing/2014/main" id="{A926661D-F2CA-5447-88E1-74ACA9F11124}"/>
              </a:ext>
            </a:extLst>
          </p:cNvPr>
          <p:cNvSpPr>
            <a:spLocks noGrp="1"/>
          </p:cNvSpPr>
          <p:nvPr>
            <p:ph idx="1"/>
          </p:nvPr>
        </p:nvSpPr>
        <p:spPr/>
        <p:txBody>
          <a:bodyPr>
            <a:normAutofit fontScale="92500" lnSpcReduction="20000"/>
          </a:bodyPr>
          <a:lstStyle/>
          <a:p>
            <a:r>
              <a:rPr lang="en-US" sz="1800" i="1">
                <a:effectLst/>
                <a:latin typeface="Calibri" panose="020F0502020204030204" pitchFamily="34" charset="0"/>
                <a:ea typeface="Calibri" panose="020F0502020204030204" pitchFamily="34" charset="0"/>
                <a:cs typeface="Times New Roman" panose="02020603050405020304" pitchFamily="18" charset="0"/>
              </a:rPr>
              <a:t>Mayo, the schools and other businesses in Austin have utilized tech systems such as Zoom and Schoology  during the pandemic in order to provide services families and elders. </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Mental and physical health providers provide telehealth appointments which reduces stress for those who need transportation and mobility support.</a:t>
            </a:r>
          </a:p>
          <a:p>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latin typeface="Calibri" panose="020F0502020204030204" pitchFamily="34" charset="0"/>
                <a:ea typeface="Calibri" panose="020F0502020204030204" pitchFamily="34" charset="0"/>
                <a:cs typeface="Times New Roman" panose="02020603050405020304" pitchFamily="18" charset="0"/>
              </a:rPr>
              <a:t>T</a:t>
            </a:r>
            <a:r>
              <a:rPr lang="en-US" sz="1800" i="1">
                <a:effectLst/>
                <a:latin typeface="Calibri" panose="020F0502020204030204" pitchFamily="34" charset="0"/>
                <a:ea typeface="Calibri" panose="020F0502020204030204" pitchFamily="34" charset="0"/>
                <a:cs typeface="Times New Roman" panose="02020603050405020304" pitchFamily="18" charset="0"/>
              </a:rPr>
              <a:t>he EAT DRINK SHOP Austin Facebook page is a good example of businesses banding together to promote what they have, build each other up and support each other for the good of the community.</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Quality inexpensive internet is not an option anymore.  All businesses need it.</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I don't think there's anything particularly innovative about how Austin area businesses and industries use technology. It would be interesting to have a competitions/contests -- 1) best current innovative use of technology by a small business 2) best new idea for innovative use of technology by a small business. Brainstorming here...this would help us understand what the issues and ideas are.</a:t>
            </a:r>
          </a:p>
          <a:p>
            <a:pPr marL="0" indent="0">
              <a:buNone/>
            </a:pPr>
            <a:endParaRPr lang="en-US"/>
          </a:p>
        </p:txBody>
      </p:sp>
    </p:spTree>
    <p:extLst>
      <p:ext uri="{BB962C8B-B14F-4D97-AF65-F5344CB8AC3E}">
        <p14:creationId xmlns:p14="http://schemas.microsoft.com/office/powerpoint/2010/main" val="4209967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B19ECD-CD4C-B04B-8BBB-533392C9EE63}"/>
              </a:ext>
            </a:extLst>
          </p:cNvPr>
          <p:cNvGraphicFramePr>
            <a:graphicFrameLocks noGrp="1"/>
          </p:cNvGraphicFramePr>
          <p:nvPr>
            <p:ph idx="1"/>
            <p:extLst>
              <p:ext uri="{D42A27DB-BD31-4B8C-83A1-F6EECF244321}">
                <p14:modId xmlns:p14="http://schemas.microsoft.com/office/powerpoint/2010/main" val="5064282"/>
              </p:ext>
            </p:extLst>
          </p:nvPr>
        </p:nvGraphicFramePr>
        <p:xfrm>
          <a:off x="318347" y="54874"/>
          <a:ext cx="8636000" cy="3962400"/>
        </p:xfrm>
        <a:graphic>
          <a:graphicData uri="http://schemas.openxmlformats.org/drawingml/2006/table">
            <a:tbl>
              <a:tblPr firstRow="1" firstCol="1" bandRow="1">
                <a:tableStyleId>{5C22544A-7EE6-4342-B048-85BDC9FD1C3A}</a:tableStyleId>
              </a:tblPr>
              <a:tblGrid>
                <a:gridCol w="4318000">
                  <a:extLst>
                    <a:ext uri="{9D8B030D-6E8A-4147-A177-3AD203B41FA5}">
                      <a16:colId xmlns:a16="http://schemas.microsoft.com/office/drawing/2014/main" val="1237334469"/>
                    </a:ext>
                  </a:extLst>
                </a:gridCol>
                <a:gridCol w="4318000">
                  <a:extLst>
                    <a:ext uri="{9D8B030D-6E8A-4147-A177-3AD203B41FA5}">
                      <a16:colId xmlns:a16="http://schemas.microsoft.com/office/drawing/2014/main" val="1751270814"/>
                    </a:ext>
                  </a:extLst>
                </a:gridCol>
              </a:tblGrid>
              <a:tr h="0">
                <a:tc>
                  <a:txBody>
                    <a:bodyPr/>
                    <a:lstStyle/>
                    <a:p>
                      <a:pPr marL="0" marR="0">
                        <a:spcBef>
                          <a:spcPts val="0"/>
                        </a:spcBef>
                        <a:spcAft>
                          <a:spcPts val="0"/>
                        </a:spcAft>
                      </a:pPr>
                      <a:r>
                        <a:rPr lang="en-US" sz="1400">
                          <a:effectLst/>
                        </a:rPr>
                        <a:t>Assets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Barriers / Gaps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896767"/>
                  </a:ext>
                </a:extLst>
              </a:tr>
              <a:tr h="0">
                <a:tc>
                  <a:txBody>
                    <a:bodyPr/>
                    <a:lstStyle/>
                    <a:p>
                      <a:pPr marL="0" marR="0">
                        <a:spcBef>
                          <a:spcPts val="0"/>
                        </a:spcBef>
                        <a:spcAft>
                          <a:spcPts val="600"/>
                        </a:spcAft>
                      </a:pPr>
                      <a:r>
                        <a:rPr lang="en-US" sz="1400" dirty="0">
                          <a:effectLst/>
                        </a:rPr>
                        <a:t>Metronet by summer 2022</a:t>
                      </a:r>
                    </a:p>
                    <a:p>
                      <a:pPr marL="0" marR="0">
                        <a:spcBef>
                          <a:spcPts val="0"/>
                        </a:spcBef>
                        <a:spcAft>
                          <a:spcPts val="600"/>
                        </a:spcAft>
                      </a:pPr>
                      <a:r>
                        <a:rPr lang="en-US" sz="1400" dirty="0">
                          <a:effectLst/>
                        </a:rPr>
                        <a:t>Health Care pushed by COVID on how care is delivered.</a:t>
                      </a:r>
                    </a:p>
                    <a:p>
                      <a:pPr marL="0" marR="0">
                        <a:spcBef>
                          <a:spcPts val="0"/>
                        </a:spcBef>
                        <a:spcAft>
                          <a:spcPts val="600"/>
                        </a:spcAft>
                      </a:pPr>
                      <a:r>
                        <a:rPr lang="en-US" sz="1400" dirty="0">
                          <a:effectLst/>
                        </a:rPr>
                        <a:t>Schools learned k-4 education with more immediate feedback and engagement.</a:t>
                      </a:r>
                    </a:p>
                    <a:p>
                      <a:pPr marL="0" marR="0">
                        <a:spcBef>
                          <a:spcPts val="0"/>
                        </a:spcBef>
                        <a:spcAft>
                          <a:spcPts val="600"/>
                        </a:spcAft>
                      </a:pPr>
                      <a:r>
                        <a:rPr lang="en-US" sz="1400" dirty="0">
                          <a:effectLst/>
                        </a:rPr>
                        <a:t>Opportunity to be more purposeful with technology (rather than just screen time).</a:t>
                      </a:r>
                    </a:p>
                    <a:p>
                      <a:pPr marL="0" marR="0">
                        <a:spcBef>
                          <a:spcPts val="0"/>
                        </a:spcBef>
                        <a:spcAft>
                          <a:spcPts val="600"/>
                        </a:spcAft>
                      </a:pPr>
                      <a:r>
                        <a:rPr lang="en-US" sz="1400" dirty="0">
                          <a:effectLst/>
                        </a:rPr>
                        <a:t>Flexibility </a:t>
                      </a:r>
                    </a:p>
                    <a:p>
                      <a:pPr marL="0" marR="0">
                        <a:spcBef>
                          <a:spcPts val="0"/>
                        </a:spcBef>
                        <a:spcAft>
                          <a:spcPts val="600"/>
                        </a:spcAft>
                      </a:pPr>
                      <a:r>
                        <a:rPr lang="en-US" sz="1400" dirty="0">
                          <a:effectLst/>
                        </a:rPr>
                        <a:t>Diversity is considerable in Austin </a:t>
                      </a:r>
                    </a:p>
                    <a:p>
                      <a:pPr marL="0" marR="0">
                        <a:spcBef>
                          <a:spcPts val="0"/>
                        </a:spcBef>
                        <a:spcAft>
                          <a:spcPts val="600"/>
                        </a:spcAft>
                      </a:pPr>
                      <a:r>
                        <a:rPr lang="en-US" sz="1400" dirty="0">
                          <a:effectLst/>
                        </a:rPr>
                        <a:t>Well-educated professional who have seen other communities and can bring them to Austin</a:t>
                      </a:r>
                    </a:p>
                    <a:p>
                      <a:pPr marL="0" marR="0">
                        <a:spcBef>
                          <a:spcPts val="0"/>
                        </a:spcBef>
                        <a:spcAft>
                          <a:spcPts val="600"/>
                        </a:spcAft>
                      </a:pPr>
                      <a:r>
                        <a:rPr lang="en-US" sz="1400" dirty="0">
                          <a:effectLst/>
                        </a:rPr>
                        <a:t>Institute has amazing technology</a:t>
                      </a:r>
                    </a:p>
                    <a:p>
                      <a:pPr marL="0" marR="0">
                        <a:spcBef>
                          <a:spcPts val="0"/>
                        </a:spcBef>
                        <a:spcAft>
                          <a:spcPts val="600"/>
                        </a:spcAft>
                      </a:pPr>
                      <a:r>
                        <a:rPr lang="en-US" sz="1400" dirty="0">
                          <a:effectLst/>
                        </a:rPr>
                        <a:t>Retailer are learning new ways to do business</a:t>
                      </a:r>
                    </a:p>
                    <a:p>
                      <a:pPr marL="0" marR="0">
                        <a:spcBef>
                          <a:spcPts val="0"/>
                        </a:spcBef>
                        <a:spcAft>
                          <a:spcPts val="600"/>
                        </a:spcAft>
                      </a:pPr>
                      <a:r>
                        <a:rPr lang="en-US" sz="1400" dirty="0">
                          <a:effectLst/>
                        </a:rPr>
                        <a:t>Riverland access to education </a:t>
                      </a:r>
                    </a:p>
                    <a:p>
                      <a:pPr marL="0" marR="0">
                        <a:spcBef>
                          <a:spcPts val="0"/>
                        </a:spcBef>
                        <a:spcAft>
                          <a:spcPts val="600"/>
                        </a:spcAft>
                      </a:pPr>
                      <a:r>
                        <a:rPr lang="en-US" sz="1400" dirty="0">
                          <a:effectLst/>
                        </a:rPr>
                        <a:t>Forward thinking about how to offer programming.</a:t>
                      </a:r>
                    </a:p>
                  </a:txBody>
                  <a:tcPr marL="68580" marR="68580" marT="0" marB="0"/>
                </a:tc>
                <a:tc>
                  <a:txBody>
                    <a:bodyPr/>
                    <a:lstStyle/>
                    <a:p>
                      <a:pPr marL="0" marR="0">
                        <a:spcBef>
                          <a:spcPts val="0"/>
                        </a:spcBef>
                        <a:spcAft>
                          <a:spcPts val="600"/>
                        </a:spcAft>
                      </a:pPr>
                      <a:r>
                        <a:rPr lang="en-US" sz="1400" dirty="0">
                          <a:effectLst/>
                        </a:rPr>
                        <a:t>Knowledge of what is possible with better broadband</a:t>
                      </a:r>
                    </a:p>
                    <a:p>
                      <a:pPr marL="0" marR="0">
                        <a:spcBef>
                          <a:spcPts val="0"/>
                        </a:spcBef>
                        <a:spcAft>
                          <a:spcPts val="600"/>
                        </a:spcAft>
                      </a:pPr>
                      <a:r>
                        <a:rPr lang="en-US" sz="1400" dirty="0">
                          <a:effectLst/>
                        </a:rPr>
                        <a:t>Important to distinguish the audience because of wide range of Austin’s diversity</a:t>
                      </a:r>
                    </a:p>
                    <a:p>
                      <a:pPr marL="0" marR="0">
                        <a:spcBef>
                          <a:spcPts val="0"/>
                        </a:spcBef>
                        <a:spcAft>
                          <a:spcPts val="600"/>
                        </a:spcAft>
                      </a:pPr>
                      <a:r>
                        <a:rPr lang="en-US" sz="1400" dirty="0">
                          <a:effectLst/>
                        </a:rPr>
                        <a:t>Tech literacy at the family level is often behind the child level</a:t>
                      </a:r>
                    </a:p>
                    <a:p>
                      <a:pPr marL="0" marR="0">
                        <a:spcBef>
                          <a:spcPts val="0"/>
                        </a:spcBef>
                        <a:spcAft>
                          <a:spcPts val="600"/>
                        </a:spcAft>
                      </a:pPr>
                      <a:r>
                        <a:rPr lang="en-US" sz="1400" dirty="0">
                          <a:effectLst/>
                        </a:rPr>
                        <a:t>So many things that are visible (patient portal at Mayo is example) is only available in English</a:t>
                      </a:r>
                    </a:p>
                    <a:p>
                      <a:pPr marL="0" marR="0">
                        <a:spcBef>
                          <a:spcPts val="0"/>
                        </a:spcBef>
                        <a:spcAft>
                          <a:spcPts val="600"/>
                        </a:spcAft>
                      </a:pPr>
                      <a:r>
                        <a:rPr lang="en-US" sz="1400" dirty="0">
                          <a:effectLst/>
                        </a:rPr>
                        <a:t>Free classes on how to use a computer (if it is available – need more awareness)</a:t>
                      </a:r>
                    </a:p>
                    <a:p>
                      <a:pPr marL="0" marR="0">
                        <a:spcBef>
                          <a:spcPts val="0"/>
                        </a:spcBef>
                        <a:spcAft>
                          <a:spcPts val="60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9009882"/>
                  </a:ext>
                </a:extLst>
              </a:tr>
            </a:tbl>
          </a:graphicData>
        </a:graphic>
      </p:graphicFrame>
      <p:sp>
        <p:nvSpPr>
          <p:cNvPr id="5" name="Rectangle 4">
            <a:extLst>
              <a:ext uri="{FF2B5EF4-FFF2-40B4-BE49-F238E27FC236}">
                <a16:creationId xmlns:a16="http://schemas.microsoft.com/office/drawing/2014/main" id="{2F8565C6-83E0-3D4B-B61F-F927955DA94C}"/>
              </a:ext>
            </a:extLst>
          </p:cNvPr>
          <p:cNvSpPr/>
          <p:nvPr/>
        </p:nvSpPr>
        <p:spPr>
          <a:xfrm>
            <a:off x="1104054" y="4428332"/>
            <a:ext cx="6935892" cy="1615827"/>
          </a:xfrm>
          <a:prstGeom prst="rect">
            <a:avLst/>
          </a:prstGeom>
        </p:spPr>
        <p:txBody>
          <a:bodyPr wrap="square">
            <a:spAutoFit/>
          </a:bodyPr>
          <a:lstStyle/>
          <a:p>
            <a:r>
              <a:rPr lang="en-US" sz="1400" b="1" dirty="0">
                <a:latin typeface="Calibri" panose="020F0502020204030204" pitchFamily="34" charset="0"/>
                <a:ea typeface="Calibri" panose="020F0502020204030204" pitchFamily="34" charset="0"/>
                <a:cs typeface="Times New Roman" panose="02020603050405020304" pitchFamily="18" charset="0"/>
              </a:rPr>
              <a:t>Desired Outcomes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Free classes on how to use a computer</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Increased innovative entrepreneurial ecosystem with world-class technology (co-</a:t>
            </a:r>
            <a:r>
              <a:rPr lang="en-US" sz="1400" dirty="0" err="1">
                <a:latin typeface="Calibri" panose="020F0502020204030204" pitchFamily="34" charset="0"/>
                <a:ea typeface="Calibri" panose="020F0502020204030204" pitchFamily="34" charset="0"/>
                <a:cs typeface="Times New Roman" panose="02020603050405020304" pitchFamily="18" charset="0"/>
              </a:rPr>
              <a:t>wrking</a:t>
            </a:r>
            <a:r>
              <a:rPr lang="en-US" sz="1400" dirty="0">
                <a:latin typeface="Calibri" panose="020F0502020204030204" pitchFamily="34" charset="0"/>
                <a:ea typeface="Calibri" panose="020F0502020204030204" pitchFamily="34" charset="0"/>
                <a:cs typeface="Times New Roman" panose="02020603050405020304" pitchFamily="18" charset="0"/>
              </a:rPr>
              <a:t> space as hub)</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Computer in every home – capable, ready for the future</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Small business technology resiliency upgrades and innovative use competition/contest</a:t>
            </a:r>
          </a:p>
        </p:txBody>
      </p:sp>
    </p:spTree>
    <p:extLst>
      <p:ext uri="{BB962C8B-B14F-4D97-AF65-F5344CB8AC3E}">
        <p14:creationId xmlns:p14="http://schemas.microsoft.com/office/powerpoint/2010/main" val="944385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2637375.jpg">
            <a:extLst>
              <a:ext uri="{FF2B5EF4-FFF2-40B4-BE49-F238E27FC236}">
                <a16:creationId xmlns:a16="http://schemas.microsoft.com/office/drawing/2014/main" id="{2E49E603-52DA-46BB-B275-53D7493C2C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
            <a:ext cx="9144000" cy="6857999"/>
          </a:xfrm>
          <a:prstGeom prst="rect">
            <a:avLst/>
          </a:prstGeom>
        </p:spPr>
      </p:pic>
      <p:sp>
        <p:nvSpPr>
          <p:cNvPr id="7" name="Content Placeholder 6"/>
          <p:cNvSpPr>
            <a:spLocks noGrp="1"/>
          </p:cNvSpPr>
          <p:nvPr>
            <p:ph sz="half" idx="1"/>
          </p:nvPr>
        </p:nvSpPr>
        <p:spPr>
          <a:xfrm>
            <a:off x="3962400" y="914400"/>
            <a:ext cx="4953000" cy="1905000"/>
          </a:xfrm>
        </p:spPr>
        <p:txBody>
          <a:bodyPr>
            <a:normAutofit/>
          </a:bodyPr>
          <a:lstStyle/>
          <a:p>
            <a:pPr marL="0" indent="0">
              <a:buNone/>
            </a:pPr>
            <a:r>
              <a:rPr lang="en-US" sz="3400">
                <a:solidFill>
                  <a:schemeClr val="bg1"/>
                </a:solidFill>
              </a:rPr>
              <a:t>Sustainability is economic development with the future in mind</a:t>
            </a:r>
          </a:p>
          <a:p>
            <a:pPr marL="0" indent="0">
              <a:buNone/>
            </a:pPr>
            <a:endParaRPr lang="en-US"/>
          </a:p>
        </p:txBody>
      </p:sp>
    </p:spTree>
    <p:extLst>
      <p:ext uri="{BB962C8B-B14F-4D97-AF65-F5344CB8AC3E}">
        <p14:creationId xmlns:p14="http://schemas.microsoft.com/office/powerpoint/2010/main" val="592826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p:txBody>
          <a:bodyPr>
            <a:normAutofit fontScale="90000"/>
          </a:bodyPr>
          <a:lstStyle/>
          <a:p>
            <a:r>
              <a:rPr lang="en-US"/>
              <a:t>Our Sustainability Story</a:t>
            </a:r>
            <a:br>
              <a:rPr lang="en-US"/>
            </a:br>
            <a:r>
              <a:rPr lang="en-US" sz="4000"/>
              <a:t>Luke Reese</a:t>
            </a:r>
          </a:p>
        </p:txBody>
      </p:sp>
      <p:sp>
        <p:nvSpPr>
          <p:cNvPr id="6" name="Content Placeholder 5">
            <a:extLst>
              <a:ext uri="{FF2B5EF4-FFF2-40B4-BE49-F238E27FC236}">
                <a16:creationId xmlns:a16="http://schemas.microsoft.com/office/drawing/2014/main" id="{B90FBBB7-4883-184B-A62C-D3A39816BD32}"/>
              </a:ext>
            </a:extLst>
          </p:cNvPr>
          <p:cNvSpPr>
            <a:spLocks noGrp="1"/>
          </p:cNvSpPr>
          <p:nvPr>
            <p:ph idx="1"/>
          </p:nvPr>
        </p:nvSpPr>
        <p:spPr>
          <a:xfrm>
            <a:off x="457200" y="1600200"/>
            <a:ext cx="8229600" cy="5188710"/>
          </a:xfrm>
        </p:spPr>
        <p:txBody>
          <a:bodyPr vert="horz" lIns="91440" tIns="45720" rIns="91440" bIns="45720" rtlCol="0" anchor="t">
            <a:normAutofit/>
          </a:bodyPr>
          <a:lstStyle/>
          <a:p>
            <a:r>
              <a:rPr lang="en-US" dirty="0"/>
              <a:t>Hormel Nature Center</a:t>
            </a:r>
          </a:p>
          <a:p>
            <a:pPr lvl="1"/>
            <a:r>
              <a:rPr lang="en-US" dirty="0">
                <a:cs typeface="Calibri"/>
              </a:rPr>
              <a:t>What the HNC has done:</a:t>
            </a:r>
          </a:p>
          <a:p>
            <a:pPr lvl="2"/>
            <a:r>
              <a:rPr lang="en-US" dirty="0">
                <a:cs typeface="Calibri"/>
              </a:rPr>
              <a:t>Solar panels, geothermal HVAC, and bird glass</a:t>
            </a:r>
          </a:p>
          <a:p>
            <a:pPr lvl="2"/>
            <a:r>
              <a:rPr lang="en-US" dirty="0">
                <a:cs typeface="Calibri"/>
              </a:rPr>
              <a:t>Land management:</a:t>
            </a:r>
          </a:p>
          <a:p>
            <a:pPr lvl="3"/>
            <a:r>
              <a:rPr lang="en-US" dirty="0">
                <a:cs typeface="Calibri"/>
              </a:rPr>
              <a:t>Local, watershed, and regional contexts</a:t>
            </a:r>
          </a:p>
          <a:p>
            <a:pPr lvl="2"/>
            <a:r>
              <a:rPr lang="en-US" dirty="0">
                <a:cs typeface="Calibri"/>
              </a:rPr>
              <a:t>Environmental education</a:t>
            </a:r>
          </a:p>
          <a:p>
            <a:pPr lvl="1"/>
            <a:r>
              <a:rPr lang="en-US" dirty="0">
                <a:cs typeface="Calibri"/>
              </a:rPr>
              <a:t>Future opportunities:</a:t>
            </a:r>
          </a:p>
          <a:p>
            <a:pPr lvl="2"/>
            <a:r>
              <a:rPr lang="en-US" dirty="0">
                <a:cs typeface="Calibri"/>
              </a:rPr>
              <a:t>DC fast chargers for EVs</a:t>
            </a:r>
          </a:p>
          <a:p>
            <a:pPr lvl="2"/>
            <a:r>
              <a:rPr lang="en-US" dirty="0">
                <a:cs typeface="Calibri"/>
              </a:rPr>
              <a:t>Remember the trees</a:t>
            </a:r>
          </a:p>
        </p:txBody>
      </p:sp>
      <p:pic>
        <p:nvPicPr>
          <p:cNvPr id="2" name="Picture 2" descr="A picture containing dark, lit, night&#10;&#10;Description automatically generated">
            <a:extLst>
              <a:ext uri="{FF2B5EF4-FFF2-40B4-BE49-F238E27FC236}">
                <a16:creationId xmlns:a16="http://schemas.microsoft.com/office/drawing/2014/main" id="{06275814-6649-4548-A79B-67633BACE71C}"/>
              </a:ext>
            </a:extLst>
          </p:cNvPr>
          <p:cNvPicPr>
            <a:picLocks noChangeAspect="1"/>
          </p:cNvPicPr>
          <p:nvPr/>
        </p:nvPicPr>
        <p:blipFill>
          <a:blip r:embed="rId2"/>
          <a:stretch>
            <a:fillRect/>
          </a:stretch>
        </p:blipFill>
        <p:spPr>
          <a:xfrm>
            <a:off x="5928232" y="4145158"/>
            <a:ext cx="2743199" cy="2371279"/>
          </a:xfrm>
          <a:prstGeom prst="rect">
            <a:avLst/>
          </a:prstGeom>
        </p:spPr>
      </p:pic>
    </p:spTree>
    <p:extLst>
      <p:ext uri="{BB962C8B-B14F-4D97-AF65-F5344CB8AC3E}">
        <p14:creationId xmlns:p14="http://schemas.microsoft.com/office/powerpoint/2010/main" val="391468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9CA1-8B59-854A-AE15-A76BA7987D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F16CE3-1EC3-C843-BEA5-F756348C868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07E430C-132C-7A43-B856-ED490AA41F69}"/>
              </a:ext>
            </a:extLst>
          </p:cNvPr>
          <p:cNvPicPr>
            <a:picLocks noChangeAspect="1"/>
          </p:cNvPicPr>
          <p:nvPr/>
        </p:nvPicPr>
        <p:blipFill>
          <a:blip r:embed="rId2"/>
          <a:stretch>
            <a:fillRect/>
          </a:stretch>
        </p:blipFill>
        <p:spPr>
          <a:xfrm>
            <a:off x="-6220" y="10886"/>
            <a:ext cx="9144000" cy="6858000"/>
          </a:xfrm>
          <a:prstGeom prst="rect">
            <a:avLst/>
          </a:prstGeom>
        </p:spPr>
      </p:pic>
      <p:sp>
        <p:nvSpPr>
          <p:cNvPr id="4" name="TextBox 3">
            <a:extLst>
              <a:ext uri="{FF2B5EF4-FFF2-40B4-BE49-F238E27FC236}">
                <a16:creationId xmlns:a16="http://schemas.microsoft.com/office/drawing/2014/main" id="{64BFB084-5316-BE4E-A024-CDB8895CA28A}"/>
              </a:ext>
            </a:extLst>
          </p:cNvPr>
          <p:cNvSpPr txBox="1"/>
          <p:nvPr/>
        </p:nvSpPr>
        <p:spPr>
          <a:xfrm>
            <a:off x="-20217" y="307529"/>
            <a:ext cx="3474098" cy="1077218"/>
          </a:xfrm>
          <a:prstGeom prst="rect">
            <a:avLst/>
          </a:prstGeom>
          <a:solidFill>
            <a:schemeClr val="accent6">
              <a:lumMod val="50000"/>
            </a:schemeClr>
          </a:solidFill>
        </p:spPr>
        <p:txBody>
          <a:bodyPr wrap="square" rtlCol="0">
            <a:spAutoFit/>
          </a:bodyPr>
          <a:lstStyle/>
          <a:p>
            <a:pPr algn="ctr"/>
            <a:r>
              <a:rPr lang="en-US" sz="3200" b="1">
                <a:solidFill>
                  <a:schemeClr val="bg1"/>
                </a:solidFill>
              </a:rPr>
              <a:t>Community Opportunity</a:t>
            </a:r>
          </a:p>
        </p:txBody>
      </p:sp>
    </p:spTree>
    <p:extLst>
      <p:ext uri="{BB962C8B-B14F-4D97-AF65-F5344CB8AC3E}">
        <p14:creationId xmlns:p14="http://schemas.microsoft.com/office/powerpoint/2010/main" val="4243992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F322-2585-934A-B9CD-2558E1102BD4}"/>
              </a:ext>
            </a:extLst>
          </p:cNvPr>
          <p:cNvSpPr>
            <a:spLocks noGrp="1"/>
          </p:cNvSpPr>
          <p:nvPr>
            <p:ph type="title"/>
          </p:nvPr>
        </p:nvSpPr>
        <p:spPr>
          <a:xfrm>
            <a:off x="457200" y="274638"/>
            <a:ext cx="8229600" cy="639762"/>
          </a:xfrm>
        </p:spPr>
        <p:txBody>
          <a:bodyPr>
            <a:normAutofit fontScale="90000"/>
          </a:bodyPr>
          <a:lstStyle/>
          <a:p>
            <a:r>
              <a:rPr lang="en-US"/>
              <a:t>Community Survey Response</a:t>
            </a:r>
          </a:p>
        </p:txBody>
      </p:sp>
      <p:sp>
        <p:nvSpPr>
          <p:cNvPr id="3" name="Content Placeholder 2">
            <a:extLst>
              <a:ext uri="{FF2B5EF4-FFF2-40B4-BE49-F238E27FC236}">
                <a16:creationId xmlns:a16="http://schemas.microsoft.com/office/drawing/2014/main" id="{A926661D-F2CA-5447-88E1-74ACA9F11124}"/>
              </a:ext>
            </a:extLst>
          </p:cNvPr>
          <p:cNvSpPr>
            <a:spLocks noGrp="1"/>
          </p:cNvSpPr>
          <p:nvPr>
            <p:ph idx="1"/>
          </p:nvPr>
        </p:nvSpPr>
        <p:spPr/>
        <p:txBody>
          <a:bodyPr/>
          <a:lstStyle/>
          <a:p>
            <a:r>
              <a:rPr lang="en-US" sz="1800" i="1">
                <a:effectLst/>
                <a:latin typeface="Calibri" panose="020F0502020204030204" pitchFamily="34" charset="0"/>
                <a:ea typeface="Calibri" panose="020F0502020204030204" pitchFamily="34" charset="0"/>
                <a:cs typeface="Times New Roman" panose="02020603050405020304" pitchFamily="18" charset="0"/>
              </a:rPr>
              <a:t>The Utilities has many programs to help people improve energy efficiency and lower water use. I think cost, knowledge of the programs, and a lack of understanding of why they are necessary are all barriers.</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latin typeface="Calibri" panose="020F0502020204030204" pitchFamily="34" charset="0"/>
                <a:ea typeface="Calibri" panose="020F0502020204030204" pitchFamily="34" charset="0"/>
                <a:cs typeface="Times New Roman" panose="02020603050405020304" pitchFamily="18" charset="0"/>
              </a:rPr>
              <a:t>S</a:t>
            </a:r>
            <a:r>
              <a:rPr lang="en-US" sz="1800" i="1">
                <a:effectLst/>
                <a:latin typeface="Calibri" panose="020F0502020204030204" pitchFamily="34" charset="0"/>
                <a:ea typeface="Calibri" panose="020F0502020204030204" pitchFamily="34" charset="0"/>
                <a:cs typeface="Times New Roman" panose="02020603050405020304" pitchFamily="18" charset="0"/>
              </a:rPr>
              <a:t>olar power is one way; however, this can make it hard as well as many solar panels are needed to keep businesses running.</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I have not heard of any</a:t>
            </a:r>
          </a:p>
          <a:p>
            <a:endParaRPr lang="en-US"/>
          </a:p>
        </p:txBody>
      </p:sp>
    </p:spTree>
    <p:extLst>
      <p:ext uri="{BB962C8B-B14F-4D97-AF65-F5344CB8AC3E}">
        <p14:creationId xmlns:p14="http://schemas.microsoft.com/office/powerpoint/2010/main" val="3597083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97767D3-9D0C-F740-B499-CC7BBC9CAA49}"/>
              </a:ext>
            </a:extLst>
          </p:cNvPr>
          <p:cNvGraphicFramePr>
            <a:graphicFrameLocks noGrp="1"/>
          </p:cNvGraphicFramePr>
          <p:nvPr>
            <p:extLst>
              <p:ext uri="{D42A27DB-BD31-4B8C-83A1-F6EECF244321}">
                <p14:modId xmlns:p14="http://schemas.microsoft.com/office/powerpoint/2010/main" val="3766656345"/>
              </p:ext>
            </p:extLst>
          </p:nvPr>
        </p:nvGraphicFramePr>
        <p:xfrm>
          <a:off x="0" y="0"/>
          <a:ext cx="9144000" cy="4525962"/>
        </p:xfrm>
        <a:graphic>
          <a:graphicData uri="http://schemas.openxmlformats.org/drawingml/2006/table">
            <a:tbl>
              <a:tblPr firstRow="1" firstCol="1" bandRow="1">
                <a:tableStyleId>{5C22544A-7EE6-4342-B048-85BDC9FD1C3A}</a:tableStyleId>
              </a:tblPr>
              <a:tblGrid>
                <a:gridCol w="4572000">
                  <a:extLst>
                    <a:ext uri="{9D8B030D-6E8A-4147-A177-3AD203B41FA5}">
                      <a16:colId xmlns:a16="http://schemas.microsoft.com/office/drawing/2014/main" val="620997529"/>
                    </a:ext>
                  </a:extLst>
                </a:gridCol>
                <a:gridCol w="4572000">
                  <a:extLst>
                    <a:ext uri="{9D8B030D-6E8A-4147-A177-3AD203B41FA5}">
                      <a16:colId xmlns:a16="http://schemas.microsoft.com/office/drawing/2014/main" val="2926206475"/>
                    </a:ext>
                  </a:extLst>
                </a:gridCol>
              </a:tblGrid>
              <a:tr h="155620">
                <a:tc>
                  <a:txBody>
                    <a:bodyPr/>
                    <a:lstStyle/>
                    <a:p>
                      <a:pPr marL="0" marR="0">
                        <a:spcBef>
                          <a:spcPts val="0"/>
                        </a:spcBef>
                        <a:spcAft>
                          <a:spcPts val="0"/>
                        </a:spcAft>
                      </a:pPr>
                      <a:r>
                        <a:rPr lang="en-US" sz="1000">
                          <a:effectLst/>
                        </a:rPr>
                        <a:t>Assets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358" marR="58358" marT="0" marB="0"/>
                </a:tc>
                <a:tc>
                  <a:txBody>
                    <a:bodyPr/>
                    <a:lstStyle/>
                    <a:p>
                      <a:pPr marL="0" marR="0">
                        <a:spcBef>
                          <a:spcPts val="0"/>
                        </a:spcBef>
                        <a:spcAft>
                          <a:spcPts val="0"/>
                        </a:spcAft>
                      </a:pPr>
                      <a:r>
                        <a:rPr lang="en-US" sz="1000">
                          <a:effectLst/>
                        </a:rPr>
                        <a:t>Barriers / Gaps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358" marR="58358" marT="0" marB="0"/>
                </a:tc>
                <a:extLst>
                  <a:ext uri="{0D108BD9-81ED-4DB2-BD59-A6C34878D82A}">
                    <a16:rowId xmlns:a16="http://schemas.microsoft.com/office/drawing/2014/main" val="2018295646"/>
                  </a:ext>
                </a:extLst>
              </a:tr>
              <a:tr h="4370342">
                <a:tc>
                  <a:txBody>
                    <a:bodyPr/>
                    <a:lstStyle/>
                    <a:p>
                      <a:pPr marL="0" marR="0">
                        <a:spcBef>
                          <a:spcPts val="0"/>
                        </a:spcBef>
                        <a:spcAft>
                          <a:spcPts val="600"/>
                        </a:spcAft>
                      </a:pPr>
                      <a:r>
                        <a:rPr lang="en-US" sz="1000">
                          <a:effectLst/>
                        </a:rPr>
                        <a:t>Hormel Nature Center</a:t>
                      </a:r>
                      <a:endParaRPr lang="en-US" sz="900">
                        <a:effectLst/>
                      </a:endParaRPr>
                    </a:p>
                    <a:p>
                      <a:pPr marL="0" marR="0">
                        <a:spcBef>
                          <a:spcPts val="0"/>
                        </a:spcBef>
                        <a:spcAft>
                          <a:spcPts val="600"/>
                        </a:spcAft>
                      </a:pPr>
                      <a:r>
                        <a:rPr lang="en-US" sz="1000">
                          <a:effectLst/>
                        </a:rPr>
                        <a:t>Soil &amp; Water Conservation District </a:t>
                      </a:r>
                      <a:endParaRPr lang="en-US" sz="900">
                        <a:effectLst/>
                      </a:endParaRPr>
                    </a:p>
                    <a:p>
                      <a:pPr marL="0" marR="0">
                        <a:spcBef>
                          <a:spcPts val="0"/>
                        </a:spcBef>
                        <a:spcAft>
                          <a:spcPts val="600"/>
                        </a:spcAft>
                      </a:pPr>
                      <a:r>
                        <a:rPr lang="en-US" sz="1000">
                          <a:effectLst/>
                        </a:rPr>
                        <a:t>Friends of the Nature Center</a:t>
                      </a:r>
                      <a:endParaRPr lang="en-US" sz="900">
                        <a:effectLst/>
                      </a:endParaRPr>
                    </a:p>
                    <a:p>
                      <a:pPr marL="0" marR="0">
                        <a:spcBef>
                          <a:spcPts val="0"/>
                        </a:spcBef>
                        <a:spcAft>
                          <a:spcPts val="600"/>
                        </a:spcAft>
                      </a:pPr>
                      <a:r>
                        <a:rPr lang="en-US" sz="1000">
                          <a:effectLst/>
                        </a:rPr>
                        <a:t>Spruce Up Austin</a:t>
                      </a:r>
                      <a:endParaRPr lang="en-US" sz="900">
                        <a:effectLst/>
                      </a:endParaRPr>
                    </a:p>
                    <a:p>
                      <a:pPr marL="0" marR="0">
                        <a:spcBef>
                          <a:spcPts val="0"/>
                        </a:spcBef>
                        <a:spcAft>
                          <a:spcPts val="600"/>
                        </a:spcAft>
                      </a:pPr>
                      <a:r>
                        <a:rPr lang="en-US" sz="1000">
                          <a:effectLst/>
                        </a:rPr>
                        <a:t>Austin Audubon Society</a:t>
                      </a:r>
                      <a:endParaRPr lang="en-US" sz="900">
                        <a:effectLst/>
                      </a:endParaRPr>
                    </a:p>
                    <a:p>
                      <a:pPr marL="0" marR="0">
                        <a:spcBef>
                          <a:spcPts val="0"/>
                        </a:spcBef>
                        <a:spcAft>
                          <a:spcPts val="600"/>
                        </a:spcAft>
                      </a:pPr>
                      <a:r>
                        <a:rPr lang="en-US" sz="1000">
                          <a:effectLst/>
                        </a:rPr>
                        <a:t>Isaak Walton League</a:t>
                      </a:r>
                      <a:endParaRPr lang="en-US" sz="900">
                        <a:effectLst/>
                      </a:endParaRPr>
                    </a:p>
                    <a:p>
                      <a:pPr marL="0" marR="0">
                        <a:spcBef>
                          <a:spcPts val="0"/>
                        </a:spcBef>
                        <a:spcAft>
                          <a:spcPts val="600"/>
                        </a:spcAft>
                      </a:pPr>
                      <a:r>
                        <a:rPr lang="en-US" sz="1000">
                          <a:effectLst/>
                        </a:rPr>
                        <a:t>Pheasants Forever</a:t>
                      </a:r>
                      <a:endParaRPr lang="en-US" sz="900">
                        <a:effectLst/>
                      </a:endParaRPr>
                    </a:p>
                    <a:p>
                      <a:pPr marL="0" marR="0">
                        <a:spcBef>
                          <a:spcPts val="0"/>
                        </a:spcBef>
                        <a:spcAft>
                          <a:spcPts val="600"/>
                        </a:spcAft>
                      </a:pPr>
                      <a:r>
                        <a:rPr lang="en-US" sz="1000">
                          <a:effectLst/>
                        </a:rPr>
                        <a:t>U of M Extension Partnerships</a:t>
                      </a:r>
                      <a:endParaRPr lang="en-US" sz="900">
                        <a:effectLst/>
                      </a:endParaRPr>
                    </a:p>
                    <a:p>
                      <a:pPr marL="0" marR="0">
                        <a:spcBef>
                          <a:spcPts val="0"/>
                        </a:spcBef>
                        <a:spcAft>
                          <a:spcPts val="600"/>
                        </a:spcAft>
                      </a:pPr>
                      <a:r>
                        <a:rPr lang="en-US" sz="1000">
                          <a:effectLst/>
                        </a:rPr>
                        <a:t>4-H</a:t>
                      </a:r>
                      <a:endParaRPr lang="en-US" sz="900">
                        <a:effectLst/>
                      </a:endParaRPr>
                    </a:p>
                    <a:p>
                      <a:pPr marL="0" marR="0">
                        <a:spcBef>
                          <a:spcPts val="0"/>
                        </a:spcBef>
                        <a:spcAft>
                          <a:spcPts val="600"/>
                        </a:spcAft>
                      </a:pPr>
                      <a:r>
                        <a:rPr lang="en-US" sz="1000">
                          <a:effectLst/>
                        </a:rPr>
                        <a:t>Ag Society</a:t>
                      </a:r>
                      <a:endParaRPr lang="en-US" sz="900">
                        <a:effectLst/>
                      </a:endParaRPr>
                    </a:p>
                    <a:p>
                      <a:pPr marL="0" marR="0">
                        <a:spcBef>
                          <a:spcPts val="0"/>
                        </a:spcBef>
                        <a:spcAft>
                          <a:spcPts val="600"/>
                        </a:spcAft>
                      </a:pPr>
                      <a:r>
                        <a:rPr lang="en-US" sz="1000">
                          <a:effectLst/>
                        </a:rPr>
                        <a:t>Largest producer of wind in the state</a:t>
                      </a:r>
                      <a:endParaRPr lang="en-US" sz="900">
                        <a:effectLst/>
                      </a:endParaRPr>
                    </a:p>
                    <a:p>
                      <a:pPr marL="0" marR="0">
                        <a:spcBef>
                          <a:spcPts val="0"/>
                        </a:spcBef>
                        <a:spcAft>
                          <a:spcPts val="600"/>
                        </a:spcAft>
                      </a:pPr>
                      <a:r>
                        <a:rPr lang="en-US" sz="1000">
                          <a:effectLst/>
                        </a:rPr>
                        <a:t>Two large solar projects on line</a:t>
                      </a:r>
                      <a:endParaRPr lang="en-US" sz="900">
                        <a:effectLst/>
                      </a:endParaRPr>
                    </a:p>
                    <a:p>
                      <a:pPr marL="0" marR="0">
                        <a:spcBef>
                          <a:spcPts val="0"/>
                        </a:spcBef>
                        <a:spcAft>
                          <a:spcPts val="600"/>
                        </a:spcAft>
                      </a:pPr>
                      <a:r>
                        <a:rPr lang="en-US" sz="1000">
                          <a:effectLst/>
                        </a:rPr>
                        <a:t>Austin Public Utilities is an active partner in clean water, electrifying homes, etc</a:t>
                      </a:r>
                      <a:endParaRPr lang="en-US" sz="900">
                        <a:effectLst/>
                      </a:endParaRPr>
                    </a:p>
                    <a:p>
                      <a:pPr marL="0" marR="0">
                        <a:spcBef>
                          <a:spcPts val="0"/>
                        </a:spcBef>
                        <a:spcAft>
                          <a:spcPts val="600"/>
                        </a:spcAft>
                      </a:pPr>
                      <a:r>
                        <a:rPr lang="en-US" sz="1000">
                          <a:effectLst/>
                        </a:rPr>
                        <a:t>County has active clean water program through ordinances, education, &amp; partnerships</a:t>
                      </a:r>
                      <a:endParaRPr lang="en-US" sz="900">
                        <a:effectLst/>
                      </a:endParaRPr>
                    </a:p>
                    <a:p>
                      <a:pPr marL="0" marR="0">
                        <a:spcBef>
                          <a:spcPts val="0"/>
                        </a:spcBef>
                        <a:spcAft>
                          <a:spcPts val="600"/>
                        </a:spcAft>
                      </a:pPr>
                      <a:r>
                        <a:rPr lang="en-US" sz="1000">
                          <a:effectLst/>
                        </a:rPr>
                        <a:t>4</a:t>
                      </a:r>
                      <a:r>
                        <a:rPr lang="en-US" sz="1000" baseline="30000">
                          <a:effectLst/>
                        </a:rPr>
                        <a:t>th</a:t>
                      </a:r>
                      <a:r>
                        <a:rPr lang="en-US" sz="1000">
                          <a:effectLst/>
                        </a:rPr>
                        <a:t> Ave Fest Programming</a:t>
                      </a:r>
                      <a:endParaRPr lang="en-US" sz="900">
                        <a:effectLst/>
                      </a:endParaRPr>
                    </a:p>
                    <a:p>
                      <a:pPr marL="0" marR="0">
                        <a:spcBef>
                          <a:spcPts val="0"/>
                        </a:spcBef>
                        <a:spcAft>
                          <a:spcPts val="600"/>
                        </a:spcAft>
                      </a:pPr>
                      <a:r>
                        <a:rPr lang="en-US" sz="1000">
                          <a:effectLst/>
                        </a:rPr>
                        <a:t>Aquatic Invasive Species programming</a:t>
                      </a:r>
                      <a:endParaRPr lang="en-US" sz="900">
                        <a:effectLst/>
                      </a:endParaRPr>
                    </a:p>
                    <a:p>
                      <a:pPr marL="0" marR="0">
                        <a:spcBef>
                          <a:spcPts val="0"/>
                        </a:spcBef>
                        <a:spcAft>
                          <a:spcPts val="600"/>
                        </a:spcAft>
                      </a:pPr>
                      <a:r>
                        <a:rPr lang="en-US" sz="1000">
                          <a:effectLst/>
                        </a:rPr>
                        <a:t> Canoe mobile project </a:t>
                      </a:r>
                      <a:endParaRPr lang="en-US" sz="900">
                        <a:effectLst/>
                      </a:endParaRPr>
                    </a:p>
                    <a:p>
                      <a:pPr marL="0" marR="0">
                        <a:spcBef>
                          <a:spcPts val="0"/>
                        </a:spcBef>
                        <a:spcAft>
                          <a:spcPts val="600"/>
                        </a:spcAft>
                      </a:pPr>
                      <a:r>
                        <a:rPr lang="en-US" sz="1000">
                          <a:effectLst/>
                        </a:rPr>
                        <a:t>1</a:t>
                      </a:r>
                      <a:r>
                        <a:rPr lang="en-US" sz="1000" baseline="30000">
                          <a:effectLst/>
                        </a:rPr>
                        <a:t>st</a:t>
                      </a:r>
                      <a:r>
                        <a:rPr lang="en-US" sz="1000">
                          <a:effectLst/>
                        </a:rPr>
                        <a:t>. Gravel bed nursery created in 2021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358" marR="58358" marT="0" marB="0"/>
                </a:tc>
                <a:tc>
                  <a:txBody>
                    <a:bodyPr/>
                    <a:lstStyle/>
                    <a:p>
                      <a:pPr marL="0" marR="0">
                        <a:spcBef>
                          <a:spcPts val="0"/>
                        </a:spcBef>
                        <a:spcAft>
                          <a:spcPts val="600"/>
                        </a:spcAft>
                      </a:pPr>
                      <a:r>
                        <a:rPr lang="en-US" sz="1000" dirty="0">
                          <a:effectLst/>
                        </a:rPr>
                        <a:t>City is cutting down more trees than replacing 2:1. This is impacting low income neighborhoods more than others for multiple reasons – one is that people who can afford to do so, buy their own trees. </a:t>
                      </a:r>
                      <a:endParaRPr lang="en-US" sz="900" dirty="0">
                        <a:effectLst/>
                      </a:endParaRPr>
                    </a:p>
                    <a:p>
                      <a:pPr marL="0" marR="0">
                        <a:spcBef>
                          <a:spcPts val="0"/>
                        </a:spcBef>
                        <a:spcAft>
                          <a:spcPts val="600"/>
                        </a:spcAft>
                      </a:pPr>
                      <a:r>
                        <a:rPr lang="en-US" sz="1000" dirty="0">
                          <a:effectLst/>
                        </a:rPr>
                        <a:t>Emerald ash bore is working its way here</a:t>
                      </a:r>
                      <a:endParaRPr lang="en-US" sz="900" dirty="0">
                        <a:effectLst/>
                      </a:endParaRPr>
                    </a:p>
                    <a:p>
                      <a:pPr marL="0" marR="0">
                        <a:spcBef>
                          <a:spcPts val="0"/>
                        </a:spcBef>
                        <a:spcAft>
                          <a:spcPts val="600"/>
                        </a:spcAft>
                      </a:pPr>
                      <a:r>
                        <a:rPr lang="en-US" sz="1000" dirty="0">
                          <a:effectLst/>
                        </a:rPr>
                        <a:t>Nurseries selling trees that are on invasive species list such as Norway maple – need them to know what are the best trees for our area and sell them</a:t>
                      </a:r>
                      <a:endParaRPr lang="en-US" sz="900" dirty="0">
                        <a:effectLst/>
                      </a:endParaRPr>
                    </a:p>
                    <a:p>
                      <a:pPr marL="0" marR="0">
                        <a:spcBef>
                          <a:spcPts val="0"/>
                        </a:spcBef>
                        <a:spcAft>
                          <a:spcPts val="600"/>
                        </a:spcAft>
                      </a:pPr>
                      <a:r>
                        <a:rPr lang="en-US" sz="1000" dirty="0">
                          <a:effectLst/>
                        </a:rPr>
                        <a:t>City buys trees at end of year – gets low price but not buying the trees with the species diversity that is needed</a:t>
                      </a:r>
                      <a:endParaRPr lang="en-US" sz="900" dirty="0">
                        <a:effectLst/>
                      </a:endParaRPr>
                    </a:p>
                    <a:p>
                      <a:pPr marL="0" marR="0">
                        <a:spcBef>
                          <a:spcPts val="0"/>
                        </a:spcBef>
                        <a:spcAft>
                          <a:spcPts val="600"/>
                        </a:spcAft>
                      </a:pPr>
                      <a:r>
                        <a:rPr lang="en-US" sz="1000" dirty="0">
                          <a:effectLst/>
                        </a:rPr>
                        <a:t>Do not have a thoughtful, informed, county wide forest/tree plan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358" marR="58358" marT="0" marB="0"/>
                </a:tc>
                <a:extLst>
                  <a:ext uri="{0D108BD9-81ED-4DB2-BD59-A6C34878D82A}">
                    <a16:rowId xmlns:a16="http://schemas.microsoft.com/office/drawing/2014/main" val="803844343"/>
                  </a:ext>
                </a:extLst>
              </a:tr>
            </a:tbl>
          </a:graphicData>
        </a:graphic>
      </p:graphicFrame>
      <p:sp>
        <p:nvSpPr>
          <p:cNvPr id="5" name="Rectangle 4">
            <a:extLst>
              <a:ext uri="{FF2B5EF4-FFF2-40B4-BE49-F238E27FC236}">
                <a16:creationId xmlns:a16="http://schemas.microsoft.com/office/drawing/2014/main" id="{D6AEE375-D11D-CE42-87D1-406C545BB2A0}"/>
              </a:ext>
            </a:extLst>
          </p:cNvPr>
          <p:cNvSpPr/>
          <p:nvPr/>
        </p:nvSpPr>
        <p:spPr>
          <a:xfrm>
            <a:off x="67733" y="4591442"/>
            <a:ext cx="9144000" cy="2200602"/>
          </a:xfrm>
          <a:prstGeom prst="rect">
            <a:avLst/>
          </a:prstGeom>
        </p:spPr>
        <p:txBody>
          <a:bodyPr wrap="square">
            <a:spAutoFit/>
          </a:bodyPr>
          <a:lstStyle/>
          <a:p>
            <a:r>
              <a:rPr lang="en-US" sz="1400" b="1" dirty="0">
                <a:latin typeface="Calibri" panose="020F0502020204030204" pitchFamily="34" charset="0"/>
                <a:ea typeface="Calibri" panose="020F0502020204030204" pitchFamily="34" charset="0"/>
                <a:cs typeface="Times New Roman" panose="02020603050405020304" pitchFamily="18" charset="0"/>
              </a:rPr>
              <a:t>Desired Outcomes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Implement No Child Left Indoors Program in 2022</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Create gravel bed nursery in Austin at the Fair Grounds and provide template for other communities in the county to replicate</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Shift the model of cutting down 2, planting 1 to cutting down 2, planting 3. </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Educate the community about why trees matter</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Educate community about why getting outdoors matters</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Educate community about the role that environmental sustainability plays in economic development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5319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2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500"/>
            <a:ext cx="9143999"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76" y="-1500"/>
            <a:ext cx="6089949"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54" y="-3000"/>
            <a:ext cx="9150948"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8902" y="0"/>
            <a:ext cx="8788573"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D958ECD-DD8D-794C-94C3-CEEB518C57ED}"/>
              </a:ext>
            </a:extLst>
          </p:cNvPr>
          <p:cNvSpPr>
            <a:spLocks noChangeAspect="1"/>
          </p:cNvSpPr>
          <p:nvPr/>
        </p:nvSpPr>
        <p:spPr>
          <a:xfrm>
            <a:off x="856979" y="561203"/>
            <a:ext cx="7449518" cy="1165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4200">
                <a:solidFill>
                  <a:srgbClr val="FFFFFF"/>
                </a:solidFill>
                <a:latin typeface="+mj-lt"/>
                <a:ea typeface="+mj-ea"/>
                <a:cs typeface="+mj-cs"/>
              </a:rPr>
              <a:t>Engage</a:t>
            </a:r>
          </a:p>
        </p:txBody>
      </p:sp>
      <p:sp>
        <p:nvSpPr>
          <p:cNvPr id="30" name="Rectangle 2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2888341"/>
            <a:ext cx="9152864"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01D227F-5C1B-5C4E-9E32-ED365E40E6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6997" y="2133758"/>
            <a:ext cx="2500307" cy="3235692"/>
          </a:xfrm>
          <a:prstGeom prst="rect">
            <a:avLst/>
          </a:prstGeom>
        </p:spPr>
      </p:pic>
      <p:pic>
        <p:nvPicPr>
          <p:cNvPr id="11" name="Picture 10" descr="A chalkboard with writing on it&#10;&#10;Description automatically generated with medium confidence">
            <a:extLst>
              <a:ext uri="{FF2B5EF4-FFF2-40B4-BE49-F238E27FC236}">
                <a16:creationId xmlns:a16="http://schemas.microsoft.com/office/drawing/2014/main" id="{27153FCB-27AD-4141-8C8C-72F01C040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3043" y="2510806"/>
            <a:ext cx="3364661" cy="2481436"/>
          </a:xfrm>
          <a:prstGeom prst="rect">
            <a:avLst/>
          </a:prstGeom>
        </p:spPr>
      </p:pic>
    </p:spTree>
    <p:extLst>
      <p:ext uri="{BB962C8B-B14F-4D97-AF65-F5344CB8AC3E}">
        <p14:creationId xmlns:p14="http://schemas.microsoft.com/office/powerpoint/2010/main" val="3537611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p:txBody>
          <a:bodyPr/>
          <a:lstStyle/>
          <a:p>
            <a:r>
              <a:rPr lang="en-US"/>
              <a:t>Our Community Engagement Story</a:t>
            </a:r>
          </a:p>
        </p:txBody>
      </p:sp>
      <p:sp>
        <p:nvSpPr>
          <p:cNvPr id="6" name="Content Placeholder 5">
            <a:extLst>
              <a:ext uri="{FF2B5EF4-FFF2-40B4-BE49-F238E27FC236}">
                <a16:creationId xmlns:a16="http://schemas.microsoft.com/office/drawing/2014/main" id="{B90FBBB7-4883-184B-A62C-D3A39816BD32}"/>
              </a:ext>
            </a:extLst>
          </p:cNvPr>
          <p:cNvSpPr>
            <a:spLocks noGrp="1"/>
          </p:cNvSpPr>
          <p:nvPr>
            <p:ph idx="1"/>
          </p:nvPr>
        </p:nvSpPr>
        <p:spPr/>
        <p:txBody>
          <a:bodyPr vert="horz" lIns="91440" tIns="45720" rIns="91440" bIns="45720" rtlCol="0" anchor="t">
            <a:normAutofit/>
          </a:bodyPr>
          <a:lstStyle/>
          <a:p>
            <a:r>
              <a:rPr lang="en-US"/>
              <a:t>Austin Public Schools</a:t>
            </a:r>
          </a:p>
        </p:txBody>
      </p:sp>
    </p:spTree>
    <p:extLst>
      <p:ext uri="{BB962C8B-B14F-4D97-AF65-F5344CB8AC3E}">
        <p14:creationId xmlns:p14="http://schemas.microsoft.com/office/powerpoint/2010/main" val="166919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F322-2585-934A-B9CD-2558E1102BD4}"/>
              </a:ext>
            </a:extLst>
          </p:cNvPr>
          <p:cNvSpPr>
            <a:spLocks noGrp="1"/>
          </p:cNvSpPr>
          <p:nvPr>
            <p:ph type="title"/>
          </p:nvPr>
        </p:nvSpPr>
        <p:spPr>
          <a:xfrm>
            <a:off x="457200" y="228600"/>
            <a:ext cx="8229600" cy="639762"/>
          </a:xfrm>
        </p:spPr>
        <p:txBody>
          <a:bodyPr>
            <a:normAutofit fontScale="90000"/>
          </a:bodyPr>
          <a:lstStyle/>
          <a:p>
            <a:r>
              <a:rPr lang="en-US"/>
              <a:t>Community Survey Response</a:t>
            </a:r>
          </a:p>
        </p:txBody>
      </p:sp>
      <p:sp>
        <p:nvSpPr>
          <p:cNvPr id="3" name="Content Placeholder 2">
            <a:extLst>
              <a:ext uri="{FF2B5EF4-FFF2-40B4-BE49-F238E27FC236}">
                <a16:creationId xmlns:a16="http://schemas.microsoft.com/office/drawing/2014/main" id="{A926661D-F2CA-5447-88E1-74ACA9F11124}"/>
              </a:ext>
            </a:extLst>
          </p:cNvPr>
          <p:cNvSpPr>
            <a:spLocks noGrp="1"/>
          </p:cNvSpPr>
          <p:nvPr>
            <p:ph idx="1"/>
          </p:nvPr>
        </p:nvSpPr>
        <p:spPr/>
        <p:txBody>
          <a:bodyPr>
            <a:normAutofit lnSpcReduction="10000"/>
          </a:bodyPr>
          <a:lstStyle/>
          <a:p>
            <a:r>
              <a:rPr lang="en-US" sz="1800" i="1">
                <a:effectLst/>
                <a:latin typeface="Calibri" panose="020F0502020204030204" pitchFamily="34" charset="0"/>
                <a:ea typeface="Calibri" panose="020F0502020204030204" pitchFamily="34" charset="0"/>
                <a:cs typeface="Times New Roman" panose="02020603050405020304" pitchFamily="18" charset="0"/>
              </a:rPr>
              <a:t>We use print advertising, weekly radio, social media, our website, and a semiannual newsletter to communicate with the Austin area.</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Our diversity is our strength.  Have the young train the old on tech and the internet.  Have the young observe and work with the middle aged in careers to gain exposure and experience.  Have those that speak the language mentor those that are new to our culture/language and traditions.</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We need to make sure Austin area has affordable access to technology and investments should be in that area. Having areas such as the library, maybe YMCA </a:t>
            </a:r>
            <a:r>
              <a:rPr lang="en-US" sz="1800" i="1" err="1">
                <a:effectLst/>
                <a:latin typeface="Calibri" panose="020F0502020204030204" pitchFamily="34" charset="0"/>
                <a:ea typeface="Calibri" panose="020F0502020204030204" pitchFamily="34" charset="0"/>
                <a:cs typeface="Times New Roman" panose="02020603050405020304" pitchFamily="18" charset="0"/>
              </a:rPr>
              <a:t>etc</a:t>
            </a:r>
            <a:r>
              <a:rPr lang="en-US" sz="1800" i="1">
                <a:effectLst/>
                <a:latin typeface="Calibri" panose="020F0502020204030204" pitchFamily="34" charset="0"/>
                <a:ea typeface="Calibri" panose="020F0502020204030204" pitchFamily="34" charset="0"/>
                <a:cs typeface="Times New Roman" panose="02020603050405020304" pitchFamily="18" charset="0"/>
              </a:rPr>
              <a:t> be places or hubs for people to go to access technology easily. </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Greater access to resources and community connection</a:t>
            </a:r>
          </a:p>
          <a:p>
            <a:pPr marL="0" indent="0">
              <a:buNone/>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Quality and affordable housing, childcare</a:t>
            </a:r>
          </a:p>
          <a:p>
            <a:pPr marL="0" indent="0">
              <a:buNone/>
            </a:pPr>
            <a:endParaRPr lang="en-US"/>
          </a:p>
        </p:txBody>
      </p:sp>
    </p:spTree>
    <p:extLst>
      <p:ext uri="{BB962C8B-B14F-4D97-AF65-F5344CB8AC3E}">
        <p14:creationId xmlns:p14="http://schemas.microsoft.com/office/powerpoint/2010/main" val="3009729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FCC1691-6CEC-6240-AC17-0F220EE97244}"/>
              </a:ext>
            </a:extLst>
          </p:cNvPr>
          <p:cNvGraphicFramePr>
            <a:graphicFrameLocks noGrp="1"/>
          </p:cNvGraphicFramePr>
          <p:nvPr>
            <p:extLst>
              <p:ext uri="{D42A27DB-BD31-4B8C-83A1-F6EECF244321}">
                <p14:modId xmlns:p14="http://schemas.microsoft.com/office/powerpoint/2010/main" val="879677072"/>
              </p:ext>
            </p:extLst>
          </p:nvPr>
        </p:nvGraphicFramePr>
        <p:xfrm>
          <a:off x="0" y="180181"/>
          <a:ext cx="9144000" cy="3139440"/>
        </p:xfrm>
        <a:graphic>
          <a:graphicData uri="http://schemas.openxmlformats.org/drawingml/2006/table">
            <a:tbl>
              <a:tblPr firstRow="1" firstCol="1" bandRow="1">
                <a:tableStyleId>{5C22544A-7EE6-4342-B048-85BDC9FD1C3A}</a:tableStyleId>
              </a:tblPr>
              <a:tblGrid>
                <a:gridCol w="4572000">
                  <a:extLst>
                    <a:ext uri="{9D8B030D-6E8A-4147-A177-3AD203B41FA5}">
                      <a16:colId xmlns:a16="http://schemas.microsoft.com/office/drawing/2014/main" val="3535740847"/>
                    </a:ext>
                  </a:extLst>
                </a:gridCol>
                <a:gridCol w="4572000">
                  <a:extLst>
                    <a:ext uri="{9D8B030D-6E8A-4147-A177-3AD203B41FA5}">
                      <a16:colId xmlns:a16="http://schemas.microsoft.com/office/drawing/2014/main" val="2501783551"/>
                    </a:ext>
                  </a:extLst>
                </a:gridCol>
              </a:tblGrid>
              <a:tr h="0">
                <a:tc>
                  <a:txBody>
                    <a:bodyPr/>
                    <a:lstStyle/>
                    <a:p>
                      <a:pPr marL="0" marR="0">
                        <a:spcBef>
                          <a:spcPts val="0"/>
                        </a:spcBef>
                        <a:spcAft>
                          <a:spcPts val="0"/>
                        </a:spcAft>
                      </a:pPr>
                      <a:r>
                        <a:rPr lang="en-US" sz="1200">
                          <a:effectLst/>
                        </a:rPr>
                        <a:t>Assets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Barriers / Gaps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8522603"/>
                  </a:ext>
                </a:extLst>
              </a:tr>
              <a:tr h="0">
                <a:tc>
                  <a:txBody>
                    <a:bodyPr/>
                    <a:lstStyle/>
                    <a:p>
                      <a:pPr marL="0" marR="0">
                        <a:spcBef>
                          <a:spcPts val="0"/>
                        </a:spcBef>
                        <a:spcAft>
                          <a:spcPts val="600"/>
                        </a:spcAft>
                      </a:pPr>
                      <a:r>
                        <a:rPr lang="en-US" sz="1200">
                          <a:effectLst/>
                        </a:rPr>
                        <a:t>Lots of different hubs (library, etc)</a:t>
                      </a:r>
                      <a:endParaRPr lang="en-US" sz="1100">
                        <a:effectLst/>
                      </a:endParaRPr>
                    </a:p>
                    <a:p>
                      <a:pPr marL="0" marR="0">
                        <a:spcBef>
                          <a:spcPts val="0"/>
                        </a:spcBef>
                        <a:spcAft>
                          <a:spcPts val="600"/>
                        </a:spcAft>
                      </a:pPr>
                      <a:r>
                        <a:rPr lang="en-US" sz="1200">
                          <a:effectLst/>
                        </a:rPr>
                        <a:t>Willingness of families to participate and grow in understanding</a:t>
                      </a:r>
                      <a:endParaRPr lang="en-US" sz="1100">
                        <a:effectLst/>
                      </a:endParaRPr>
                    </a:p>
                    <a:p>
                      <a:pPr marL="0" marR="0">
                        <a:spcBef>
                          <a:spcPts val="0"/>
                        </a:spcBef>
                        <a:spcAft>
                          <a:spcPts val="600"/>
                        </a:spcAft>
                      </a:pPr>
                      <a:r>
                        <a:rPr lang="en-US" sz="1200">
                          <a:effectLst/>
                        </a:rPr>
                        <a:t>Good networks</a:t>
                      </a:r>
                      <a:endParaRPr lang="en-US" sz="1100">
                        <a:effectLst/>
                      </a:endParaRPr>
                    </a:p>
                    <a:p>
                      <a:pPr marL="0" marR="0">
                        <a:spcBef>
                          <a:spcPts val="0"/>
                        </a:spcBef>
                        <a:spcAft>
                          <a:spcPts val="600"/>
                        </a:spcAft>
                      </a:pPr>
                      <a:r>
                        <a:rPr lang="en-US" sz="1200">
                          <a:effectLst/>
                        </a:rPr>
                        <a:t>Major willingess to help groups</a:t>
                      </a:r>
                      <a:endParaRPr lang="en-US" sz="1100">
                        <a:effectLst/>
                      </a:endParaRPr>
                    </a:p>
                    <a:p>
                      <a:pPr marL="0" marR="0">
                        <a:spcBef>
                          <a:spcPts val="0"/>
                        </a:spcBef>
                        <a:spcAft>
                          <a:spcPts val="600"/>
                        </a:spcAft>
                      </a:pPr>
                      <a:r>
                        <a:rPr lang="en-US" sz="1200">
                          <a:effectLst/>
                        </a:rPr>
                        <a:t>The areas that do offer training—library, public spaces—could recognition be offered?</a:t>
                      </a:r>
                      <a:endParaRPr lang="en-US" sz="1100">
                        <a:effectLst/>
                      </a:endParaRPr>
                    </a:p>
                    <a:p>
                      <a:pPr marL="0" marR="0">
                        <a:spcBef>
                          <a:spcPts val="0"/>
                        </a:spcBef>
                        <a:spcAft>
                          <a:spcPts val="600"/>
                        </a:spcAft>
                      </a:pPr>
                      <a:r>
                        <a:rPr lang="en-US" sz="1200">
                          <a:effectLst/>
                        </a:rPr>
                        <a:t>Success coaches—navigators</a:t>
                      </a:r>
                      <a:endParaRPr lang="en-US" sz="1100">
                        <a:effectLst/>
                      </a:endParaRPr>
                    </a:p>
                    <a:p>
                      <a:pPr marL="0" marR="0">
                        <a:spcBef>
                          <a:spcPts val="0"/>
                        </a:spcBef>
                        <a:spcAft>
                          <a:spcPts val="600"/>
                        </a:spcAft>
                      </a:pPr>
                      <a:r>
                        <a:rPr lang="en-US" sz="1200">
                          <a:effectLst/>
                        </a:rPr>
                        <a:t>Some providers are good at responding to issues</a:t>
                      </a:r>
                      <a:endParaRPr lang="en-US" sz="1100">
                        <a:effectLst/>
                      </a:endParaRPr>
                    </a:p>
                    <a:p>
                      <a:pPr marL="0" marR="0">
                        <a:spcBef>
                          <a:spcPts val="0"/>
                        </a:spcBef>
                        <a:spcAft>
                          <a:spcPts val="600"/>
                        </a:spcAft>
                      </a:pPr>
                      <a:r>
                        <a:rPr lang="en-US" sz="1200">
                          <a:effectLst/>
                        </a:rPr>
                        <a:t> </a:t>
                      </a:r>
                      <a:endParaRPr lang="en-US" sz="1100">
                        <a:effectLst/>
                      </a:endParaRPr>
                    </a:p>
                    <a:p>
                      <a:pPr marL="0" marR="0">
                        <a:spcBef>
                          <a:spcPts val="0"/>
                        </a:spcBef>
                        <a:spcAft>
                          <a:spcPts val="600"/>
                        </a:spcAft>
                      </a:pPr>
                      <a:r>
                        <a:rPr lang="en-US" sz="1200">
                          <a:effectLst/>
                        </a:rPr>
                        <a:t> </a:t>
                      </a:r>
                      <a:endParaRPr lang="en-US" sz="1100">
                        <a:effectLst/>
                      </a:endParaRPr>
                    </a:p>
                    <a:p>
                      <a:pPr marL="0" marR="0">
                        <a:spcBef>
                          <a:spcPts val="0"/>
                        </a:spcBef>
                        <a:spcAft>
                          <a:spcPts val="600"/>
                        </a:spcAft>
                      </a:pPr>
                      <a:r>
                        <a:rPr lang="en-US" sz="1200">
                          <a:effectLst/>
                        </a:rPr>
                        <a:t> </a:t>
                      </a:r>
                      <a:endParaRPr lang="en-US" sz="1100">
                        <a:effectLst/>
                      </a:endParaRPr>
                    </a:p>
                    <a:p>
                      <a:pPr marL="0" marR="0">
                        <a:spcBef>
                          <a:spcPts val="0"/>
                        </a:spcBef>
                        <a:spcAft>
                          <a:spcPts val="6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600"/>
                        </a:spcAft>
                      </a:pPr>
                      <a:r>
                        <a:rPr lang="en-US" sz="1200" dirty="0">
                          <a:effectLst/>
                        </a:rPr>
                        <a:t>Training—from people they trust</a:t>
                      </a:r>
                      <a:endParaRPr lang="en-US" sz="1100" dirty="0">
                        <a:effectLst/>
                      </a:endParaRPr>
                    </a:p>
                    <a:p>
                      <a:pPr marL="0" marR="0">
                        <a:spcBef>
                          <a:spcPts val="0"/>
                        </a:spcBef>
                        <a:spcAft>
                          <a:spcPts val="600"/>
                        </a:spcAft>
                      </a:pPr>
                      <a:r>
                        <a:rPr lang="en-US" sz="1200" dirty="0">
                          <a:effectLst/>
                        </a:rPr>
                        <a:t>Trust and mistrust</a:t>
                      </a:r>
                      <a:endParaRPr lang="en-US" sz="1100" dirty="0">
                        <a:effectLst/>
                      </a:endParaRPr>
                    </a:p>
                    <a:p>
                      <a:pPr marL="0" marR="0">
                        <a:spcBef>
                          <a:spcPts val="0"/>
                        </a:spcBef>
                        <a:spcAft>
                          <a:spcPts val="600"/>
                        </a:spcAft>
                      </a:pPr>
                      <a:r>
                        <a:rPr lang="en-US" sz="1200" dirty="0">
                          <a:effectLst/>
                        </a:rPr>
                        <a:t>Resources </a:t>
                      </a:r>
                      <a:endParaRPr lang="en-US" sz="1100" dirty="0">
                        <a:effectLst/>
                      </a:endParaRPr>
                    </a:p>
                    <a:p>
                      <a:pPr marL="0" marR="0">
                        <a:spcBef>
                          <a:spcPts val="0"/>
                        </a:spcBef>
                        <a:spcAft>
                          <a:spcPts val="600"/>
                        </a:spcAft>
                      </a:pPr>
                      <a:r>
                        <a:rPr lang="en-US" sz="1200" dirty="0">
                          <a:effectLst/>
                        </a:rPr>
                        <a:t>Not sure how to give the resources to the groups</a:t>
                      </a:r>
                      <a:endParaRPr lang="en-US" sz="1100" dirty="0">
                        <a:effectLst/>
                      </a:endParaRPr>
                    </a:p>
                    <a:p>
                      <a:pPr marL="0" marR="0">
                        <a:spcBef>
                          <a:spcPts val="0"/>
                        </a:spcBef>
                        <a:spcAft>
                          <a:spcPts val="600"/>
                        </a:spcAft>
                      </a:pPr>
                      <a:r>
                        <a:rPr lang="en-US" sz="1200" dirty="0">
                          <a:effectLst/>
                        </a:rPr>
                        <a:t>Finding space</a:t>
                      </a:r>
                      <a:endParaRPr lang="en-US" sz="1100" dirty="0">
                        <a:effectLst/>
                      </a:endParaRPr>
                    </a:p>
                    <a:p>
                      <a:pPr marL="0" marR="0">
                        <a:spcBef>
                          <a:spcPts val="0"/>
                        </a:spcBef>
                        <a:spcAft>
                          <a:spcPts val="600"/>
                        </a:spcAft>
                      </a:pPr>
                      <a:r>
                        <a:rPr lang="en-US" sz="1200" dirty="0">
                          <a:effectLst/>
                        </a:rPr>
                        <a:t>Assuming what is needed—not just with racial groups but also people with disabilities, etc.</a:t>
                      </a:r>
                      <a:endParaRPr lang="en-US" sz="1100" dirty="0">
                        <a:effectLst/>
                      </a:endParaRPr>
                    </a:p>
                    <a:p>
                      <a:pPr marL="0" marR="0">
                        <a:spcBef>
                          <a:spcPts val="0"/>
                        </a:spcBef>
                        <a:spcAft>
                          <a:spcPts val="600"/>
                        </a:spcAft>
                      </a:pPr>
                      <a:r>
                        <a:rPr lang="en-US" sz="1200" dirty="0">
                          <a:effectLst/>
                        </a:rPr>
                        <a:t>Assumptions about people’s level of engagement</a:t>
                      </a:r>
                      <a:endParaRPr lang="en-US" sz="1100" dirty="0">
                        <a:effectLst/>
                      </a:endParaRPr>
                    </a:p>
                    <a:p>
                      <a:pPr marL="0" marR="0">
                        <a:spcBef>
                          <a:spcPts val="0"/>
                        </a:spcBef>
                        <a:spcAft>
                          <a:spcPts val="600"/>
                        </a:spcAft>
                      </a:pPr>
                      <a:r>
                        <a:rPr lang="en-US" sz="1200" dirty="0">
                          <a:effectLst/>
                        </a:rPr>
                        <a:t>Can be fear</a:t>
                      </a:r>
                      <a:endParaRPr lang="en-US" sz="1100" dirty="0">
                        <a:effectLst/>
                      </a:endParaRPr>
                    </a:p>
                    <a:p>
                      <a:pPr marL="0" marR="0">
                        <a:spcBef>
                          <a:spcPts val="0"/>
                        </a:spcBef>
                        <a:spcAft>
                          <a:spcPts val="600"/>
                        </a:spcAft>
                      </a:pPr>
                      <a:r>
                        <a:rPr lang="en-US" sz="1200" dirty="0">
                          <a:effectLst/>
                        </a:rPr>
                        <a:t>Assuming messages have been received</a:t>
                      </a:r>
                      <a:endParaRPr lang="en-US" sz="1100" dirty="0">
                        <a:effectLst/>
                      </a:endParaRPr>
                    </a:p>
                    <a:p>
                      <a:pPr marL="0" marR="0">
                        <a:spcBef>
                          <a:spcPts val="0"/>
                        </a:spcBef>
                        <a:spcAft>
                          <a:spcPts val="600"/>
                        </a:spcAft>
                      </a:pPr>
                      <a:r>
                        <a:rPr lang="en-US" sz="1200" dirty="0">
                          <a:effectLst/>
                        </a:rPr>
                        <a:t>Systematic structures to prevent or even discourage engagement?</a:t>
                      </a:r>
                      <a:endParaRPr lang="en-US" sz="1100" dirty="0">
                        <a:effectLst/>
                      </a:endParaRPr>
                    </a:p>
                    <a:p>
                      <a:pPr marL="0" marR="0">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1100621"/>
                  </a:ext>
                </a:extLst>
              </a:tr>
            </a:tbl>
          </a:graphicData>
        </a:graphic>
      </p:graphicFrame>
      <p:sp>
        <p:nvSpPr>
          <p:cNvPr id="5" name="Rectangle 4">
            <a:extLst>
              <a:ext uri="{FF2B5EF4-FFF2-40B4-BE49-F238E27FC236}">
                <a16:creationId xmlns:a16="http://schemas.microsoft.com/office/drawing/2014/main" id="{2BEBF55E-971B-C343-B395-421A2D64EEB2}"/>
              </a:ext>
            </a:extLst>
          </p:cNvPr>
          <p:cNvSpPr/>
          <p:nvPr/>
        </p:nvSpPr>
        <p:spPr>
          <a:xfrm>
            <a:off x="121920" y="3678659"/>
            <a:ext cx="9144000" cy="1985159"/>
          </a:xfrm>
          <a:prstGeom prst="rect">
            <a:avLst/>
          </a:prstGeom>
        </p:spPr>
        <p:txBody>
          <a:bodyPr wrap="square">
            <a:spAutoFit/>
          </a:bodyPr>
          <a:lstStyle/>
          <a:p>
            <a:r>
              <a:rPr lang="en-US" sz="1400" b="1" dirty="0">
                <a:latin typeface="Calibri" panose="020F0502020204030204" pitchFamily="34" charset="0"/>
                <a:ea typeface="Calibri" panose="020F0502020204030204" pitchFamily="34" charset="0"/>
                <a:cs typeface="Times New Roman" panose="02020603050405020304" pitchFamily="18" charset="0"/>
              </a:rPr>
              <a:t>Desired Outcomes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Look at the willingness to support—and do some type of a give back </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Anyone who wants to learn something---they would know where to go</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Improved response time from providers</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Place to find out where lack of internet access exists and lack of devices--</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Engage landlords and businesses that want to solve the problem</a:t>
            </a:r>
          </a:p>
          <a:p>
            <a:pPr marL="342900" marR="0" lvl="0" indent="-342900">
              <a:spcBef>
                <a:spcPts val="0"/>
              </a:spcBef>
              <a:spcAft>
                <a:spcPts val="600"/>
              </a:spcAft>
              <a:buFont typeface="Symbol"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Advanced building access—24/7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592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942AA-7B79-7B4C-BA4C-98DFD117AF9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9943" r="1056" b="-1"/>
          <a:stretch/>
        </p:blipFill>
        <p:spPr>
          <a:xfrm>
            <a:off x="20" y="-3313"/>
            <a:ext cx="9143980" cy="6857990"/>
          </a:xfrm>
          <a:prstGeom prst="rect">
            <a:avLst/>
          </a:prstGeom>
        </p:spPr>
      </p:pic>
      <p:sp>
        <p:nvSpPr>
          <p:cNvPr id="4" name="Title 3">
            <a:extLst>
              <a:ext uri="{FF2B5EF4-FFF2-40B4-BE49-F238E27FC236}">
                <a16:creationId xmlns:a16="http://schemas.microsoft.com/office/drawing/2014/main" id="{77555925-B755-404D-8FAC-EDD4AB92643A}"/>
              </a:ext>
            </a:extLst>
          </p:cNvPr>
          <p:cNvSpPr>
            <a:spLocks noGrp="1"/>
          </p:cNvSpPr>
          <p:nvPr>
            <p:ph type="title"/>
          </p:nvPr>
        </p:nvSpPr>
        <p:spPr>
          <a:xfrm>
            <a:off x="726948" y="5154168"/>
            <a:ext cx="4607052" cy="1261872"/>
          </a:xfrm>
        </p:spPr>
        <p:txBody>
          <a:bodyPr vert="horz" lIns="91440" tIns="45720" rIns="91440" bIns="45720" rtlCol="0" anchor="ctr">
            <a:normAutofit/>
          </a:bodyPr>
          <a:lstStyle/>
          <a:p>
            <a:pPr>
              <a:lnSpc>
                <a:spcPct val="90000"/>
              </a:lnSpc>
            </a:pPr>
            <a:r>
              <a:rPr lang="en-US" sz="4200" dirty="0">
                <a:solidFill>
                  <a:schemeClr val="bg1"/>
                </a:solidFill>
              </a:rPr>
              <a:t>Additional Input</a:t>
            </a:r>
          </a:p>
        </p:txBody>
      </p:sp>
    </p:spTree>
    <p:extLst>
      <p:ext uri="{BB962C8B-B14F-4D97-AF65-F5344CB8AC3E}">
        <p14:creationId xmlns:p14="http://schemas.microsoft.com/office/powerpoint/2010/main" val="829431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103707-A0E8-4B4B-8624-B0CD2CAB357D}"/>
              </a:ext>
            </a:extLst>
          </p:cNvPr>
          <p:cNvSpPr>
            <a:spLocks noGrp="1"/>
          </p:cNvSpPr>
          <p:nvPr>
            <p:ph type="title"/>
          </p:nvPr>
        </p:nvSpPr>
        <p:spPr>
          <a:xfrm>
            <a:off x="0" y="3759476"/>
            <a:ext cx="2468166" cy="2452687"/>
          </a:xfrm>
        </p:spPr>
        <p:txBody>
          <a:bodyPr anchor="ctr">
            <a:normAutofit/>
          </a:bodyPr>
          <a:lstStyle/>
          <a:p>
            <a:r>
              <a:rPr lang="en-US" sz="3100" dirty="0"/>
              <a:t>Project Idea Generation</a:t>
            </a:r>
          </a:p>
        </p:txBody>
      </p:sp>
      <p:pic>
        <p:nvPicPr>
          <p:cNvPr id="3" name="Picture 2">
            <a:extLst>
              <a:ext uri="{FF2B5EF4-FFF2-40B4-BE49-F238E27FC236}">
                <a16:creationId xmlns:a16="http://schemas.microsoft.com/office/drawing/2014/main" id="{4EE295CB-08D3-F04C-9A14-00D54B6B3286}"/>
              </a:ext>
            </a:extLst>
          </p:cNvPr>
          <p:cNvPicPr>
            <a:picLocks noChangeAspect="1"/>
          </p:cNvPicPr>
          <p:nvPr/>
        </p:nvPicPr>
        <p:blipFill rotWithShape="1">
          <a:blip r:embed="rId2">
            <a:extLst>
              <a:ext uri="{28A0092B-C50C-407E-A947-70E740481C1C}">
                <a14:useLocalDpi xmlns:a14="http://schemas.microsoft.com/office/drawing/2010/main" val="0"/>
              </a:ext>
            </a:extLst>
          </a:blip>
          <a:srcRect r="1427" b="-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9F03CF11-A57F-3F48-8026-B8625DAA4C59}"/>
              </a:ext>
            </a:extLst>
          </p:cNvPr>
          <p:cNvSpPr>
            <a:spLocks noGrp="1"/>
          </p:cNvSpPr>
          <p:nvPr>
            <p:ph idx="1"/>
          </p:nvPr>
        </p:nvSpPr>
        <p:spPr>
          <a:xfrm>
            <a:off x="2339009" y="3962400"/>
            <a:ext cx="6781800" cy="2452687"/>
          </a:xfrm>
        </p:spPr>
        <p:txBody>
          <a:bodyPr anchor="ctr">
            <a:noAutofit/>
          </a:bodyPr>
          <a:lstStyle/>
          <a:p>
            <a:pPr>
              <a:lnSpc>
                <a:spcPct val="90000"/>
              </a:lnSpc>
            </a:pPr>
            <a:r>
              <a:rPr lang="en-US" sz="1800" dirty="0"/>
              <a:t>Small Group Discussion</a:t>
            </a:r>
          </a:p>
          <a:p>
            <a:pPr lvl="1">
              <a:lnSpc>
                <a:spcPct val="90000"/>
              </a:lnSpc>
            </a:pPr>
            <a:r>
              <a:rPr lang="en-US" sz="1800" dirty="0"/>
              <a:t>Appoint a chair</a:t>
            </a:r>
          </a:p>
          <a:p>
            <a:pPr lvl="1">
              <a:lnSpc>
                <a:spcPct val="90000"/>
              </a:lnSpc>
            </a:pPr>
            <a:r>
              <a:rPr lang="en-US" sz="1800" dirty="0"/>
              <a:t>Appoint a recorder/reporter</a:t>
            </a:r>
          </a:p>
          <a:p>
            <a:pPr>
              <a:lnSpc>
                <a:spcPct val="90000"/>
              </a:lnSpc>
            </a:pPr>
            <a:r>
              <a:rPr lang="en-US" sz="1800" dirty="0"/>
              <a:t>Rules</a:t>
            </a:r>
          </a:p>
          <a:p>
            <a:pPr lvl="1">
              <a:lnSpc>
                <a:spcPct val="90000"/>
              </a:lnSpc>
            </a:pPr>
            <a:r>
              <a:rPr lang="en-US" sz="1800" dirty="0"/>
              <a:t>Project ideas can be for any Intelligent Community element</a:t>
            </a:r>
          </a:p>
          <a:p>
            <a:pPr lvl="1">
              <a:lnSpc>
                <a:spcPct val="90000"/>
              </a:lnSpc>
            </a:pPr>
            <a:r>
              <a:rPr lang="en-US" sz="1800" dirty="0"/>
              <a:t>We want as many ideas as possible</a:t>
            </a:r>
          </a:p>
          <a:p>
            <a:pPr lvl="1">
              <a:lnSpc>
                <a:spcPct val="90000"/>
              </a:lnSpc>
            </a:pPr>
            <a:r>
              <a:rPr lang="en-US" sz="1800" dirty="0"/>
              <a:t>We just want the basic idea</a:t>
            </a:r>
          </a:p>
          <a:p>
            <a:pPr lvl="2">
              <a:lnSpc>
                <a:spcPct val="90000"/>
              </a:lnSpc>
            </a:pPr>
            <a:r>
              <a:rPr lang="en-US" sz="1800" dirty="0"/>
              <a:t>Not the justification</a:t>
            </a:r>
          </a:p>
          <a:p>
            <a:pPr lvl="2">
              <a:lnSpc>
                <a:spcPct val="90000"/>
              </a:lnSpc>
            </a:pPr>
            <a:r>
              <a:rPr lang="en-US" sz="1800" dirty="0"/>
              <a:t>Not the implementation details</a:t>
            </a:r>
          </a:p>
          <a:p>
            <a:pPr lvl="2">
              <a:lnSpc>
                <a:spcPct val="90000"/>
              </a:lnSpc>
            </a:pPr>
            <a:r>
              <a:rPr lang="en-US" sz="1800" dirty="0"/>
              <a:t>Not the barriers</a:t>
            </a:r>
          </a:p>
          <a:p>
            <a:pPr lvl="1">
              <a:lnSpc>
                <a:spcPct val="90000"/>
              </a:lnSpc>
            </a:pPr>
            <a:r>
              <a:rPr lang="en-US" sz="1800" dirty="0"/>
              <a:t>Take turns</a:t>
            </a:r>
          </a:p>
        </p:txBody>
      </p:sp>
    </p:spTree>
    <p:extLst>
      <p:ext uri="{BB962C8B-B14F-4D97-AF65-F5344CB8AC3E}">
        <p14:creationId xmlns:p14="http://schemas.microsoft.com/office/powerpoint/2010/main" val="300733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13396-B5D3-934F-AAB1-89C7A3E321C2}"/>
              </a:ext>
            </a:extLst>
          </p:cNvPr>
          <p:cNvSpPr>
            <a:spLocks noGrp="1"/>
          </p:cNvSpPr>
          <p:nvPr>
            <p:ph type="title"/>
          </p:nvPr>
        </p:nvSpPr>
        <p:spPr>
          <a:xfrm>
            <a:off x="480060" y="325369"/>
            <a:ext cx="3276451" cy="1956841"/>
          </a:xfrm>
        </p:spPr>
        <p:txBody>
          <a:bodyPr anchor="b">
            <a:normAutofit/>
          </a:bodyPr>
          <a:lstStyle/>
          <a:p>
            <a:pPr>
              <a:lnSpc>
                <a:spcPct val="90000"/>
              </a:lnSpc>
            </a:pPr>
            <a:r>
              <a:rPr lang="en-US" sz="4300"/>
              <a:t>Discussion Group Reporting</a:t>
            </a:r>
          </a:p>
        </p:txBody>
      </p:sp>
      <p:sp>
        <p:nvSpPr>
          <p:cNvPr id="2" name="Content Placeholder 1">
            <a:extLst>
              <a:ext uri="{FF2B5EF4-FFF2-40B4-BE49-F238E27FC236}">
                <a16:creationId xmlns:a16="http://schemas.microsoft.com/office/drawing/2014/main" id="{E2D79EC7-661F-EC49-BE2A-5D8EE6BC7B53}"/>
              </a:ext>
            </a:extLst>
          </p:cNvPr>
          <p:cNvSpPr>
            <a:spLocks noGrp="1"/>
          </p:cNvSpPr>
          <p:nvPr>
            <p:ph idx="1"/>
          </p:nvPr>
        </p:nvSpPr>
        <p:spPr>
          <a:xfrm>
            <a:off x="480060" y="2872899"/>
            <a:ext cx="3182691" cy="3320668"/>
          </a:xfrm>
        </p:spPr>
        <p:txBody>
          <a:bodyPr>
            <a:normAutofit/>
          </a:bodyPr>
          <a:lstStyle/>
          <a:p>
            <a:pPr>
              <a:lnSpc>
                <a:spcPct val="90000"/>
              </a:lnSpc>
            </a:pPr>
            <a:r>
              <a:rPr lang="en-US" sz="1600"/>
              <a:t>Round Robin Reporting</a:t>
            </a:r>
          </a:p>
          <a:p>
            <a:pPr>
              <a:lnSpc>
                <a:spcPct val="90000"/>
              </a:lnSpc>
            </a:pPr>
            <a:r>
              <a:rPr lang="en-US" sz="1600"/>
              <a:t>Two ideas per group per round</a:t>
            </a:r>
          </a:p>
          <a:p>
            <a:pPr>
              <a:lnSpc>
                <a:spcPct val="90000"/>
              </a:lnSpc>
            </a:pPr>
            <a:r>
              <a:rPr lang="en-US" sz="1600"/>
              <a:t>No repetition please</a:t>
            </a:r>
          </a:p>
          <a:p>
            <a:pPr lvl="1">
              <a:lnSpc>
                <a:spcPct val="90000"/>
              </a:lnSpc>
            </a:pPr>
            <a:r>
              <a:rPr lang="en-US" sz="1600"/>
              <a:t>Adding detail/variations OK</a:t>
            </a:r>
          </a:p>
          <a:p>
            <a:pPr>
              <a:lnSpc>
                <a:spcPct val="90000"/>
              </a:lnSpc>
            </a:pPr>
            <a:r>
              <a:rPr lang="en-US" sz="1600"/>
              <a:t>We just want the basic idea</a:t>
            </a:r>
          </a:p>
          <a:p>
            <a:pPr lvl="2">
              <a:lnSpc>
                <a:spcPct val="90000"/>
              </a:lnSpc>
            </a:pPr>
            <a:r>
              <a:rPr lang="en-US" sz="1600"/>
              <a:t>Not the justification</a:t>
            </a:r>
          </a:p>
          <a:p>
            <a:pPr lvl="2">
              <a:lnSpc>
                <a:spcPct val="90000"/>
              </a:lnSpc>
            </a:pPr>
            <a:r>
              <a:rPr lang="en-US" sz="1600"/>
              <a:t>Not the implementation details</a:t>
            </a:r>
          </a:p>
          <a:p>
            <a:pPr lvl="2">
              <a:lnSpc>
                <a:spcPct val="90000"/>
              </a:lnSpc>
            </a:pPr>
            <a:r>
              <a:rPr lang="en-US" sz="1600"/>
              <a:t>Not the barriers</a:t>
            </a:r>
          </a:p>
          <a:p>
            <a:pPr>
              <a:lnSpc>
                <a:spcPct val="90000"/>
              </a:lnSpc>
            </a:pPr>
            <a:endParaRPr lang="en-US" sz="1600"/>
          </a:p>
        </p:txBody>
      </p:sp>
      <p:pic>
        <p:nvPicPr>
          <p:cNvPr id="5" name="Picture 4">
            <a:extLst>
              <a:ext uri="{FF2B5EF4-FFF2-40B4-BE49-F238E27FC236}">
                <a16:creationId xmlns:a16="http://schemas.microsoft.com/office/drawing/2014/main" id="{E51D00CD-F603-8D4B-8F08-1B080F85B4C5}"/>
              </a:ext>
            </a:extLst>
          </p:cNvPr>
          <p:cNvPicPr>
            <a:picLocks noChangeAspect="1"/>
          </p:cNvPicPr>
          <p:nvPr/>
        </p:nvPicPr>
        <p:blipFill rotWithShape="1">
          <a:blip r:embed="rId2">
            <a:extLst>
              <a:ext uri="{28A0092B-C50C-407E-A947-70E740481C1C}">
                <a14:useLocalDpi xmlns:a14="http://schemas.microsoft.com/office/drawing/2010/main" val="0"/>
              </a:ext>
            </a:extLst>
          </a:blip>
          <a:srcRect l="50538"/>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67188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5DAB-5E6D-7E4C-B785-347DBAB51595}"/>
              </a:ext>
            </a:extLst>
          </p:cNvPr>
          <p:cNvSpPr>
            <a:spLocks noGrp="1"/>
          </p:cNvSpPr>
          <p:nvPr>
            <p:ph type="title"/>
          </p:nvPr>
        </p:nvSpPr>
        <p:spPr>
          <a:xfrm>
            <a:off x="-152400" y="381000"/>
            <a:ext cx="3840085" cy="1692794"/>
          </a:xfrm>
        </p:spPr>
        <p:txBody>
          <a:bodyPr>
            <a:normAutofit/>
          </a:bodyPr>
          <a:lstStyle/>
          <a:p>
            <a:r>
              <a:rPr lang="en-US" dirty="0"/>
              <a:t>Next Steps</a:t>
            </a:r>
          </a:p>
        </p:txBody>
      </p:sp>
      <p:sp>
        <p:nvSpPr>
          <p:cNvPr id="3" name="Content Placeholder 2">
            <a:extLst>
              <a:ext uri="{FF2B5EF4-FFF2-40B4-BE49-F238E27FC236}">
                <a16:creationId xmlns:a16="http://schemas.microsoft.com/office/drawing/2014/main" id="{BFDC6144-261C-A64B-9729-DB41F9CDF401}"/>
              </a:ext>
            </a:extLst>
          </p:cNvPr>
          <p:cNvSpPr>
            <a:spLocks noGrp="1"/>
          </p:cNvSpPr>
          <p:nvPr>
            <p:ph idx="1"/>
          </p:nvPr>
        </p:nvSpPr>
        <p:spPr>
          <a:xfrm>
            <a:off x="450372" y="1697886"/>
            <a:ext cx="3840085" cy="3462228"/>
          </a:xfrm>
        </p:spPr>
        <p:txBody>
          <a:bodyPr>
            <a:normAutofit lnSpcReduction="10000"/>
          </a:bodyPr>
          <a:lstStyle/>
          <a:p>
            <a:r>
              <a:rPr lang="en-US" sz="1800" dirty="0"/>
              <a:t>Organizing ideas</a:t>
            </a:r>
          </a:p>
          <a:p>
            <a:r>
              <a:rPr lang="en-US" sz="1800" dirty="0"/>
              <a:t>Project team champions &amp; volunteering/recruiting</a:t>
            </a:r>
          </a:p>
          <a:p>
            <a:r>
              <a:rPr lang="en-US" sz="1800" dirty="0"/>
              <a:t>Online project voting </a:t>
            </a:r>
          </a:p>
          <a:p>
            <a:r>
              <a:rPr lang="en-US" sz="1800" dirty="0"/>
              <a:t>Further project development </a:t>
            </a:r>
          </a:p>
          <a:p>
            <a:r>
              <a:rPr lang="en-US" sz="1800" dirty="0"/>
              <a:t>Budgets and allocations</a:t>
            </a:r>
          </a:p>
          <a:p>
            <a:r>
              <a:rPr lang="en-US" sz="1800" dirty="0"/>
              <a:t>Blandin grant application by early January</a:t>
            </a:r>
          </a:p>
          <a:p>
            <a:r>
              <a:rPr lang="en-US" sz="1800" dirty="0"/>
              <a:t>Grant approval</a:t>
            </a:r>
          </a:p>
          <a:p>
            <a:r>
              <a:rPr lang="en-US" sz="1800" dirty="0"/>
              <a:t>Project implementation</a:t>
            </a:r>
          </a:p>
          <a:p>
            <a:r>
              <a:rPr lang="en-US" sz="1800" dirty="0"/>
              <a:t>Additional project development</a:t>
            </a:r>
          </a:p>
          <a:p>
            <a:endParaRPr lang="en-US" sz="1600" dirty="0"/>
          </a:p>
          <a:p>
            <a:endParaRPr lang="en-US" sz="1600" dirty="0"/>
          </a:p>
        </p:txBody>
      </p:sp>
      <p:pic>
        <p:nvPicPr>
          <p:cNvPr id="5" name="Picture 4">
            <a:extLst>
              <a:ext uri="{FF2B5EF4-FFF2-40B4-BE49-F238E27FC236}">
                <a16:creationId xmlns:a16="http://schemas.microsoft.com/office/drawing/2014/main" id="{FCC17918-2058-EE40-B865-247E3DBC9D2E}"/>
              </a:ext>
            </a:extLst>
          </p:cNvPr>
          <p:cNvPicPr>
            <a:picLocks noChangeAspect="1"/>
          </p:cNvPicPr>
          <p:nvPr/>
        </p:nvPicPr>
        <p:blipFill rotWithShape="1">
          <a:blip r:embed="rId2">
            <a:extLst>
              <a:ext uri="{28A0092B-C50C-407E-A947-70E740481C1C}">
                <a14:useLocalDpi xmlns:a14="http://schemas.microsoft.com/office/drawing/2010/main" val="0"/>
              </a:ext>
            </a:extLst>
          </a:blip>
          <a:srcRect l="4738" r="49349"/>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5518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152C5-60FE-204C-B160-82FA1535C578}"/>
              </a:ext>
            </a:extLst>
          </p:cNvPr>
          <p:cNvSpPr>
            <a:spLocks noGrp="1"/>
          </p:cNvSpPr>
          <p:nvPr>
            <p:ph type="title"/>
          </p:nvPr>
        </p:nvSpPr>
        <p:spPr>
          <a:xfrm>
            <a:off x="429369" y="238539"/>
            <a:ext cx="8263890" cy="1434415"/>
          </a:xfrm>
        </p:spPr>
        <p:txBody>
          <a:bodyPr anchor="b">
            <a:normAutofit/>
          </a:bodyPr>
          <a:lstStyle/>
          <a:p>
            <a:r>
              <a:rPr lang="en-US" sz="4700"/>
              <a:t>Achieving BBC Success</a:t>
            </a:r>
          </a:p>
        </p:txBody>
      </p:sp>
      <p:graphicFrame>
        <p:nvGraphicFramePr>
          <p:cNvPr id="5" name="Content Placeholder 4">
            <a:extLst>
              <a:ext uri="{FF2B5EF4-FFF2-40B4-BE49-F238E27FC236}">
                <a16:creationId xmlns:a16="http://schemas.microsoft.com/office/drawing/2014/main" id="{5FE80E97-81C4-D549-947E-7FB805799870}"/>
              </a:ext>
            </a:extLst>
          </p:cNvPr>
          <p:cNvGraphicFramePr>
            <a:graphicFrameLocks noGrp="1"/>
          </p:cNvGraphicFramePr>
          <p:nvPr>
            <p:ph idx="1"/>
          </p:nvPr>
        </p:nvGraphicFramePr>
        <p:xfrm>
          <a:off x="2053275" y="2060806"/>
          <a:ext cx="5035164" cy="4119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0973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A611F-4A79-1843-813D-A325E13B7602}"/>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nSpc>
                <a:spcPct val="90000"/>
              </a:lnSpc>
            </a:pPr>
            <a:r>
              <a:rPr lang="en-US" sz="4700" kern="1200">
                <a:solidFill>
                  <a:schemeClr val="bg1"/>
                </a:solidFill>
                <a:latin typeface="+mj-lt"/>
                <a:ea typeface="+mj-ea"/>
                <a:cs typeface="+mj-cs"/>
              </a:rPr>
              <a:t>Adjourn</a:t>
            </a:r>
          </a:p>
        </p:txBody>
      </p:sp>
      <p:pic>
        <p:nvPicPr>
          <p:cNvPr id="8" name="Picture 7">
            <a:extLst>
              <a:ext uri="{FF2B5EF4-FFF2-40B4-BE49-F238E27FC236}">
                <a16:creationId xmlns:a16="http://schemas.microsoft.com/office/drawing/2014/main" id="{DCBAA4FA-F025-7747-A150-6E5A92A36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91" y="1419886"/>
            <a:ext cx="8622615" cy="3540076"/>
          </a:xfrm>
          <a:prstGeom prst="rect">
            <a:avLst/>
          </a:prstGeom>
        </p:spPr>
      </p:pic>
    </p:spTree>
    <p:extLst>
      <p:ext uri="{BB962C8B-B14F-4D97-AF65-F5344CB8AC3E}">
        <p14:creationId xmlns:p14="http://schemas.microsoft.com/office/powerpoint/2010/main" val="2572479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A611F-4A79-1843-813D-A325E13B7602}"/>
              </a:ext>
            </a:extLst>
          </p:cNvPr>
          <p:cNvSpPr>
            <a:spLocks noGrp="1"/>
          </p:cNvSpPr>
          <p:nvPr>
            <p:ph type="title"/>
          </p:nvPr>
        </p:nvSpPr>
        <p:spPr/>
        <p:txBody>
          <a:bodyPr/>
          <a:lstStyle/>
          <a:p>
            <a:r>
              <a:rPr lang="en-US"/>
              <a:t>Adjourn</a:t>
            </a:r>
          </a:p>
        </p:txBody>
      </p:sp>
      <p:pic>
        <p:nvPicPr>
          <p:cNvPr id="3" name="Picture 2">
            <a:extLst>
              <a:ext uri="{FF2B5EF4-FFF2-40B4-BE49-F238E27FC236}">
                <a16:creationId xmlns:a16="http://schemas.microsoft.com/office/drawing/2014/main" id="{59FF7461-3E77-4ACB-BB0D-FFF3465FFCF3}"/>
              </a:ext>
            </a:extLst>
          </p:cNvPr>
          <p:cNvPicPr>
            <a:picLocks noChangeAspect="1"/>
          </p:cNvPicPr>
          <p:nvPr/>
        </p:nvPicPr>
        <p:blipFill>
          <a:blip r:embed="rId2"/>
          <a:stretch>
            <a:fillRect/>
          </a:stretch>
        </p:blipFill>
        <p:spPr>
          <a:xfrm>
            <a:off x="652007" y="1288065"/>
            <a:ext cx="5938461" cy="5092855"/>
          </a:xfrm>
          <a:prstGeom prst="rect">
            <a:avLst/>
          </a:prstGeom>
        </p:spPr>
      </p:pic>
      <p:sp>
        <p:nvSpPr>
          <p:cNvPr id="6" name="TextBox 5">
            <a:extLst>
              <a:ext uri="{FF2B5EF4-FFF2-40B4-BE49-F238E27FC236}">
                <a16:creationId xmlns:a16="http://schemas.microsoft.com/office/drawing/2014/main" id="{FCF27958-7179-4466-9347-AAD00A7BDB9C}"/>
              </a:ext>
            </a:extLst>
          </p:cNvPr>
          <p:cNvSpPr txBox="1"/>
          <p:nvPr/>
        </p:nvSpPr>
        <p:spPr>
          <a:xfrm>
            <a:off x="6898493" y="2717238"/>
            <a:ext cx="2059388" cy="1938992"/>
          </a:xfrm>
          <a:prstGeom prst="rect">
            <a:avLst/>
          </a:prstGeom>
          <a:noFill/>
        </p:spPr>
        <p:txBody>
          <a:bodyPr wrap="square" rtlCol="0">
            <a:spAutoFit/>
          </a:bodyPr>
          <a:lstStyle/>
          <a:p>
            <a:pPr algn="ctr"/>
            <a:r>
              <a:rPr lang="en-US" sz="2400" b="1" dirty="0"/>
              <a:t>Be sure to vote and volunteer for your favorite projects!</a:t>
            </a:r>
            <a:endParaRPr lang="en-US" sz="2400" b="1" baseline="30000" dirty="0"/>
          </a:p>
        </p:txBody>
      </p:sp>
    </p:spTree>
    <p:extLst>
      <p:ext uri="{BB962C8B-B14F-4D97-AF65-F5344CB8AC3E}">
        <p14:creationId xmlns:p14="http://schemas.microsoft.com/office/powerpoint/2010/main" val="2010610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400" y="228600"/>
            <a:ext cx="7772400" cy="838200"/>
          </a:xfrm>
        </p:spPr>
        <p:txBody>
          <a:bodyPr>
            <a:normAutofit fontScale="90000"/>
          </a:bodyPr>
          <a:lstStyle/>
          <a:p>
            <a:br>
              <a:rPr lang="en-US"/>
            </a:br>
            <a:r>
              <a:rPr lang="en-US" sz="4000"/>
              <a:t>The Intelligent Community Framework </a:t>
            </a:r>
            <a:br>
              <a:rPr lang="en-US"/>
            </a:br>
            <a:endParaRPr lang="en-US"/>
          </a:p>
        </p:txBody>
      </p:sp>
      <p:pic>
        <p:nvPicPr>
          <p:cNvPr id="5" name="Picture 4" descr="Diagram&#10;&#10;Description automatically generated">
            <a:extLst>
              <a:ext uri="{FF2B5EF4-FFF2-40B4-BE49-F238E27FC236}">
                <a16:creationId xmlns:a16="http://schemas.microsoft.com/office/drawing/2014/main" id="{3D9CB5A5-AE24-F546-A05B-9730DD99FAF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399" y="1066800"/>
            <a:ext cx="7489039" cy="5672068"/>
          </a:xfrm>
          <a:prstGeom prst="rect">
            <a:avLst/>
          </a:prstGeom>
        </p:spPr>
      </p:pic>
    </p:spTree>
    <p:extLst>
      <p:ext uri="{BB962C8B-B14F-4D97-AF65-F5344CB8AC3E}">
        <p14:creationId xmlns:p14="http://schemas.microsoft.com/office/powerpoint/2010/main" val="2091852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495A4F-A1DE-BA42-91F1-2802C20C46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833" y="1066800"/>
            <a:ext cx="8999283" cy="4329655"/>
          </a:xfrm>
          <a:prstGeom prst="rect">
            <a:avLst/>
          </a:prstGeom>
        </p:spPr>
      </p:pic>
    </p:spTree>
    <p:extLst>
      <p:ext uri="{BB962C8B-B14F-4D97-AF65-F5344CB8AC3E}">
        <p14:creationId xmlns:p14="http://schemas.microsoft.com/office/powerpoint/2010/main" val="52488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a:xfrm>
            <a:off x="457200" y="274638"/>
            <a:ext cx="8229600" cy="639762"/>
          </a:xfrm>
        </p:spPr>
        <p:txBody>
          <a:bodyPr>
            <a:normAutofit fontScale="90000"/>
          </a:bodyPr>
          <a:lstStyle/>
          <a:p>
            <a:r>
              <a:rPr lang="en-US"/>
              <a:t>Our Broadband Story </a:t>
            </a:r>
            <a:br>
              <a:rPr lang="en-US"/>
            </a:br>
            <a:r>
              <a:rPr lang="en-US" sz="3600"/>
              <a:t>Julie Clinefelter</a:t>
            </a:r>
          </a:p>
        </p:txBody>
      </p:sp>
      <p:sp>
        <p:nvSpPr>
          <p:cNvPr id="6" name="Content Placeholder 5">
            <a:extLst>
              <a:ext uri="{FF2B5EF4-FFF2-40B4-BE49-F238E27FC236}">
                <a16:creationId xmlns:a16="http://schemas.microsoft.com/office/drawing/2014/main" id="{B90FBBB7-4883-184B-A62C-D3A39816BD32}"/>
              </a:ext>
            </a:extLst>
          </p:cNvPr>
          <p:cNvSpPr>
            <a:spLocks noGrp="1"/>
          </p:cNvSpPr>
          <p:nvPr>
            <p:ph idx="1"/>
          </p:nvPr>
        </p:nvSpPr>
        <p:spPr>
          <a:xfrm>
            <a:off x="460310" y="983765"/>
            <a:ext cx="8229600" cy="5599597"/>
          </a:xfrm>
        </p:spPr>
        <p:txBody>
          <a:bodyPr vert="horz" lIns="91440" tIns="45720" rIns="91440" bIns="45720" rtlCol="0" anchor="t">
            <a:normAutofit/>
          </a:bodyPr>
          <a:lstStyle/>
          <a:p>
            <a:pPr marL="0" indent="0">
              <a:buNone/>
            </a:pPr>
            <a:endParaRPr lang="en-US">
              <a:cs typeface="Calibri"/>
            </a:endParaRPr>
          </a:p>
          <a:p>
            <a:r>
              <a:rPr lang="en-US">
                <a:cs typeface="Calibri"/>
              </a:rPr>
              <a:t>2019/2021 Broadband Service Inventory</a:t>
            </a:r>
          </a:p>
          <a:p>
            <a:pPr lvl="1"/>
            <a:r>
              <a:rPr lang="en-US">
                <a:cs typeface="Calibri"/>
              </a:rPr>
              <a:t>School reports many kids outside city limits</a:t>
            </a:r>
          </a:p>
          <a:p>
            <a:r>
              <a:rPr lang="en-US">
                <a:cs typeface="Calibri"/>
              </a:rPr>
              <a:t>Free </a:t>
            </a:r>
            <a:r>
              <a:rPr lang="en-US" err="1">
                <a:cs typeface="Calibri"/>
              </a:rPr>
              <a:t>Wifi</a:t>
            </a:r>
            <a:r>
              <a:rPr lang="en-US">
                <a:cs typeface="Calibri"/>
              </a:rPr>
              <a:t> availability</a:t>
            </a:r>
            <a:endParaRPr lang="en-US"/>
          </a:p>
          <a:p>
            <a:pPr lvl="1"/>
            <a:r>
              <a:rPr lang="en-US">
                <a:cs typeface="Calibri"/>
              </a:rPr>
              <a:t>Library- grant based</a:t>
            </a:r>
          </a:p>
          <a:p>
            <a:pPr lvl="1"/>
            <a:r>
              <a:rPr lang="en-US">
                <a:cs typeface="Calibri"/>
              </a:rPr>
              <a:t>School- grant based</a:t>
            </a:r>
            <a:endParaRPr lang="en-US"/>
          </a:p>
          <a:p>
            <a:pPr lvl="1"/>
            <a:r>
              <a:rPr lang="en-US">
                <a:cs typeface="Calibri"/>
              </a:rPr>
              <a:t>Community</a:t>
            </a:r>
            <a:endParaRPr lang="en-US"/>
          </a:p>
          <a:p>
            <a:r>
              <a:rPr lang="en-US"/>
              <a:t>Future opportunities</a:t>
            </a:r>
          </a:p>
          <a:p>
            <a:r>
              <a:rPr lang="en-US">
                <a:cs typeface="Calibri"/>
              </a:rPr>
              <a:t>Key issue may be affordability, not availability</a:t>
            </a:r>
          </a:p>
        </p:txBody>
      </p:sp>
      <p:pic>
        <p:nvPicPr>
          <p:cNvPr id="9" name="Picture 8" descr="Icon&#10;&#10;Description automatically generated with medium confidence">
            <a:extLst>
              <a:ext uri="{FF2B5EF4-FFF2-40B4-BE49-F238E27FC236}">
                <a16:creationId xmlns:a16="http://schemas.microsoft.com/office/drawing/2014/main" id="{9FB1AD78-331C-4B02-83E8-74BB898A2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448" y="110184"/>
            <a:ext cx="1367564" cy="1416405"/>
          </a:xfrm>
          <a:prstGeom prst="rect">
            <a:avLst/>
          </a:prstGeom>
        </p:spPr>
      </p:pic>
      <p:pic>
        <p:nvPicPr>
          <p:cNvPr id="10" name="Picture 9">
            <a:extLst>
              <a:ext uri="{FF2B5EF4-FFF2-40B4-BE49-F238E27FC236}">
                <a16:creationId xmlns:a16="http://schemas.microsoft.com/office/drawing/2014/main" id="{8E1F8E48-4B29-4C25-BA61-E969930CAE0D}"/>
              </a:ext>
            </a:extLst>
          </p:cNvPr>
          <p:cNvPicPr>
            <a:picLocks noChangeAspect="1"/>
          </p:cNvPicPr>
          <p:nvPr/>
        </p:nvPicPr>
        <p:blipFill>
          <a:blip r:embed="rId3"/>
          <a:stretch>
            <a:fillRect/>
          </a:stretch>
        </p:blipFill>
        <p:spPr>
          <a:xfrm>
            <a:off x="454090" y="274638"/>
            <a:ext cx="1215770" cy="995436"/>
          </a:xfrm>
          <a:prstGeom prst="rect">
            <a:avLst/>
          </a:prstGeom>
        </p:spPr>
      </p:pic>
    </p:spTree>
    <p:extLst>
      <p:ext uri="{BB962C8B-B14F-4D97-AF65-F5344CB8AC3E}">
        <p14:creationId xmlns:p14="http://schemas.microsoft.com/office/powerpoint/2010/main" val="791658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a:xfrm>
            <a:off x="457200" y="274638"/>
            <a:ext cx="8229600" cy="639762"/>
          </a:xfrm>
        </p:spPr>
        <p:txBody>
          <a:bodyPr>
            <a:normAutofit fontScale="90000"/>
          </a:bodyPr>
          <a:lstStyle/>
          <a:p>
            <a:r>
              <a:rPr lang="en-US"/>
              <a:t>Our Broadband Story</a:t>
            </a:r>
          </a:p>
        </p:txBody>
      </p:sp>
      <p:pic>
        <p:nvPicPr>
          <p:cNvPr id="9" name="Picture 8">
            <a:extLst>
              <a:ext uri="{FF2B5EF4-FFF2-40B4-BE49-F238E27FC236}">
                <a16:creationId xmlns:a16="http://schemas.microsoft.com/office/drawing/2014/main" id="{1DECC16D-845B-47A8-B37E-1F12CA1F7BA6}"/>
              </a:ext>
            </a:extLst>
          </p:cNvPr>
          <p:cNvPicPr>
            <a:picLocks noChangeAspect="1"/>
          </p:cNvPicPr>
          <p:nvPr/>
        </p:nvPicPr>
        <p:blipFill>
          <a:blip r:embed="rId2"/>
          <a:stretch>
            <a:fillRect/>
          </a:stretch>
        </p:blipFill>
        <p:spPr>
          <a:xfrm>
            <a:off x="381000" y="990600"/>
            <a:ext cx="8554624" cy="5486400"/>
          </a:xfrm>
          <a:prstGeom prst="rect">
            <a:avLst/>
          </a:prstGeom>
        </p:spPr>
      </p:pic>
    </p:spTree>
    <p:extLst>
      <p:ext uri="{BB962C8B-B14F-4D97-AF65-F5344CB8AC3E}">
        <p14:creationId xmlns:p14="http://schemas.microsoft.com/office/powerpoint/2010/main" val="1509602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681C2-2448-3244-83AA-3A17DE0462D6}"/>
              </a:ext>
            </a:extLst>
          </p:cNvPr>
          <p:cNvSpPr>
            <a:spLocks noGrp="1"/>
          </p:cNvSpPr>
          <p:nvPr>
            <p:ph type="title"/>
          </p:nvPr>
        </p:nvSpPr>
        <p:spPr>
          <a:xfrm>
            <a:off x="457200" y="274638"/>
            <a:ext cx="8229600" cy="639762"/>
          </a:xfrm>
        </p:spPr>
        <p:txBody>
          <a:bodyPr>
            <a:normAutofit fontScale="90000"/>
          </a:bodyPr>
          <a:lstStyle/>
          <a:p>
            <a:r>
              <a:rPr lang="en-US"/>
              <a:t>Our Broadband Story</a:t>
            </a:r>
          </a:p>
        </p:txBody>
      </p:sp>
      <p:pic>
        <p:nvPicPr>
          <p:cNvPr id="3" name="Content Placeholder 2">
            <a:extLst>
              <a:ext uri="{FF2B5EF4-FFF2-40B4-BE49-F238E27FC236}">
                <a16:creationId xmlns:a16="http://schemas.microsoft.com/office/drawing/2014/main" id="{197632AE-5B11-4633-A58B-BA847BB49EEC}"/>
              </a:ext>
            </a:extLst>
          </p:cNvPr>
          <p:cNvPicPr>
            <a:picLocks noGrp="1" noChangeAspect="1"/>
          </p:cNvPicPr>
          <p:nvPr>
            <p:ph idx="1"/>
          </p:nvPr>
        </p:nvPicPr>
        <p:blipFill>
          <a:blip r:embed="rId2"/>
          <a:stretch>
            <a:fillRect/>
          </a:stretch>
        </p:blipFill>
        <p:spPr>
          <a:xfrm>
            <a:off x="460375" y="1152545"/>
            <a:ext cx="8229600" cy="5262523"/>
          </a:xfrm>
        </p:spPr>
      </p:pic>
    </p:spTree>
    <p:extLst>
      <p:ext uri="{BB962C8B-B14F-4D97-AF65-F5344CB8AC3E}">
        <p14:creationId xmlns:p14="http://schemas.microsoft.com/office/powerpoint/2010/main" val="2007434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C17BD1361F734CA13150F29F91216C" ma:contentTypeVersion="9" ma:contentTypeDescription="Create a new document." ma:contentTypeScope="" ma:versionID="2b49dbd6035bec58fcb266de48738930">
  <xsd:schema xmlns:xsd="http://www.w3.org/2001/XMLSchema" xmlns:xs="http://www.w3.org/2001/XMLSchema" xmlns:p="http://schemas.microsoft.com/office/2006/metadata/properties" xmlns:ns2="664d35eb-28e0-4b62-ab45-072a3abcc85a" targetNamespace="http://schemas.microsoft.com/office/2006/metadata/properties" ma:root="true" ma:fieldsID="a4fb0171ce4893a2e6d4c5f386ffbc38" ns2:_="">
    <xsd:import namespace="664d35eb-28e0-4b62-ab45-072a3abcc8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d35eb-28e0-4b62-ab45-072a3abcc8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EDF14-07CF-44C2-B488-04CFCF73404B}">
  <ds:schemaRefs>
    <ds:schemaRef ds:uri="664d35eb-28e0-4b62-ab45-072a3abcc8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DB064B5-9E16-430B-AEC3-D5546D7BF3CD}">
  <ds:schemaRefs>
    <ds:schemaRef ds:uri="http://schemas.microsoft.com/sharepoint/v3/contenttype/forms"/>
  </ds:schemaRefs>
</ds:datastoreItem>
</file>

<file path=customXml/itemProps3.xml><?xml version="1.0" encoding="utf-8"?>
<ds:datastoreItem xmlns:ds="http://schemas.openxmlformats.org/officeDocument/2006/customXml" ds:itemID="{6C8616EF-105C-4E44-B2DA-46C983500A76}">
  <ds:schemaRefs>
    <ds:schemaRef ds:uri="664d35eb-28e0-4b62-ab45-072a3abcc8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TotalTime>
  <Words>3020</Words>
  <Application>Microsoft Macintosh PowerPoint</Application>
  <PresentationFormat>On-screen Show (4:3)</PresentationFormat>
  <Paragraphs>354</Paragraphs>
  <Slides>41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Narrow</vt:lpstr>
      <vt:lpstr>Calibri</vt:lpstr>
      <vt:lpstr>Courier New</vt:lpstr>
      <vt:lpstr>Symbol</vt:lpstr>
      <vt:lpstr>Office Theme</vt:lpstr>
      <vt:lpstr>PowerPoint Presentation</vt:lpstr>
      <vt:lpstr>Agenda </vt:lpstr>
      <vt:lpstr>PowerPoint Presentation</vt:lpstr>
      <vt:lpstr>Achieving BBC Success</vt:lpstr>
      <vt:lpstr> The Intelligent Community Framework  </vt:lpstr>
      <vt:lpstr>PowerPoint Presentation</vt:lpstr>
      <vt:lpstr>Our Broadband Story  Julie Clinefelter</vt:lpstr>
      <vt:lpstr>Our Broadband Story</vt:lpstr>
      <vt:lpstr>Our Broadband Story</vt:lpstr>
      <vt:lpstr>Community Survey Response</vt:lpstr>
      <vt:lpstr>PowerPoint Presentation</vt:lpstr>
      <vt:lpstr>PowerPoint Presentation</vt:lpstr>
      <vt:lpstr>Our Workforce Story Mike Postma</vt:lpstr>
      <vt:lpstr>Our Workforce Story Mike Postma</vt:lpstr>
      <vt:lpstr>Our Workforce Story Mike Postma</vt:lpstr>
      <vt:lpstr>Community Survey Response</vt:lpstr>
      <vt:lpstr>PowerPoint Presentation</vt:lpstr>
      <vt:lpstr>PowerPoint Presentation</vt:lpstr>
      <vt:lpstr>Our Digital Equity Story Kristi Beckman and Nitaya Jandragholica</vt:lpstr>
      <vt:lpstr>Digital Equity/Digital Literacy  in the Justice Program</vt:lpstr>
      <vt:lpstr> Mower County Court Hearings 2020</vt:lpstr>
      <vt:lpstr>Community Survey Response</vt:lpstr>
      <vt:lpstr>PowerPoint Presentation</vt:lpstr>
      <vt:lpstr>Innovation</vt:lpstr>
      <vt:lpstr>Our Innovation Story John Garry, Wendy Anderson, Juan Molina</vt:lpstr>
      <vt:lpstr>Community Survey Response</vt:lpstr>
      <vt:lpstr>PowerPoint Presentation</vt:lpstr>
      <vt:lpstr>PowerPoint Presentation</vt:lpstr>
      <vt:lpstr>Our Sustainability Story Luke Reese</vt:lpstr>
      <vt:lpstr>Community Survey Response</vt:lpstr>
      <vt:lpstr>PowerPoint Presentation</vt:lpstr>
      <vt:lpstr>PowerPoint Presentation</vt:lpstr>
      <vt:lpstr>Our Community Engagement Story</vt:lpstr>
      <vt:lpstr>Community Survey Response</vt:lpstr>
      <vt:lpstr>PowerPoint Presentation</vt:lpstr>
      <vt:lpstr>Additional Input</vt:lpstr>
      <vt:lpstr>Project Idea Generation</vt:lpstr>
      <vt:lpstr>Discussion Group Reporting</vt:lpstr>
      <vt:lpstr>Next Steps</vt:lpstr>
      <vt:lpstr>Adjourn</vt:lpstr>
      <vt:lpstr>Adjourn</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BBC Kick-off mtg Feb 26, 2020</dc:title>
  <dc:subject/>
  <dc:creator>Karl</dc:creator>
  <cp:keywords/>
  <dc:description/>
  <cp:lastModifiedBy>Bill Coleman</cp:lastModifiedBy>
  <cp:revision>10</cp:revision>
  <dcterms:created xsi:type="dcterms:W3CDTF">2013-02-24T15:14:21Z</dcterms:created>
  <dcterms:modified xsi:type="dcterms:W3CDTF">2021-12-01T21:10:45Z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0x0101003BC17BD1361F734CA13150F29F91216C</vt:lpwstr>
  </property>
  <property fmtid="{D5CDD505-2E9C-101B-9397-08002B2CF9AE}" pid="3" name="Order">
    <vt:r8>100</vt:r8>
  </property>
</Properties>
</file>