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6"/>
  </p:sldMasterIdLst>
  <p:notesMasterIdLst>
    <p:notesMasterId r:id="rId22"/>
  </p:notesMasterIdLst>
  <p:handoutMasterIdLst>
    <p:handoutMasterId r:id="rId23"/>
  </p:handoutMasterIdLst>
  <p:sldIdLst>
    <p:sldId id="302" r:id="rId7"/>
    <p:sldId id="354" r:id="rId8"/>
    <p:sldId id="303" r:id="rId9"/>
    <p:sldId id="305" r:id="rId10"/>
    <p:sldId id="331" r:id="rId11"/>
    <p:sldId id="341" r:id="rId12"/>
    <p:sldId id="342" r:id="rId13"/>
    <p:sldId id="334" r:id="rId14"/>
    <p:sldId id="360" r:id="rId15"/>
    <p:sldId id="333" r:id="rId16"/>
    <p:sldId id="359" r:id="rId17"/>
    <p:sldId id="355" r:id="rId18"/>
    <p:sldId id="357" r:id="rId19"/>
    <p:sldId id="356" r:id="rId20"/>
    <p:sldId id="358" r:id="rId21"/>
  </p:sldIdLst>
  <p:sldSz cx="9144000" cy="6858000" type="screen4x3"/>
  <p:notesSz cx="7053263" cy="93567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5E2C"/>
    <a:srgbClr val="00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1813" autoAdjust="0"/>
  </p:normalViewPr>
  <p:slideViewPr>
    <p:cSldViewPr>
      <p:cViewPr varScale="1">
        <p:scale>
          <a:sx n="38" d="100"/>
          <a:sy n="38" d="100"/>
        </p:scale>
        <p:origin x="-2502" y="180"/>
      </p:cViewPr>
      <p:guideLst>
        <p:guide orient="horz" pos="2160"/>
        <p:guide pos="2880"/>
      </p:guideLst>
    </p:cSldViewPr>
  </p:slideViewPr>
  <p:outlineViewPr>
    <p:cViewPr>
      <p:scale>
        <a:sx n="33" d="100"/>
        <a:sy n="33" d="100"/>
      </p:scale>
      <p:origin x="0" y="696"/>
    </p:cViewPr>
  </p:outlineViewPr>
  <p:notesTextViewPr>
    <p:cViewPr>
      <p:scale>
        <a:sx n="100" d="100"/>
        <a:sy n="100" d="100"/>
      </p:scale>
      <p:origin x="0" y="0"/>
    </p:cViewPr>
  </p:notesTextViewPr>
  <p:sorterViewPr>
    <p:cViewPr>
      <p:scale>
        <a:sx n="100" d="100"/>
        <a:sy n="100" d="100"/>
      </p:scale>
      <p:origin x="0" y="2275"/>
    </p:cViewPr>
  </p:sorterViewPr>
  <p:notesViewPr>
    <p:cSldViewPr>
      <p:cViewPr>
        <p:scale>
          <a:sx n="75" d="100"/>
          <a:sy n="75" d="100"/>
        </p:scale>
        <p:origin x="-1358" y="-48"/>
      </p:cViewPr>
      <p:guideLst>
        <p:guide orient="horz" pos="2947"/>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29948-EEB5-4133-9501-CD4317E5D826}" type="doc">
      <dgm:prSet loTypeId="urn:microsoft.com/office/officeart/2005/8/layout/gear1" loCatId="process" qsTypeId="urn:microsoft.com/office/officeart/2005/8/quickstyle/simple1" qsCatId="simple" csTypeId="urn:microsoft.com/office/officeart/2005/8/colors/accent3_3" csCatId="accent3" phldr="1"/>
      <dgm:spPr/>
    </dgm:pt>
    <dgm:pt modelId="{B7541E86-8882-46F4-8BEC-20912B6195E4}">
      <dgm:prSet phldrT="[Text]" custT="1"/>
      <dgm:spPr/>
      <dgm:t>
        <a:bodyPr/>
        <a:lstStyle/>
        <a:p>
          <a:r>
            <a:rPr lang="en-US" sz="2400" dirty="0" smtClean="0"/>
            <a:t>Grants</a:t>
          </a:r>
          <a:endParaRPr lang="en-US" sz="2400" dirty="0"/>
        </a:p>
      </dgm:t>
    </dgm:pt>
    <dgm:pt modelId="{030B5C41-B000-4015-8705-7D9594B87E13}" type="parTrans" cxnId="{2DCE4D54-9615-4647-806A-CDC54C506188}">
      <dgm:prSet/>
      <dgm:spPr/>
      <dgm:t>
        <a:bodyPr/>
        <a:lstStyle/>
        <a:p>
          <a:endParaRPr lang="en-US"/>
        </a:p>
      </dgm:t>
    </dgm:pt>
    <dgm:pt modelId="{86C6CFE2-B18F-47A5-8F6F-9ACE58FF2606}" type="sibTrans" cxnId="{2DCE4D54-9615-4647-806A-CDC54C506188}">
      <dgm:prSet/>
      <dgm:spPr/>
      <dgm:t>
        <a:bodyPr/>
        <a:lstStyle/>
        <a:p>
          <a:endParaRPr lang="en-US"/>
        </a:p>
      </dgm:t>
    </dgm:pt>
    <dgm:pt modelId="{A4298DF7-55A8-4C90-A09D-4F3E98CC1E9D}">
      <dgm:prSet phldrT="[Text]" custT="1"/>
      <dgm:spPr/>
      <dgm:t>
        <a:bodyPr/>
        <a:lstStyle/>
        <a:p>
          <a:r>
            <a:rPr lang="en-US" sz="2000" dirty="0" smtClean="0"/>
            <a:t>Public Policy</a:t>
          </a:r>
          <a:endParaRPr lang="en-US" sz="2000" dirty="0"/>
        </a:p>
      </dgm:t>
    </dgm:pt>
    <dgm:pt modelId="{6870E1F9-8E39-41F4-AD31-A81056B0CB84}" type="parTrans" cxnId="{428505E8-D9D8-4E4C-B057-BC67E026F575}">
      <dgm:prSet/>
      <dgm:spPr/>
      <dgm:t>
        <a:bodyPr/>
        <a:lstStyle/>
        <a:p>
          <a:endParaRPr lang="en-US"/>
        </a:p>
      </dgm:t>
    </dgm:pt>
    <dgm:pt modelId="{FFE02FAF-C8AF-4889-81F9-DCB485B37397}" type="sibTrans" cxnId="{428505E8-D9D8-4E4C-B057-BC67E026F575}">
      <dgm:prSet/>
      <dgm:spPr/>
      <dgm:t>
        <a:bodyPr/>
        <a:lstStyle/>
        <a:p>
          <a:endParaRPr lang="en-US"/>
        </a:p>
      </dgm:t>
    </dgm:pt>
    <dgm:pt modelId="{4B6E8833-9773-4A3F-AC57-2A9F708237B0}">
      <dgm:prSet phldrT="[Text]" custT="1"/>
      <dgm:spPr/>
      <dgm:t>
        <a:bodyPr/>
        <a:lstStyle/>
        <a:p>
          <a:r>
            <a:rPr lang="en-US" sz="1800" dirty="0" smtClean="0"/>
            <a:t>Leadership</a:t>
          </a:r>
          <a:endParaRPr lang="en-US" sz="1400" dirty="0"/>
        </a:p>
      </dgm:t>
    </dgm:pt>
    <dgm:pt modelId="{5F247060-8501-4450-96D3-1FB186C64811}" type="parTrans" cxnId="{DC1B626A-203C-4045-BBCA-E97DB4008747}">
      <dgm:prSet/>
      <dgm:spPr/>
      <dgm:t>
        <a:bodyPr/>
        <a:lstStyle/>
        <a:p>
          <a:endParaRPr lang="en-US"/>
        </a:p>
      </dgm:t>
    </dgm:pt>
    <dgm:pt modelId="{D9CA1598-E094-4B96-B48F-C5F964249CFC}" type="sibTrans" cxnId="{DC1B626A-203C-4045-BBCA-E97DB4008747}">
      <dgm:prSet/>
      <dgm:spPr/>
      <dgm:t>
        <a:bodyPr/>
        <a:lstStyle/>
        <a:p>
          <a:endParaRPr lang="en-US"/>
        </a:p>
      </dgm:t>
    </dgm:pt>
    <dgm:pt modelId="{26DCDEFF-C969-4D32-85C2-19E2E342FD1D}" type="pres">
      <dgm:prSet presAssocID="{A5029948-EEB5-4133-9501-CD4317E5D826}" presName="composite" presStyleCnt="0">
        <dgm:presLayoutVars>
          <dgm:chMax val="3"/>
          <dgm:animLvl val="lvl"/>
          <dgm:resizeHandles val="exact"/>
        </dgm:presLayoutVars>
      </dgm:prSet>
      <dgm:spPr/>
    </dgm:pt>
    <dgm:pt modelId="{91F4775C-BF85-47D9-95C2-726F0A7565C3}" type="pres">
      <dgm:prSet presAssocID="{B7541E86-8882-46F4-8BEC-20912B6195E4}" presName="gear1" presStyleLbl="node1" presStyleIdx="0" presStyleCnt="3" custLinFactNeighborX="-7303" custLinFactNeighborY="-9013">
        <dgm:presLayoutVars>
          <dgm:chMax val="1"/>
          <dgm:bulletEnabled val="1"/>
        </dgm:presLayoutVars>
      </dgm:prSet>
      <dgm:spPr/>
      <dgm:t>
        <a:bodyPr/>
        <a:lstStyle/>
        <a:p>
          <a:endParaRPr lang="en-US"/>
        </a:p>
      </dgm:t>
    </dgm:pt>
    <dgm:pt modelId="{15E936ED-0510-45B4-9D7E-85B2620C97A2}" type="pres">
      <dgm:prSet presAssocID="{B7541E86-8882-46F4-8BEC-20912B6195E4}" presName="gear1srcNode" presStyleLbl="node1" presStyleIdx="0" presStyleCnt="3"/>
      <dgm:spPr/>
      <dgm:t>
        <a:bodyPr/>
        <a:lstStyle/>
        <a:p>
          <a:endParaRPr lang="en-US"/>
        </a:p>
      </dgm:t>
    </dgm:pt>
    <dgm:pt modelId="{C6C38700-9F38-41D4-9607-C8945B954F2E}" type="pres">
      <dgm:prSet presAssocID="{B7541E86-8882-46F4-8BEC-20912B6195E4}" presName="gear1dstNode" presStyleLbl="node1" presStyleIdx="0" presStyleCnt="3"/>
      <dgm:spPr/>
      <dgm:t>
        <a:bodyPr/>
        <a:lstStyle/>
        <a:p>
          <a:endParaRPr lang="en-US"/>
        </a:p>
      </dgm:t>
    </dgm:pt>
    <dgm:pt modelId="{D64A30F0-51B3-4F4C-B2F6-903749B22E7E}" type="pres">
      <dgm:prSet presAssocID="{A4298DF7-55A8-4C90-A09D-4F3E98CC1E9D}" presName="gear2" presStyleLbl="node1" presStyleIdx="1" presStyleCnt="3">
        <dgm:presLayoutVars>
          <dgm:chMax val="1"/>
          <dgm:bulletEnabled val="1"/>
        </dgm:presLayoutVars>
      </dgm:prSet>
      <dgm:spPr/>
      <dgm:t>
        <a:bodyPr/>
        <a:lstStyle/>
        <a:p>
          <a:endParaRPr lang="en-US"/>
        </a:p>
      </dgm:t>
    </dgm:pt>
    <dgm:pt modelId="{F43BC0D7-F694-4572-9E55-8DDC7DBE1BBA}" type="pres">
      <dgm:prSet presAssocID="{A4298DF7-55A8-4C90-A09D-4F3E98CC1E9D}" presName="gear2srcNode" presStyleLbl="node1" presStyleIdx="1" presStyleCnt="3"/>
      <dgm:spPr/>
      <dgm:t>
        <a:bodyPr/>
        <a:lstStyle/>
        <a:p>
          <a:endParaRPr lang="en-US"/>
        </a:p>
      </dgm:t>
    </dgm:pt>
    <dgm:pt modelId="{E0B12874-8A3C-43ED-945F-680FD2BCE776}" type="pres">
      <dgm:prSet presAssocID="{A4298DF7-55A8-4C90-A09D-4F3E98CC1E9D}" presName="gear2dstNode" presStyleLbl="node1" presStyleIdx="1" presStyleCnt="3"/>
      <dgm:spPr/>
      <dgm:t>
        <a:bodyPr/>
        <a:lstStyle/>
        <a:p>
          <a:endParaRPr lang="en-US"/>
        </a:p>
      </dgm:t>
    </dgm:pt>
    <dgm:pt modelId="{26D3068B-1702-4F8C-A75C-45EE07D5DB86}" type="pres">
      <dgm:prSet presAssocID="{4B6E8833-9773-4A3F-AC57-2A9F708237B0}" presName="gear3" presStyleLbl="node1" presStyleIdx="2" presStyleCnt="3" custScaleX="118577" custScaleY="121499"/>
      <dgm:spPr/>
      <dgm:t>
        <a:bodyPr/>
        <a:lstStyle/>
        <a:p>
          <a:endParaRPr lang="en-US"/>
        </a:p>
      </dgm:t>
    </dgm:pt>
    <dgm:pt modelId="{C4D8B813-D8D9-4289-B2B0-9AC175054159}" type="pres">
      <dgm:prSet presAssocID="{4B6E8833-9773-4A3F-AC57-2A9F708237B0}" presName="gear3tx" presStyleLbl="node1" presStyleIdx="2" presStyleCnt="3">
        <dgm:presLayoutVars>
          <dgm:chMax val="1"/>
          <dgm:bulletEnabled val="1"/>
        </dgm:presLayoutVars>
      </dgm:prSet>
      <dgm:spPr/>
      <dgm:t>
        <a:bodyPr/>
        <a:lstStyle/>
        <a:p>
          <a:endParaRPr lang="en-US"/>
        </a:p>
      </dgm:t>
    </dgm:pt>
    <dgm:pt modelId="{E931BD34-3FE3-4B4F-A9E8-DBFAAD7AAB04}" type="pres">
      <dgm:prSet presAssocID="{4B6E8833-9773-4A3F-AC57-2A9F708237B0}" presName="gear3srcNode" presStyleLbl="node1" presStyleIdx="2" presStyleCnt="3"/>
      <dgm:spPr/>
      <dgm:t>
        <a:bodyPr/>
        <a:lstStyle/>
        <a:p>
          <a:endParaRPr lang="en-US"/>
        </a:p>
      </dgm:t>
    </dgm:pt>
    <dgm:pt modelId="{E5E43829-0A7E-48D7-9FC6-46A5ECF3608F}" type="pres">
      <dgm:prSet presAssocID="{4B6E8833-9773-4A3F-AC57-2A9F708237B0}" presName="gear3dstNode" presStyleLbl="node1" presStyleIdx="2" presStyleCnt="3"/>
      <dgm:spPr/>
      <dgm:t>
        <a:bodyPr/>
        <a:lstStyle/>
        <a:p>
          <a:endParaRPr lang="en-US"/>
        </a:p>
      </dgm:t>
    </dgm:pt>
    <dgm:pt modelId="{A47A8589-A05D-4ADC-BB77-961A57E58217}" type="pres">
      <dgm:prSet presAssocID="{86C6CFE2-B18F-47A5-8F6F-9ACE58FF2606}" presName="connector1" presStyleLbl="sibTrans2D1" presStyleIdx="0" presStyleCnt="3"/>
      <dgm:spPr/>
      <dgm:t>
        <a:bodyPr/>
        <a:lstStyle/>
        <a:p>
          <a:endParaRPr lang="en-US"/>
        </a:p>
      </dgm:t>
    </dgm:pt>
    <dgm:pt modelId="{626928CB-67B1-4A39-84C3-91159F6EB1B9}" type="pres">
      <dgm:prSet presAssocID="{FFE02FAF-C8AF-4889-81F9-DCB485B37397}" presName="connector2" presStyleLbl="sibTrans2D1" presStyleIdx="1" presStyleCnt="3"/>
      <dgm:spPr/>
      <dgm:t>
        <a:bodyPr/>
        <a:lstStyle/>
        <a:p>
          <a:endParaRPr lang="en-US"/>
        </a:p>
      </dgm:t>
    </dgm:pt>
    <dgm:pt modelId="{F1090A7E-C3B4-4124-B939-1482778D4BB7}" type="pres">
      <dgm:prSet presAssocID="{D9CA1598-E094-4B96-B48F-C5F964249CFC}" presName="connector3" presStyleLbl="sibTrans2D1" presStyleIdx="2" presStyleCnt="3"/>
      <dgm:spPr/>
      <dgm:t>
        <a:bodyPr/>
        <a:lstStyle/>
        <a:p>
          <a:endParaRPr lang="en-US"/>
        </a:p>
      </dgm:t>
    </dgm:pt>
  </dgm:ptLst>
  <dgm:cxnLst>
    <dgm:cxn modelId="{428505E8-D9D8-4E4C-B057-BC67E026F575}" srcId="{A5029948-EEB5-4133-9501-CD4317E5D826}" destId="{A4298DF7-55A8-4C90-A09D-4F3E98CC1E9D}" srcOrd="1" destOrd="0" parTransId="{6870E1F9-8E39-41F4-AD31-A81056B0CB84}" sibTransId="{FFE02FAF-C8AF-4889-81F9-DCB485B37397}"/>
    <dgm:cxn modelId="{88D3AF1B-9E04-4412-B684-54BBB6EFAD99}" type="presOf" srcId="{A4298DF7-55A8-4C90-A09D-4F3E98CC1E9D}" destId="{F43BC0D7-F694-4572-9E55-8DDC7DBE1BBA}" srcOrd="1" destOrd="0" presId="urn:microsoft.com/office/officeart/2005/8/layout/gear1"/>
    <dgm:cxn modelId="{D61ED045-B6BF-4E6D-BD3B-20A61F9B8D69}" type="presOf" srcId="{B7541E86-8882-46F4-8BEC-20912B6195E4}" destId="{15E936ED-0510-45B4-9D7E-85B2620C97A2}" srcOrd="1" destOrd="0" presId="urn:microsoft.com/office/officeart/2005/8/layout/gear1"/>
    <dgm:cxn modelId="{3D4050C3-DEBB-4C4A-AEE3-E1EE40C78476}" type="presOf" srcId="{FFE02FAF-C8AF-4889-81F9-DCB485B37397}" destId="{626928CB-67B1-4A39-84C3-91159F6EB1B9}" srcOrd="0" destOrd="0" presId="urn:microsoft.com/office/officeart/2005/8/layout/gear1"/>
    <dgm:cxn modelId="{FE8A3D19-6A0A-482F-A732-494220F348B3}" type="presOf" srcId="{4B6E8833-9773-4A3F-AC57-2A9F708237B0}" destId="{E931BD34-3FE3-4B4F-A9E8-DBFAAD7AAB04}" srcOrd="2" destOrd="0" presId="urn:microsoft.com/office/officeart/2005/8/layout/gear1"/>
    <dgm:cxn modelId="{DC1B626A-203C-4045-BBCA-E97DB4008747}" srcId="{A5029948-EEB5-4133-9501-CD4317E5D826}" destId="{4B6E8833-9773-4A3F-AC57-2A9F708237B0}" srcOrd="2" destOrd="0" parTransId="{5F247060-8501-4450-96D3-1FB186C64811}" sibTransId="{D9CA1598-E094-4B96-B48F-C5F964249CFC}"/>
    <dgm:cxn modelId="{D80A272B-5D10-47C0-8C1A-ECCE3A547C37}" type="presOf" srcId="{86C6CFE2-B18F-47A5-8F6F-9ACE58FF2606}" destId="{A47A8589-A05D-4ADC-BB77-961A57E58217}" srcOrd="0" destOrd="0" presId="urn:microsoft.com/office/officeart/2005/8/layout/gear1"/>
    <dgm:cxn modelId="{D87B4D0C-2932-4C2A-8D78-C83177ECCCCB}" type="presOf" srcId="{D9CA1598-E094-4B96-B48F-C5F964249CFC}" destId="{F1090A7E-C3B4-4124-B939-1482778D4BB7}" srcOrd="0" destOrd="0" presId="urn:microsoft.com/office/officeart/2005/8/layout/gear1"/>
    <dgm:cxn modelId="{92F70A18-2EC9-416B-A5F6-C457FB628912}" type="presOf" srcId="{A4298DF7-55A8-4C90-A09D-4F3E98CC1E9D}" destId="{D64A30F0-51B3-4F4C-B2F6-903749B22E7E}" srcOrd="0" destOrd="0" presId="urn:microsoft.com/office/officeart/2005/8/layout/gear1"/>
    <dgm:cxn modelId="{D9B5C090-04FE-44FD-971A-90B0630628FA}" type="presOf" srcId="{4B6E8833-9773-4A3F-AC57-2A9F708237B0}" destId="{26D3068B-1702-4F8C-A75C-45EE07D5DB86}" srcOrd="0" destOrd="0" presId="urn:microsoft.com/office/officeart/2005/8/layout/gear1"/>
    <dgm:cxn modelId="{072B21A8-4F50-4AA8-ABE1-156F4FF12E26}" type="presOf" srcId="{B7541E86-8882-46F4-8BEC-20912B6195E4}" destId="{C6C38700-9F38-41D4-9607-C8945B954F2E}" srcOrd="2" destOrd="0" presId="urn:microsoft.com/office/officeart/2005/8/layout/gear1"/>
    <dgm:cxn modelId="{551ED1B6-54E0-45E9-ABA9-7614BB63DCF5}" type="presOf" srcId="{B7541E86-8882-46F4-8BEC-20912B6195E4}" destId="{91F4775C-BF85-47D9-95C2-726F0A7565C3}" srcOrd="0" destOrd="0" presId="urn:microsoft.com/office/officeart/2005/8/layout/gear1"/>
    <dgm:cxn modelId="{2DCE4D54-9615-4647-806A-CDC54C506188}" srcId="{A5029948-EEB5-4133-9501-CD4317E5D826}" destId="{B7541E86-8882-46F4-8BEC-20912B6195E4}" srcOrd="0" destOrd="0" parTransId="{030B5C41-B000-4015-8705-7D9594B87E13}" sibTransId="{86C6CFE2-B18F-47A5-8F6F-9ACE58FF2606}"/>
    <dgm:cxn modelId="{05DD4434-3937-47D6-8A34-9AA65C33A0F5}" type="presOf" srcId="{A5029948-EEB5-4133-9501-CD4317E5D826}" destId="{26DCDEFF-C969-4D32-85C2-19E2E342FD1D}" srcOrd="0" destOrd="0" presId="urn:microsoft.com/office/officeart/2005/8/layout/gear1"/>
    <dgm:cxn modelId="{80F488BD-901E-4F35-A5AA-F0B1FD05B31D}" type="presOf" srcId="{A4298DF7-55A8-4C90-A09D-4F3E98CC1E9D}" destId="{E0B12874-8A3C-43ED-945F-680FD2BCE776}" srcOrd="2" destOrd="0" presId="urn:microsoft.com/office/officeart/2005/8/layout/gear1"/>
    <dgm:cxn modelId="{D22FB2C7-C3B9-41C6-81A6-26CD047E5AEB}" type="presOf" srcId="{4B6E8833-9773-4A3F-AC57-2A9F708237B0}" destId="{E5E43829-0A7E-48D7-9FC6-46A5ECF3608F}" srcOrd="3" destOrd="0" presId="urn:microsoft.com/office/officeart/2005/8/layout/gear1"/>
    <dgm:cxn modelId="{9D6EC34C-B9A5-469D-877F-C97D62BEE455}" type="presOf" srcId="{4B6E8833-9773-4A3F-AC57-2A9F708237B0}" destId="{C4D8B813-D8D9-4289-B2B0-9AC175054159}" srcOrd="1" destOrd="0" presId="urn:microsoft.com/office/officeart/2005/8/layout/gear1"/>
    <dgm:cxn modelId="{E38D69EF-5326-4B89-9304-F8DC1E85524E}" type="presParOf" srcId="{26DCDEFF-C969-4D32-85C2-19E2E342FD1D}" destId="{91F4775C-BF85-47D9-95C2-726F0A7565C3}" srcOrd="0" destOrd="0" presId="urn:microsoft.com/office/officeart/2005/8/layout/gear1"/>
    <dgm:cxn modelId="{FC334F81-1AA8-4E9A-B7BF-837D11BBB9E3}" type="presParOf" srcId="{26DCDEFF-C969-4D32-85C2-19E2E342FD1D}" destId="{15E936ED-0510-45B4-9D7E-85B2620C97A2}" srcOrd="1" destOrd="0" presId="urn:microsoft.com/office/officeart/2005/8/layout/gear1"/>
    <dgm:cxn modelId="{53A96998-D08F-43A1-9992-04475323AE72}" type="presParOf" srcId="{26DCDEFF-C969-4D32-85C2-19E2E342FD1D}" destId="{C6C38700-9F38-41D4-9607-C8945B954F2E}" srcOrd="2" destOrd="0" presId="urn:microsoft.com/office/officeart/2005/8/layout/gear1"/>
    <dgm:cxn modelId="{F3C46D76-23B7-42A7-816C-0F2B72FA91C4}" type="presParOf" srcId="{26DCDEFF-C969-4D32-85C2-19E2E342FD1D}" destId="{D64A30F0-51B3-4F4C-B2F6-903749B22E7E}" srcOrd="3" destOrd="0" presId="urn:microsoft.com/office/officeart/2005/8/layout/gear1"/>
    <dgm:cxn modelId="{9026BBF4-5EED-489A-9FC3-2CF24370790A}" type="presParOf" srcId="{26DCDEFF-C969-4D32-85C2-19E2E342FD1D}" destId="{F43BC0D7-F694-4572-9E55-8DDC7DBE1BBA}" srcOrd="4" destOrd="0" presId="urn:microsoft.com/office/officeart/2005/8/layout/gear1"/>
    <dgm:cxn modelId="{7B39169E-6C7A-4509-BA9D-7FEDF2B2A137}" type="presParOf" srcId="{26DCDEFF-C969-4D32-85C2-19E2E342FD1D}" destId="{E0B12874-8A3C-43ED-945F-680FD2BCE776}" srcOrd="5" destOrd="0" presId="urn:microsoft.com/office/officeart/2005/8/layout/gear1"/>
    <dgm:cxn modelId="{0494D5AA-EE99-4DE4-8265-9316A7950FF0}" type="presParOf" srcId="{26DCDEFF-C969-4D32-85C2-19E2E342FD1D}" destId="{26D3068B-1702-4F8C-A75C-45EE07D5DB86}" srcOrd="6" destOrd="0" presId="urn:microsoft.com/office/officeart/2005/8/layout/gear1"/>
    <dgm:cxn modelId="{6D503676-0BFE-4CB4-AA26-1C03A6333B94}" type="presParOf" srcId="{26DCDEFF-C969-4D32-85C2-19E2E342FD1D}" destId="{C4D8B813-D8D9-4289-B2B0-9AC175054159}" srcOrd="7" destOrd="0" presId="urn:microsoft.com/office/officeart/2005/8/layout/gear1"/>
    <dgm:cxn modelId="{842E9586-C621-49A9-B11A-99940D15304A}" type="presParOf" srcId="{26DCDEFF-C969-4D32-85C2-19E2E342FD1D}" destId="{E931BD34-3FE3-4B4F-A9E8-DBFAAD7AAB04}" srcOrd="8" destOrd="0" presId="urn:microsoft.com/office/officeart/2005/8/layout/gear1"/>
    <dgm:cxn modelId="{D0104471-44FB-4774-AD9A-32631229ED80}" type="presParOf" srcId="{26DCDEFF-C969-4D32-85C2-19E2E342FD1D}" destId="{E5E43829-0A7E-48D7-9FC6-46A5ECF3608F}" srcOrd="9" destOrd="0" presId="urn:microsoft.com/office/officeart/2005/8/layout/gear1"/>
    <dgm:cxn modelId="{2404B758-F32B-4CEC-AEDF-E1590FC20293}" type="presParOf" srcId="{26DCDEFF-C969-4D32-85C2-19E2E342FD1D}" destId="{A47A8589-A05D-4ADC-BB77-961A57E58217}" srcOrd="10" destOrd="0" presId="urn:microsoft.com/office/officeart/2005/8/layout/gear1"/>
    <dgm:cxn modelId="{FD98D633-B795-471B-B31D-2EEE8A386303}" type="presParOf" srcId="{26DCDEFF-C969-4D32-85C2-19E2E342FD1D}" destId="{626928CB-67B1-4A39-84C3-91159F6EB1B9}" srcOrd="11" destOrd="0" presId="urn:microsoft.com/office/officeart/2005/8/layout/gear1"/>
    <dgm:cxn modelId="{E46BA905-106B-4543-824C-CCBDDA8EDDF8}" type="presParOf" srcId="{26DCDEFF-C969-4D32-85C2-19E2E342FD1D}" destId="{F1090A7E-C3B4-4124-B939-1482778D4BB7}" srcOrd="12" destOrd="0" presId="urn:microsoft.com/office/officeart/2005/8/layout/gear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55938"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98307" name="Rectangle 3"/>
          <p:cNvSpPr>
            <a:spLocks noGrp="1" noChangeArrowheads="1"/>
          </p:cNvSpPr>
          <p:nvPr>
            <p:ph type="dt" sz="quarter" idx="1"/>
          </p:nvPr>
        </p:nvSpPr>
        <p:spPr bwMode="auto">
          <a:xfrm>
            <a:off x="3995738" y="0"/>
            <a:ext cx="3055937"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FD32B17-43E8-4408-9029-51487122D000}" type="datetimeFigureOut">
              <a:rPr lang="en-US"/>
              <a:pPr>
                <a:defRPr/>
              </a:pPr>
              <a:t>1/20/2011</a:t>
            </a:fld>
            <a:endParaRPr lang="en-US" dirty="0"/>
          </a:p>
        </p:txBody>
      </p:sp>
      <p:sp>
        <p:nvSpPr>
          <p:cNvPr id="98308" name="Rectangle 4"/>
          <p:cNvSpPr>
            <a:spLocks noGrp="1" noChangeArrowheads="1"/>
          </p:cNvSpPr>
          <p:nvPr>
            <p:ph type="ftr" sz="quarter" idx="2"/>
          </p:nvPr>
        </p:nvSpPr>
        <p:spPr bwMode="auto">
          <a:xfrm>
            <a:off x="0" y="8886825"/>
            <a:ext cx="3055938"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98309" name="Rectangle 5"/>
          <p:cNvSpPr>
            <a:spLocks noGrp="1" noChangeArrowheads="1"/>
          </p:cNvSpPr>
          <p:nvPr>
            <p:ph type="sldNum" sz="quarter" idx="3"/>
          </p:nvPr>
        </p:nvSpPr>
        <p:spPr bwMode="auto">
          <a:xfrm>
            <a:off x="3995738" y="8886825"/>
            <a:ext cx="3055937"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E03DEA3-D6CC-4BF8-ACD4-8A4DBA0DA89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55938" cy="468313"/>
          </a:xfrm>
          <a:prstGeom prst="rect">
            <a:avLst/>
          </a:prstGeom>
          <a:noFill/>
          <a:ln w="9525">
            <a:noFill/>
            <a:miter lim="800000"/>
            <a:headEnd/>
            <a:tailEnd/>
          </a:ln>
        </p:spPr>
        <p:txBody>
          <a:bodyPr vert="horz" wrap="square" lIns="93763" tIns="46881" rIns="93763" bIns="46881" numCol="1" anchor="t" anchorCtr="0" compatLnSpc="1">
            <a:prstTxWarp prst="textNoShape">
              <a:avLst/>
            </a:prstTxWarp>
          </a:bodyPr>
          <a:lstStyle>
            <a:lvl1pPr defTabSz="938213">
              <a:defRPr sz="1200"/>
            </a:lvl1pPr>
          </a:lstStyle>
          <a:p>
            <a:pPr>
              <a:defRPr/>
            </a:pPr>
            <a:endParaRPr lang="en-US"/>
          </a:p>
        </p:txBody>
      </p:sp>
      <p:sp>
        <p:nvSpPr>
          <p:cNvPr id="3075" name="Rectangle 3"/>
          <p:cNvSpPr>
            <a:spLocks noGrp="1" noChangeArrowheads="1"/>
          </p:cNvSpPr>
          <p:nvPr>
            <p:ph type="dt" idx="1"/>
          </p:nvPr>
        </p:nvSpPr>
        <p:spPr bwMode="auto">
          <a:xfrm>
            <a:off x="3995738" y="0"/>
            <a:ext cx="3055937" cy="468313"/>
          </a:xfrm>
          <a:prstGeom prst="rect">
            <a:avLst/>
          </a:prstGeom>
          <a:noFill/>
          <a:ln w="9525">
            <a:noFill/>
            <a:miter lim="800000"/>
            <a:headEnd/>
            <a:tailEnd/>
          </a:ln>
        </p:spPr>
        <p:txBody>
          <a:bodyPr vert="horz" wrap="square" lIns="93763" tIns="46881" rIns="93763" bIns="46881" numCol="1" anchor="t" anchorCtr="0" compatLnSpc="1">
            <a:prstTxWarp prst="textNoShape">
              <a:avLst/>
            </a:prstTxWarp>
          </a:bodyPr>
          <a:lstStyle>
            <a:lvl1pPr algn="r" defTabSz="938213">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87450" y="701675"/>
            <a:ext cx="4678363" cy="35083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4850" y="4445000"/>
            <a:ext cx="5643563" cy="4210050"/>
          </a:xfrm>
          <a:prstGeom prst="rect">
            <a:avLst/>
          </a:prstGeom>
          <a:noFill/>
          <a:ln w="9525">
            <a:noFill/>
            <a:miter lim="800000"/>
            <a:headEnd/>
            <a:tailEnd/>
          </a:ln>
        </p:spPr>
        <p:txBody>
          <a:bodyPr vert="horz" wrap="square" lIns="93763" tIns="46881" rIns="93763" bIns="468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86825"/>
            <a:ext cx="3055938" cy="468313"/>
          </a:xfrm>
          <a:prstGeom prst="rect">
            <a:avLst/>
          </a:prstGeom>
          <a:noFill/>
          <a:ln w="9525">
            <a:noFill/>
            <a:miter lim="800000"/>
            <a:headEnd/>
            <a:tailEnd/>
          </a:ln>
        </p:spPr>
        <p:txBody>
          <a:bodyPr vert="horz" wrap="square" lIns="93763" tIns="46881" rIns="93763" bIns="46881" numCol="1" anchor="b" anchorCtr="0" compatLnSpc="1">
            <a:prstTxWarp prst="textNoShape">
              <a:avLst/>
            </a:prstTxWarp>
          </a:bodyPr>
          <a:lstStyle>
            <a:lvl1pPr defTabSz="938213">
              <a:defRPr sz="1200"/>
            </a:lvl1pPr>
          </a:lstStyle>
          <a:p>
            <a:pPr>
              <a:defRPr/>
            </a:pPr>
            <a:endParaRPr lang="en-US"/>
          </a:p>
        </p:txBody>
      </p:sp>
      <p:sp>
        <p:nvSpPr>
          <p:cNvPr id="3079" name="Rectangle 7"/>
          <p:cNvSpPr>
            <a:spLocks noGrp="1" noChangeArrowheads="1"/>
          </p:cNvSpPr>
          <p:nvPr>
            <p:ph type="sldNum" sz="quarter" idx="5"/>
          </p:nvPr>
        </p:nvSpPr>
        <p:spPr bwMode="auto">
          <a:xfrm>
            <a:off x="3995738" y="8886825"/>
            <a:ext cx="3055937" cy="468313"/>
          </a:xfrm>
          <a:prstGeom prst="rect">
            <a:avLst/>
          </a:prstGeom>
          <a:noFill/>
          <a:ln w="9525">
            <a:noFill/>
            <a:miter lim="800000"/>
            <a:headEnd/>
            <a:tailEnd/>
          </a:ln>
        </p:spPr>
        <p:txBody>
          <a:bodyPr vert="horz" wrap="square" lIns="93763" tIns="46881" rIns="93763" bIns="46881" numCol="1" anchor="b" anchorCtr="0" compatLnSpc="1">
            <a:prstTxWarp prst="textNoShape">
              <a:avLst/>
            </a:prstTxWarp>
          </a:bodyPr>
          <a:lstStyle>
            <a:lvl1pPr algn="r" defTabSz="938213">
              <a:defRPr sz="1200"/>
            </a:lvl1pPr>
          </a:lstStyle>
          <a:p>
            <a:pPr>
              <a:defRPr/>
            </a:pPr>
            <a:fld id="{CD78F1A8-2248-45B5-BA95-9F1702BFD06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AE0C766E-B958-41CE-A2BE-7497BBD4DEA1}" type="slidenum">
              <a:rPr lang="en-US" sz="1200"/>
              <a:pPr algn="r" defTabSz="938213"/>
              <a:t>1</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Great to have all of you here.</a:t>
            </a:r>
            <a:r>
              <a:rPr lang="en-US" baseline="0" dirty="0" smtClean="0"/>
              <a:t>  Wanted a big group</a:t>
            </a:r>
          </a:p>
          <a:p>
            <a:pPr eaLnBrk="1" hangingPunct="1"/>
            <a:endParaRPr lang="en-US" baseline="0" dirty="0" smtClean="0"/>
          </a:p>
          <a:p>
            <a:pPr eaLnBrk="1" hangingPunct="1"/>
            <a:r>
              <a:rPr lang="en-US" baseline="0" dirty="0" smtClean="0"/>
              <a:t>Never quite sure what to call this meeting every year.  More than grantees.  More than nonprofits.  Also this year includes board members, not just staff.</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7042872A-0784-464D-BCFF-AD2D4DBDE485}" type="slidenum">
              <a:rPr lang="en-US" sz="1200"/>
              <a:pPr algn="r" defTabSz="938213"/>
              <a:t>10</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7042872A-0784-464D-BCFF-AD2D4DBDE485}" type="slidenum">
              <a:rPr lang="en-US" sz="1200"/>
              <a:pPr algn="r" defTabSz="938213"/>
              <a:t>11</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4B7CB4CA-D877-430D-AE08-B65A30898270}" type="slidenum">
              <a:rPr lang="en-US" sz="1200"/>
              <a:pPr algn="r" defTabSz="938213"/>
              <a:t>12</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lvl="0"/>
            <a:r>
              <a:rPr lang="en-US" sz="1200" kern="1200" dirty="0" smtClean="0">
                <a:solidFill>
                  <a:schemeClr val="tx1"/>
                </a:solidFill>
                <a:latin typeface="Arial" charset="0"/>
                <a:ea typeface="+mn-ea"/>
                <a:cs typeface="+mn-cs"/>
              </a:rPr>
              <a:t>Brings</a:t>
            </a:r>
            <a:r>
              <a:rPr lang="en-US" sz="1200" kern="1200" baseline="0" dirty="0" smtClean="0">
                <a:solidFill>
                  <a:schemeClr val="tx1"/>
                </a:solidFill>
                <a:latin typeface="Arial" charset="0"/>
                <a:ea typeface="+mn-ea"/>
                <a:cs typeface="+mn-cs"/>
              </a:rPr>
              <a:t> us to the important part of the day, our work together on getting stronger.  </a:t>
            </a:r>
            <a:r>
              <a:rPr lang="en-US" sz="1200" kern="1200" dirty="0" smtClean="0">
                <a:solidFill>
                  <a:schemeClr val="tx1"/>
                </a:solidFill>
                <a:latin typeface="Arial" charset="0"/>
                <a:ea typeface="+mn-ea"/>
                <a:cs typeface="+mn-cs"/>
              </a:rPr>
              <a:t>We all know we need to get</a:t>
            </a:r>
            <a:r>
              <a:rPr lang="en-US" sz="1200" kern="1200" baseline="0" dirty="0" smtClean="0">
                <a:solidFill>
                  <a:schemeClr val="tx1"/>
                </a:solidFill>
                <a:latin typeface="Arial" charset="0"/>
                <a:ea typeface="+mn-ea"/>
                <a:cs typeface="+mn-cs"/>
              </a:rPr>
              <a:t> better.  The statistics for Itasca County themselves tell the story.  Even with the great effort we put in, incomes are still low relative to the state, substance and physical abuse persist, poverty, etc.</a:t>
            </a:r>
          </a:p>
          <a:p>
            <a:pPr lvl="0"/>
            <a:endParaRPr lang="en-US" sz="1200" kern="1200" baseline="0" dirty="0" smtClean="0">
              <a:solidFill>
                <a:schemeClr val="tx1"/>
              </a:solidFill>
              <a:latin typeface="Arial" charset="0"/>
              <a:ea typeface="+mn-ea"/>
              <a:cs typeface="+mn-cs"/>
            </a:endParaRPr>
          </a:p>
          <a:p>
            <a:pPr lvl="0"/>
            <a:r>
              <a:rPr lang="en-US" sz="1200" kern="1200" baseline="0" dirty="0" smtClean="0">
                <a:solidFill>
                  <a:schemeClr val="tx1"/>
                </a:solidFill>
                <a:latin typeface="Arial" charset="0"/>
                <a:ea typeface="+mn-ea"/>
                <a:cs typeface="+mn-cs"/>
              </a:rPr>
              <a:t>When I see kids get of the bus and immediately bolting to skip school or folks heading to the homeless shelter for the night, it hurts right here.  The need is only growing, and we have to do better.</a:t>
            </a:r>
          </a:p>
          <a:p>
            <a:pPr lvl="0"/>
            <a:endParaRPr lang="en-US" sz="1200" kern="1200" baseline="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Once</a:t>
            </a:r>
            <a:r>
              <a:rPr lang="en-US" sz="1200" kern="1200" baseline="0" dirty="0" smtClean="0">
                <a:solidFill>
                  <a:schemeClr val="tx1"/>
                </a:solidFill>
                <a:latin typeface="Arial" charset="0"/>
                <a:ea typeface="+mn-ea"/>
                <a:cs typeface="+mn-cs"/>
              </a:rPr>
              <a:t> we recognize the need for improvement, the tough question becomes HOW. </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Last</a:t>
            </a:r>
            <a:r>
              <a:rPr lang="en-US" sz="1200" kern="1200" baseline="0" dirty="0" smtClean="0">
                <a:solidFill>
                  <a:schemeClr val="tx1"/>
                </a:solidFill>
                <a:latin typeface="Arial" charset="0"/>
                <a:ea typeface="+mn-ea"/>
                <a:cs typeface="+mn-cs"/>
              </a:rPr>
              <a:t> year when we got together, in the face of all the changes, we asked ourselves as a nonprofit community what we could do to improve our performance.</a:t>
            </a:r>
          </a:p>
          <a:p>
            <a:pPr lvl="0"/>
            <a:endParaRPr lang="en-US" sz="1200" kern="1200" baseline="0" dirty="0" smtClean="0">
              <a:solidFill>
                <a:schemeClr val="tx1"/>
              </a:solidFill>
              <a:latin typeface="Arial" charset="0"/>
              <a:ea typeface="+mn-ea"/>
              <a:cs typeface="+mn-cs"/>
            </a:endParaRPr>
          </a:p>
          <a:p>
            <a:pPr lvl="0"/>
            <a:r>
              <a:rPr lang="en-US" sz="1200" kern="1200" baseline="0" dirty="0" smtClean="0">
                <a:solidFill>
                  <a:schemeClr val="tx1"/>
                </a:solidFill>
                <a:latin typeface="Arial" charset="0"/>
                <a:ea typeface="+mn-ea"/>
                <a:cs typeface="+mn-cs"/>
              </a:rPr>
              <a:t>We took the time to brainstorm, reflect, and prioritize and as a community we identified two leading priorities. </a:t>
            </a:r>
          </a:p>
          <a:p>
            <a:pPr lvl="0"/>
            <a:endParaRPr lang="en-US" sz="1200" kern="1200" baseline="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lvl="0"/>
            <a:r>
              <a:rPr lang="en-US" sz="1200" kern="1200" dirty="0" smtClean="0">
                <a:solidFill>
                  <a:schemeClr val="tx1"/>
                </a:solidFill>
                <a:latin typeface="Arial" charset="0"/>
                <a:ea typeface="+mn-ea"/>
                <a:cs typeface="+mn-cs"/>
              </a:rPr>
              <a:t>We can’t fall into the trap</a:t>
            </a:r>
            <a:r>
              <a:rPr lang="en-US" sz="1200" kern="1200" baseline="0" dirty="0" smtClean="0">
                <a:solidFill>
                  <a:schemeClr val="tx1"/>
                </a:solidFill>
                <a:latin typeface="Arial" charset="0"/>
                <a:ea typeface="+mn-ea"/>
                <a:cs typeface="+mn-cs"/>
              </a:rPr>
              <a:t> of equating innovation and improvement with more money.  There is not giant rock candy mountain in the sky coming to make it all better. </a:t>
            </a:r>
          </a:p>
          <a:p>
            <a:pPr lvl="0"/>
            <a:endParaRPr lang="en-US" sz="1200" kern="1200" baseline="0" dirty="0" smtClean="0">
              <a:solidFill>
                <a:schemeClr val="tx1"/>
              </a:solidFill>
              <a:latin typeface="Arial" charset="0"/>
              <a:ea typeface="+mn-ea"/>
              <a:cs typeface="+mn-cs"/>
            </a:endParaRPr>
          </a:p>
          <a:p>
            <a:pPr lvl="0"/>
            <a:r>
              <a:rPr lang="en-US" sz="1200" kern="1200" baseline="0" dirty="0" smtClean="0">
                <a:solidFill>
                  <a:schemeClr val="tx1"/>
                </a:solidFill>
                <a:latin typeface="Arial" charset="0"/>
                <a:ea typeface="+mn-ea"/>
                <a:cs typeface="+mn-cs"/>
              </a:rPr>
              <a:t> The reality is that the most realistic answer we have to how to get better is sitting right here in this room. The nonprofit community recognizes this, that’s why these topics were prioritized.</a:t>
            </a:r>
          </a:p>
          <a:p>
            <a:pPr lvl="0"/>
            <a:endParaRPr lang="en-US" sz="1200" kern="1200" baseline="0" dirty="0" smtClean="0">
              <a:solidFill>
                <a:schemeClr val="tx1"/>
              </a:solidFill>
              <a:latin typeface="Arial" charset="0"/>
              <a:ea typeface="+mn-ea"/>
              <a:cs typeface="+mn-cs"/>
            </a:endParaRPr>
          </a:p>
          <a:p>
            <a:pPr lvl="0"/>
            <a:r>
              <a:rPr lang="en-US" sz="1200" kern="1200" baseline="0" dirty="0" smtClean="0">
                <a:solidFill>
                  <a:schemeClr val="tx1"/>
                </a:solidFill>
                <a:latin typeface="Arial" charset="0"/>
                <a:ea typeface="+mn-ea"/>
                <a:cs typeface="+mn-cs"/>
              </a:rPr>
              <a:t>As a general rule, an organization is only as strong as its board of directors.  All of us who are on boards should be committed to sharpening our skills.  </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Second, rather than more money, how can we use existing</a:t>
            </a:r>
            <a:r>
              <a:rPr lang="en-US" sz="1200" kern="1200" baseline="0" dirty="0" smtClean="0">
                <a:solidFill>
                  <a:schemeClr val="tx1"/>
                </a:solidFill>
                <a:latin typeface="Arial" charset="0"/>
                <a:ea typeface="+mn-ea"/>
                <a:cs typeface="+mn-cs"/>
              </a:rPr>
              <a:t> resources</a:t>
            </a:r>
            <a:r>
              <a:rPr lang="en-US" sz="1200" kern="1200" dirty="0" smtClean="0">
                <a:solidFill>
                  <a:schemeClr val="tx1"/>
                </a:solidFill>
                <a:latin typeface="Arial" charset="0"/>
                <a:ea typeface="+mn-ea"/>
                <a:cs typeface="+mn-cs"/>
              </a:rPr>
              <a:t> more effectively.  It will help us if we can shift</a:t>
            </a:r>
            <a:r>
              <a:rPr lang="en-US" sz="1200" kern="1200" baseline="0" dirty="0" smtClean="0">
                <a:solidFill>
                  <a:schemeClr val="tx1"/>
                </a:solidFill>
                <a:latin typeface="Arial" charset="0"/>
                <a:ea typeface="+mn-ea"/>
                <a:cs typeface="+mn-cs"/>
              </a:rPr>
              <a:t> our </a:t>
            </a:r>
            <a:r>
              <a:rPr lang="en-US" sz="1200" kern="1200" baseline="0" dirty="0" err="1" smtClean="0">
                <a:solidFill>
                  <a:schemeClr val="tx1"/>
                </a:solidFill>
                <a:latin typeface="Arial" charset="0"/>
                <a:ea typeface="+mn-ea"/>
                <a:cs typeface="+mn-cs"/>
              </a:rPr>
              <a:t>visino</a:t>
            </a:r>
            <a:r>
              <a:rPr lang="en-US" sz="1200" kern="1200" baseline="0" dirty="0" smtClean="0">
                <a:solidFill>
                  <a:schemeClr val="tx1"/>
                </a:solidFill>
                <a:latin typeface="Arial" charset="0"/>
                <a:ea typeface="+mn-ea"/>
                <a:cs typeface="+mn-cs"/>
              </a:rPr>
              <a:t> from a mindset of </a:t>
            </a:r>
            <a:r>
              <a:rPr lang="en-US" sz="1200" kern="1200" dirty="0" smtClean="0">
                <a:solidFill>
                  <a:schemeClr val="tx1"/>
                </a:solidFill>
                <a:latin typeface="Arial" charset="0"/>
                <a:ea typeface="+mn-ea"/>
                <a:cs typeface="+mn-cs"/>
              </a:rPr>
              <a:t>‘how effective is my organization’ to a broader vision of ‘how effective is the community response to pressing issues like hunger and poverty?</a:t>
            </a:r>
            <a:r>
              <a:rPr lang="en-US" sz="1200" kern="1200" baseline="0" dirty="0" smtClean="0">
                <a:solidFill>
                  <a:schemeClr val="tx1"/>
                </a:solidFill>
                <a:latin typeface="Arial" charset="0"/>
                <a:ea typeface="+mn-ea"/>
                <a:cs typeface="+mn-cs"/>
              </a:rPr>
              <a:t>  How can we work together on</a:t>
            </a:r>
            <a:r>
              <a:rPr lang="en-US" sz="1200" kern="1200" dirty="0" smtClean="0">
                <a:solidFill>
                  <a:schemeClr val="tx1"/>
                </a:solidFill>
                <a:latin typeface="Arial" charset="0"/>
                <a:ea typeface="+mn-ea"/>
                <a:cs typeface="+mn-cs"/>
              </a:rPr>
              <a:t> big issues that none of us can tackle alone?</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Working together,</a:t>
            </a:r>
            <a:r>
              <a:rPr lang="en-US" sz="1200" kern="1200" baseline="0" dirty="0" smtClean="0">
                <a:solidFill>
                  <a:schemeClr val="tx1"/>
                </a:solidFill>
                <a:latin typeface="Arial" charset="0"/>
                <a:ea typeface="+mn-ea"/>
                <a:cs typeface="+mn-cs"/>
              </a:rPr>
              <a:t> collaboration, cooperation, these are all obvious responses, but in order for them to work, they require real change, and real change is hard.  The good news is that we already have some great examples of collaboration in the community, take Invest Early as one example.  They schools, </a:t>
            </a:r>
            <a:r>
              <a:rPr lang="en-US" sz="1200" kern="1200" baseline="0" dirty="0" err="1" smtClean="0">
                <a:solidFill>
                  <a:schemeClr val="tx1"/>
                </a:solidFill>
                <a:latin typeface="Arial" charset="0"/>
                <a:ea typeface="+mn-ea"/>
                <a:cs typeface="+mn-cs"/>
              </a:rPr>
              <a:t>Kootasca</a:t>
            </a:r>
            <a:r>
              <a:rPr lang="en-US" sz="1200" kern="1200" baseline="0" dirty="0" smtClean="0">
                <a:solidFill>
                  <a:schemeClr val="tx1"/>
                </a:solidFill>
                <a:latin typeface="Arial" charset="0"/>
                <a:ea typeface="+mn-ea"/>
                <a:cs typeface="+mn-cs"/>
              </a:rPr>
              <a:t>, county, and others have done such a good job that some professors from Harvard came out last year to write a case study on it.  </a:t>
            </a:r>
          </a:p>
          <a:p>
            <a:pPr lvl="0"/>
            <a:endParaRPr lang="en-US" sz="1200" kern="1200" baseline="0" dirty="0" smtClean="0">
              <a:solidFill>
                <a:schemeClr val="tx1"/>
              </a:solidFill>
              <a:latin typeface="Arial" charset="0"/>
              <a:ea typeface="+mn-ea"/>
              <a:cs typeface="+mn-cs"/>
            </a:endParaRPr>
          </a:p>
          <a:p>
            <a:pPr lvl="0"/>
            <a:r>
              <a:rPr lang="en-US" sz="1200" kern="1200" baseline="0" dirty="0" smtClean="0">
                <a:solidFill>
                  <a:schemeClr val="tx1"/>
                </a:solidFill>
                <a:latin typeface="Arial" charset="0"/>
                <a:ea typeface="+mn-ea"/>
                <a:cs typeface="+mn-cs"/>
              </a:rPr>
              <a:t>The Foundation doesn’t expect that every organization in this room is going to end up joining a big collaborative.  Rather, we expect that there will be a growing list of examples of how we work across organizational lines to marshal resources needed to tackle key community challenges.  There are skills we can all learn that will dramatically increase our chances of creating successful collaboration that we will be working on starting today – it is a process, not an end destination.</a:t>
            </a:r>
            <a:endParaRPr lang="en-US" sz="1200" kern="1200" dirty="0" smtClean="0">
              <a:solidFill>
                <a:schemeClr val="tx1"/>
              </a:solidFill>
              <a:latin typeface="Arial" charset="0"/>
              <a:ea typeface="+mn-ea"/>
              <a:cs typeface="+mn-cs"/>
            </a:endParaRP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dirty="0" smtClean="0"/>
              <a:t>Part</a:t>
            </a:r>
            <a:r>
              <a:rPr lang="en-US" baseline="0" dirty="0" smtClean="0"/>
              <a:t> of strengthening work is going to happen right here today.  Seminar style.</a:t>
            </a:r>
          </a:p>
          <a:p>
            <a:endParaRPr lang="en-US" baseline="0" dirty="0" smtClean="0"/>
          </a:p>
          <a:p>
            <a:r>
              <a:rPr lang="en-US" baseline="0" dirty="0" smtClean="0"/>
              <a:t>That’s fine and good, but seminars only go so far.  They aim at a low common denominator.  </a:t>
            </a:r>
          </a:p>
          <a:p>
            <a:endParaRPr lang="en-US" baseline="0" dirty="0" smtClean="0"/>
          </a:p>
          <a:p>
            <a:r>
              <a:rPr lang="en-US" baseline="0" dirty="0" smtClean="0"/>
              <a:t>We are fans of providing more individualized resources – so part of today will also focus on how to take advantage of coaching resources available to individual or groups of organizations.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dirty="0" smtClean="0"/>
              <a:t>Are modeling collaboration themselves.  Neither</a:t>
            </a:r>
            <a:r>
              <a:rPr lang="en-US" baseline="0" dirty="0" smtClean="0"/>
              <a:t> is a stranger to Itasca County.</a:t>
            </a:r>
            <a:endParaRPr lang="en-US" dirty="0" smtClean="0"/>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Kate Barr is Executive Director of Nonprofits Assistance Fund, whose mission is to foster community development and vitality by building financially healthy nonprofit organizations.  Kate has led the organization’s growth as a premier resource for training, strategic financial counsel, and financing for nonprofit organizations.    </a:t>
            </a:r>
            <a:endParaRPr lang="en-US" dirty="0" smtClean="0"/>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Karen Ray has literally</a:t>
            </a:r>
            <a:r>
              <a:rPr lang="en-US" sz="1200" kern="1200" baseline="0" dirty="0" smtClean="0">
                <a:solidFill>
                  <a:schemeClr val="tx1"/>
                </a:solidFill>
                <a:latin typeface="Arial" charset="0"/>
                <a:ea typeface="+mn-ea"/>
                <a:cs typeface="+mn-cs"/>
              </a:rPr>
              <a:t> “written the book” on collaboration.  Her work has been used all across the country for the last </a:t>
            </a:r>
            <a:r>
              <a:rPr lang="en-US" sz="1200" kern="1200" baseline="0" smtClean="0">
                <a:solidFill>
                  <a:schemeClr val="tx1"/>
                </a:solidFill>
                <a:latin typeface="Arial" charset="0"/>
                <a:ea typeface="+mn-ea"/>
                <a:cs typeface="+mn-cs"/>
              </a:rPr>
              <a:t>28 years and </a:t>
            </a:r>
            <a:r>
              <a:rPr lang="en-US" sz="1200" kern="1200" baseline="0" dirty="0" smtClean="0">
                <a:solidFill>
                  <a:schemeClr val="tx1"/>
                </a:solidFill>
                <a:latin typeface="Arial" charset="0"/>
                <a:ea typeface="+mn-ea"/>
                <a:cs typeface="+mn-cs"/>
              </a:rPr>
              <a:t>we are luck to have her in our back yard.  </a:t>
            </a:r>
            <a:r>
              <a:rPr lang="en-US" sz="1200" kern="1200" dirty="0" smtClean="0">
                <a:solidFill>
                  <a:schemeClr val="tx1"/>
                </a:solidFill>
                <a:latin typeface="Arial" charset="0"/>
                <a:ea typeface="+mn-ea"/>
                <a:cs typeface="+mn-cs"/>
              </a:rPr>
              <a:t>Karen has helped foster several collaborations in Itasca County, including partnerships around adult literacy, family safety nets,  and Invest Early. </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BB3F6EF4-FA86-499D-9536-0692258C5A3D}" type="slidenum">
              <a:rPr lang="en-US" sz="1200"/>
              <a:pPr algn="r" defTabSz="938213"/>
              <a:t>2</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baseline="0" dirty="0" smtClean="0"/>
          </a:p>
          <a:p>
            <a:pPr eaLnBrk="1" hangingPunct="1"/>
            <a:r>
              <a:rPr lang="en-US" dirty="0" smtClean="0"/>
              <a:t>5</a:t>
            </a:r>
            <a:r>
              <a:rPr lang="en-US" baseline="30000" dirty="0" smtClean="0"/>
              <a:t>th</a:t>
            </a:r>
            <a:r>
              <a:rPr lang="en-US" dirty="0" smtClean="0"/>
              <a:t> gathering</a:t>
            </a:r>
            <a:r>
              <a:rPr lang="en-US" baseline="0" dirty="0" smtClean="0"/>
              <a:t> of this type.  First 3 were pretty much one way affairs with an update from the Foundation.</a:t>
            </a:r>
          </a:p>
          <a:p>
            <a:pPr eaLnBrk="1" hangingPunct="1"/>
            <a:endParaRPr lang="en-US" baseline="0" dirty="0" smtClean="0"/>
          </a:p>
          <a:p>
            <a:pPr eaLnBrk="1" hangingPunct="1"/>
            <a:r>
              <a:rPr lang="en-US" baseline="0" dirty="0" smtClean="0"/>
              <a:t>Starting last year, put more emphasis on common issues for the nonprofit community. </a:t>
            </a:r>
          </a:p>
          <a:p>
            <a:pPr eaLnBrk="1" hangingPunct="1"/>
            <a:endParaRPr lang="en-US" baseline="0" dirty="0" smtClean="0"/>
          </a:p>
          <a:p>
            <a:pPr eaLnBrk="1" hangingPunct="1"/>
            <a:r>
              <a:rPr lang="en-US" baseline="0" dirty="0" smtClean="0"/>
              <a:t>This year will only spend about 15 minutes on the Foundation update and spend the better part of the day on strengthening.</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3DA0C3CE-D14B-4139-B62D-86F9C2B0B4F7}" type="slidenum">
              <a:rPr lang="en-US" sz="1200"/>
              <a:pPr algn="r" defTabSz="938213"/>
              <a:t>3</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Our mission is very</a:t>
            </a:r>
            <a:r>
              <a:rPr lang="en-US" baseline="0" dirty="0" smtClean="0"/>
              <a:t> stable.  No sense of desire to alter or change.</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E9E24EB9-562E-40BD-BE06-906FBF5BBD07}" type="slidenum">
              <a:rPr lang="en-US" sz="1200"/>
              <a:pPr algn="r" defTabSz="938213"/>
              <a:t>4</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When you think Foundation, you typically</a:t>
            </a:r>
            <a:r>
              <a:rPr lang="en-US" baseline="0" dirty="0" smtClean="0"/>
              <a:t> think grants, but want to remind us that Blandin has 3 basic tools.  </a:t>
            </a:r>
          </a:p>
          <a:p>
            <a:pPr eaLnBrk="1" hangingPunct="1">
              <a:buFont typeface="Arial" pitchFamily="34" charset="0"/>
              <a:buChar char="•"/>
            </a:pPr>
            <a:endParaRPr lang="en-US" dirty="0" smtClean="0"/>
          </a:p>
          <a:p>
            <a:pPr eaLnBrk="1" hangingPunct="1">
              <a:buFont typeface="Arial" pitchFamily="34" charset="0"/>
              <a:buChar char="•"/>
            </a:pPr>
            <a:r>
              <a:rPr lang="en-US" dirty="0" smtClean="0"/>
              <a:t>Leadership programs</a:t>
            </a:r>
            <a:r>
              <a:rPr lang="en-US" baseline="0" dirty="0" smtClean="0"/>
              <a:t> have over 5,000 alumni in the state after 25 years in service.  Hundreds in Itasca alone, including many in this room.  Better </a:t>
            </a:r>
            <a:r>
              <a:rPr lang="en-US" baseline="0" dirty="0" err="1" smtClean="0"/>
              <a:t>equiped</a:t>
            </a:r>
            <a:r>
              <a:rPr lang="en-US" baseline="0" dirty="0" smtClean="0"/>
              <a:t> to build relationships, frame opportunities, and motivate action.</a:t>
            </a:r>
          </a:p>
          <a:p>
            <a:pPr eaLnBrk="1" hangingPunct="1">
              <a:buFont typeface="Arial" pitchFamily="34" charset="0"/>
              <a:buChar char="•"/>
            </a:pPr>
            <a:endParaRPr lang="en-US" baseline="0" dirty="0" smtClean="0"/>
          </a:p>
          <a:p>
            <a:pPr lvl="0" eaLnBrk="1" hangingPunct="1">
              <a:buFont typeface="Arial" pitchFamily="34" charset="0"/>
              <a:buChar char="•"/>
            </a:pPr>
            <a:r>
              <a:rPr lang="en-US" dirty="0" smtClean="0"/>
              <a:t>Policy</a:t>
            </a:r>
            <a:r>
              <a:rPr lang="en-US" baseline="0" dirty="0" smtClean="0"/>
              <a:t> programs have leveraged $6M in fed and state grants for broad band development AND preserved 250k acres of land for support of local forest industries and recreation.</a:t>
            </a:r>
          </a:p>
          <a:p>
            <a:pPr lvl="0" eaLnBrk="1" hangingPunct="1">
              <a:buFont typeface="Arial" pitchFamily="34" charset="0"/>
              <a:buChar char="•"/>
            </a:pPr>
            <a:endParaRPr lang="en-US" baseline="0" dirty="0" smtClean="0"/>
          </a:p>
          <a:p>
            <a:pPr lvl="0" eaLnBrk="1" hangingPunct="1">
              <a:buFont typeface="Arial" pitchFamily="34" charset="0"/>
              <a:buChar char="•"/>
            </a:pPr>
            <a:r>
              <a:rPr lang="en-US" baseline="0" dirty="0" smtClean="0"/>
              <a:t>Should really add communications to this tool kit as well.  As rural looses influence relative to urban, play more of a role in representing rural perspectives, like the rural pulse document in your packets.</a:t>
            </a:r>
          </a:p>
          <a:p>
            <a:pPr lvl="0" eaLnBrk="1" hangingPunct="1">
              <a:buFont typeface="Arial" pitchFamily="34" charset="0"/>
              <a:buChar char="•"/>
            </a:pPr>
            <a:endParaRPr lang="en-US" dirty="0" smtClean="0"/>
          </a:p>
          <a:p>
            <a:pPr eaLnBrk="1" hangingPunct="1">
              <a:buFontTx/>
              <a:buChar char="•"/>
            </a:pPr>
            <a:r>
              <a:rPr lang="en-US" dirty="0" smtClean="0"/>
              <a:t>The challenge is to make it all work together and be mutually supportive</a:t>
            </a:r>
          </a:p>
          <a:p>
            <a:pPr eaLnBrk="1" hangingPunct="1">
              <a:buFontTx/>
              <a:buChar cha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E0348C1B-DD9E-4895-8D71-D55ACA857B03}" type="slidenum">
              <a:rPr lang="en-US" sz="1200"/>
              <a:pPr algn="r" defTabSz="938213"/>
              <a:t>5</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buFontTx/>
              <a:buNone/>
            </a:pPr>
            <a:r>
              <a:rPr lang="en-US" baseline="0" dirty="0" smtClean="0"/>
              <a:t>All of the tools in the tool kit work toward these priorities</a:t>
            </a:r>
          </a:p>
          <a:p>
            <a:pPr eaLnBrk="1" hangingPunct="1">
              <a:buFontTx/>
              <a:buNone/>
            </a:pPr>
            <a:endParaRPr lang="en-US" baseline="0" dirty="0" smtClean="0"/>
          </a:p>
          <a:p>
            <a:pPr eaLnBrk="1" hangingPunct="1">
              <a:buFontTx/>
              <a:buNone/>
            </a:pPr>
            <a:r>
              <a:rPr lang="en-US" baseline="0" dirty="0" smtClean="0"/>
              <a:t>Have put a planning process in place where priorities are Revisit every year – nimble adaptation – world is changing to fast to be locked in for years</a:t>
            </a:r>
          </a:p>
          <a:p>
            <a:pPr eaLnBrk="1" hangingPunct="1">
              <a:buFontTx/>
              <a:buNone/>
            </a:pPr>
            <a:endParaRPr lang="en-US" baseline="0" dirty="0" smtClean="0"/>
          </a:p>
          <a:p>
            <a:pPr eaLnBrk="1" hangingPunct="1">
              <a:buFontTx/>
              <a:buNone/>
            </a:pPr>
            <a:r>
              <a:rPr lang="en-US" baseline="0" dirty="0" smtClean="0"/>
              <a:t>The board has reiterated its support for these priorities for the second year running so reality is that Foundation priorities in 2011 are unchanged from 2010.</a:t>
            </a:r>
          </a:p>
          <a:p>
            <a:pPr eaLnBrk="1" hangingPunct="1">
              <a:buFontTx/>
              <a:buNone/>
            </a:pPr>
            <a:endParaRPr lang="en-US" baseline="0" dirty="0" smtClean="0"/>
          </a:p>
          <a:p>
            <a:pPr eaLnBrk="1" hangingPunct="1">
              <a:buFontTx/>
              <a:buNone/>
            </a:pPr>
            <a:r>
              <a:rPr lang="en-US" baseline="0" dirty="0" smtClean="0"/>
              <a:t>Would be surprised if they wanted to make a significant departure from these in the next few years.</a:t>
            </a:r>
          </a:p>
          <a:p>
            <a:pPr eaLnBrk="1" hangingPunct="1">
              <a:buFontTx/>
              <a:buNone/>
            </a:pPr>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E0348C1B-DD9E-4895-8D71-D55ACA857B03}" type="slidenum">
              <a:rPr lang="en-US" sz="1200"/>
              <a:pPr algn="r" defTabSz="938213"/>
              <a:t>6</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baseline="0" dirty="0" smtClean="0"/>
              <a:t>The Foundation’s goal is to be stable, predictable entity in the community, but balanced against Mr. </a:t>
            </a:r>
            <a:r>
              <a:rPr lang="en-US" baseline="0" dirty="0" err="1" smtClean="0"/>
              <a:t>Blandin’s</a:t>
            </a:r>
            <a:r>
              <a:rPr lang="en-US" baseline="0" dirty="0" smtClean="0"/>
              <a:t> clear concern that the Foundation not </a:t>
            </a:r>
            <a:r>
              <a:rPr lang="en-US" sz="1200" kern="1200" baseline="0" dirty="0" smtClean="0">
                <a:solidFill>
                  <a:schemeClr val="tx1"/>
                </a:solidFill>
                <a:latin typeface="Arial" charset="0"/>
                <a:ea typeface="+mn-ea"/>
                <a:cs typeface="+mn-cs"/>
              </a:rPr>
              <a:t>undermining the community's capacity to take responsibility for its own future</a:t>
            </a:r>
          </a:p>
          <a:p>
            <a:endParaRPr lang="en-US" baseline="0" dirty="0" smtClean="0"/>
          </a:p>
          <a:p>
            <a:pPr eaLnBrk="1" hangingPunct="1">
              <a:buFontTx/>
              <a:buChar char="•"/>
            </a:pPr>
            <a:r>
              <a:rPr lang="en-US" baseline="0" dirty="0" smtClean="0"/>
              <a:t>Blandin will still respond to a broad range of grant requests in the local giving area of Itasca County, quite frankly a much broader array than other parts of the state, but we expect that the bulk of our local grants and all statewide will address Expand Opportunity.</a:t>
            </a:r>
          </a:p>
          <a:p>
            <a:pPr eaLnBrk="1" hangingPunct="1">
              <a:buFontTx/>
              <a:buChar char="•"/>
            </a:pPr>
            <a:endParaRPr lang="en-US" baseline="0" dirty="0" smtClean="0"/>
          </a:p>
          <a:p>
            <a:pPr eaLnBrk="1" hangingPunct="1">
              <a:buFontTx/>
              <a:buChar char="•"/>
            </a:pPr>
            <a:r>
              <a:rPr lang="en-US" baseline="0" dirty="0" smtClean="0"/>
              <a:t>Well over 55% of grants will be in local community – we have cut from Statewide grant making.</a:t>
            </a:r>
          </a:p>
          <a:p>
            <a:pPr eaLnBrk="1" hangingPunct="1">
              <a:buFontTx/>
              <a:buChar char="•"/>
            </a:pPr>
            <a:endParaRPr lang="en-US" baseline="0" dirty="0" smtClean="0"/>
          </a:p>
          <a:p>
            <a:pPr eaLnBrk="1" hangingPunct="1">
              <a:buFontTx/>
              <a:buChar char="•"/>
            </a:pPr>
            <a:r>
              <a:rPr lang="en-US" baseline="0" dirty="0" smtClean="0"/>
              <a:t>We are here in this room today because of the commitment to the local community, recognizing that money alone isn’t the answer, but that skills and capacities of our nonprofit and community partners are essential </a:t>
            </a:r>
          </a:p>
          <a:p>
            <a:pPr eaLnBrk="1" hangingPunct="1">
              <a:buFontTx/>
              <a:buNone/>
            </a:pPr>
            <a:endParaRPr lang="en-US" baseline="0" dirty="0" smtClean="0"/>
          </a:p>
          <a:p>
            <a:pPr eaLnBrk="1" hangingPunct="1">
              <a:buFontTx/>
              <a:buChar char="•"/>
            </a:pPr>
            <a:endParaRPr lang="en-US" baseline="0" dirty="0" smtClean="0"/>
          </a:p>
          <a:p>
            <a:pPr eaLnBrk="1" hangingPunct="1">
              <a:buFontTx/>
              <a:buChar cha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95738" y="8886825"/>
            <a:ext cx="3055937" cy="468313"/>
          </a:xfrm>
          <a:prstGeom prst="rect">
            <a:avLst/>
          </a:prstGeom>
          <a:noFill/>
          <a:ln w="9525">
            <a:noFill/>
            <a:miter lim="800000"/>
            <a:headEnd/>
            <a:tailEnd/>
          </a:ln>
        </p:spPr>
        <p:txBody>
          <a:bodyPr lIns="93763" tIns="46881" rIns="93763" bIns="46881" anchor="b"/>
          <a:lstStyle/>
          <a:p>
            <a:pPr algn="r" defTabSz="938213"/>
            <a:fld id="{E0348C1B-DD9E-4895-8D71-D55ACA857B03}" type="slidenum">
              <a:rPr lang="en-US" sz="1200"/>
              <a:pPr algn="r" defTabSz="938213"/>
              <a:t>7</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buFontTx/>
              <a:buNone/>
            </a:pPr>
            <a:r>
              <a:rPr lang="en-US" baseline="0" dirty="0" smtClean="0"/>
              <a:t>Main investment has, and will continue to be Foundation delivered leadership programming. </a:t>
            </a:r>
          </a:p>
          <a:p>
            <a:pPr eaLnBrk="1" hangingPunct="1">
              <a:buFontTx/>
              <a:buNone/>
            </a:pPr>
            <a:endParaRPr lang="en-US" baseline="0" dirty="0" smtClean="0"/>
          </a:p>
          <a:p>
            <a:pPr eaLnBrk="1" hangingPunct="1">
              <a:buFontTx/>
              <a:buNone/>
            </a:pPr>
            <a:r>
              <a:rPr lang="en-US" baseline="0" dirty="0" smtClean="0"/>
              <a:t>25 year anniversary coming up – illustrates the notion that important topics deserve support over time – not in and out and leave.</a:t>
            </a:r>
          </a:p>
          <a:p>
            <a:pPr eaLnBrk="1" hangingPunct="1">
              <a:buFontTx/>
              <a:buNone/>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 a lot of grants here, but some like Native Youth leadership.</a:t>
            </a:r>
          </a:p>
          <a:p>
            <a:pPr eaLnBrk="1" hangingPunct="1">
              <a:buFontTx/>
              <a:buNone/>
            </a:pPr>
            <a:endParaRPr lang="en-US" baseline="0" dirty="0" smtClean="0"/>
          </a:p>
          <a:p>
            <a:pPr eaLnBrk="1" hangingPunct="1">
              <a:buFontTx/>
              <a:buNone/>
            </a:pPr>
            <a:endParaRPr lang="en-US" baseline="0" dirty="0" smtClean="0"/>
          </a:p>
          <a:p>
            <a:pPr eaLnBrk="1" hangingPunct="1">
              <a:buFontTx/>
              <a:buChar char="•"/>
            </a:pPr>
            <a:endParaRPr lang="en-US" baseline="0" dirty="0" smtClean="0"/>
          </a:p>
          <a:p>
            <a:pPr eaLnBrk="1" hangingPunct="1">
              <a:buFontTx/>
              <a:buChar cha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87450" y="701675"/>
            <a:ext cx="4625975" cy="3468688"/>
          </a:xfrm>
          <a:ln/>
        </p:spPr>
      </p:sp>
      <p:sp>
        <p:nvSpPr>
          <p:cNvPr id="481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strategy formerly known as Building</a:t>
            </a:r>
            <a:r>
              <a:rPr lang="en-US" baseline="0" dirty="0" smtClean="0"/>
              <a:t> Inclusive Prosperity.</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Main</a:t>
            </a:r>
            <a:r>
              <a:rPr lang="en-US" baseline="0" dirty="0" smtClean="0"/>
              <a:t> proactive strategy for grant making and the foundation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think this is topic matter where both communities and the Foundation have the ability to have a positive influence on the future.</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where most grant dollars have and will continue to go, however, we are still here to respond to local community initiatives that fall outside this area.  Non Local need to be solidly here however.</a:t>
            </a:r>
          </a:p>
          <a:p>
            <a:endParaRPr lang="en-US" baseline="0" dirty="0" smtClean="0"/>
          </a:p>
          <a:p>
            <a:endParaRPr lang="en-US" baseline="0" dirty="0" smtClean="0"/>
          </a:p>
          <a:p>
            <a:endParaRPr lang="en-US" baseline="0" dirty="0" smtClean="0"/>
          </a:p>
          <a:p>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89038" y="701675"/>
            <a:ext cx="4624387" cy="3468688"/>
          </a:xfrm>
          <a:ln/>
        </p:spPr>
      </p:sp>
      <p:sp>
        <p:nvSpPr>
          <p:cNvPr id="48131" name="Rectangle 3"/>
          <p:cNvSpPr>
            <a:spLocks noGrp="1" noChangeArrowheads="1"/>
          </p:cNvSpPr>
          <p:nvPr>
            <p:ph type="body" idx="1"/>
          </p:nvPr>
        </p:nvSpPr>
        <p:spPr>
          <a:noFill/>
          <a:ln/>
        </p:spPr>
        <p:txBody>
          <a:bodyPr/>
          <a:lstStyle/>
          <a:p>
            <a:r>
              <a:rPr lang="en-US" baseline="0" dirty="0" smtClean="0"/>
              <a:t>Start with vibrant economy.  We all want it, but how do we get there?  Entrepreneurship development is one key as well as other strategies to encourage business growth and attraction, like availability of capital, but it is not enough in isolation.  </a:t>
            </a:r>
          </a:p>
          <a:p>
            <a:endParaRPr lang="en-US" baseline="0" dirty="0" smtClean="0"/>
          </a:p>
          <a:p>
            <a:r>
              <a:rPr lang="en-US" baseline="0" dirty="0" smtClean="0"/>
              <a:t>Experience has taught us that you can’t talk about economy without rapidly getting to education.  We live in a rapidly changing world that is increasingly competitive on an international scale.  The entire education system from early childhood to post doctoral is the seedbed for developing new talent in the form of workers and </a:t>
            </a:r>
            <a:r>
              <a:rPr lang="en-US" b="1" baseline="0" dirty="0" smtClean="0"/>
              <a:t>CREATORS</a:t>
            </a:r>
            <a:r>
              <a:rPr lang="en-US" baseline="0" dirty="0" smtClean="0"/>
              <a:t>, as well as cutting edge research that will keep this state and nation strong.  To the extent that we can </a:t>
            </a:r>
            <a:r>
              <a:rPr lang="en-US" b="1" baseline="0" dirty="0" smtClean="0"/>
              <a:t>build more effective connections between education systems and the economies they reside </a:t>
            </a:r>
            <a:r>
              <a:rPr lang="en-US" baseline="0" dirty="0" smtClean="0"/>
              <a:t>in, the better chance we have of producing ideas and skills that will work in the regions we live in.</a:t>
            </a:r>
          </a:p>
          <a:p>
            <a:endParaRPr lang="en-US" baseline="0" dirty="0" smtClean="0"/>
          </a:p>
          <a:p>
            <a:r>
              <a:rPr lang="en-US" baseline="0" dirty="0" smtClean="0"/>
              <a:t>Finally, simple demographics demonstrate that all of us, have a very pragmatic self interest, not to mention a moral imperative, to give all people the opportunity to be productive participants in our educational and economic system. As the state demographer has pointed out, if rural MN wants to maintain its standard of living with a shrinking worker base, we have to increase worker productivity, and you can’t do that without strong skills development.  And, we believe, that the </a:t>
            </a:r>
            <a:r>
              <a:rPr lang="en-US" b="1" baseline="0" dirty="0" smtClean="0"/>
              <a:t>very act of inclusion makes the struggle to innovate easier</a:t>
            </a:r>
            <a:r>
              <a:rPr lang="en-US" baseline="0" dirty="0" smtClean="0"/>
              <a:t>.  </a:t>
            </a:r>
            <a:r>
              <a:rPr lang="en-US" baseline="0" dirty="0" err="1" smtClean="0"/>
              <a:t>Noone</a:t>
            </a:r>
            <a:r>
              <a:rPr lang="en-US" baseline="0" dirty="0" smtClean="0"/>
              <a:t> has all the answers – more complex world benefits from different ideas.  </a:t>
            </a:r>
          </a:p>
          <a:p>
            <a:endParaRPr lang="en-US" baseline="0" dirty="0" smtClean="0"/>
          </a:p>
          <a:p>
            <a:r>
              <a:rPr lang="en-US" b="1" baseline="0" dirty="0" smtClean="0"/>
              <a:t>We are more inclined to fund initiatives that hit all three, </a:t>
            </a:r>
            <a:r>
              <a:rPr lang="en-US" baseline="0" dirty="0" smtClean="0"/>
              <a:t>the sweet spot.  Open to good ideas that rest mainly on two axis.</a:t>
            </a:r>
          </a:p>
          <a:p>
            <a:r>
              <a:rPr lang="en-US" baseline="0" dirty="0" smtClean="0"/>
              <a:t>Not likely to fund many projects that don’t clearly articulate how they will build inclusion/greater equity/lessen disparities for low income, racial minorities, or other groups facing historical barriers.</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48915033-6DA9-4FA1-B193-7A842C3DA035}" type="datetime1">
              <a:rPr lang="en-US"/>
              <a:pPr>
                <a:defRPr/>
              </a:pPr>
              <a:t>1/20/2011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AC7C4BF-B4BC-4101-B405-7CA3714D908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ACE6C97-2287-49AE-8524-589DD45F85A6}" type="datetime1">
              <a:rPr lang="en-US"/>
              <a:pPr>
                <a:defRPr/>
              </a:pPr>
              <a:t>1/20/2011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601963A-92E3-49DD-BFEB-3C592DED244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B70EC4A-FCC2-4C5D-A203-C6D4FCA77081}" type="datetime1">
              <a:rPr lang="en-US"/>
              <a:pPr>
                <a:defRPr/>
              </a:pPr>
              <a:t>1/20/2011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12579B8-E4CD-4B9E-863F-DE4AF90FBC9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24BFCC-1068-45F5-91BC-70F9CBB61C16}" type="datetime1">
              <a:rPr lang="en-US"/>
              <a:pPr>
                <a:defRPr/>
              </a:pPr>
              <a:t>1/20/2011</a:t>
            </a:fld>
            <a:endParaRPr lang="en-US" dirty="0"/>
          </a:p>
        </p:txBody>
      </p:sp>
      <p:sp>
        <p:nvSpPr>
          <p:cNvPr id="5" name="Footer Placeholder 4"/>
          <p:cNvSpPr>
            <a:spLocks noGrp="1"/>
          </p:cNvSpPr>
          <p:nvPr>
            <p:ph type="ftr" sz="quarter" idx="11"/>
          </p:nvPr>
        </p:nvSpPr>
        <p:spPr/>
        <p:txBody>
          <a:bodyPr/>
          <a:lstStyle>
            <a:lvl1pPr>
              <a:defRPr>
                <a:solidFill>
                  <a:srgbClr val="D9CE4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AEC7B-7B20-4DDE-8168-A6C4206F0DA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8A1D0CD-6D30-4275-B447-29F127F1CE22}" type="datetime1">
              <a:rPr lang="en-US"/>
              <a:pPr>
                <a:defRPr/>
              </a:pPr>
              <a:t>1/20/2011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8262369-904B-43A4-90B7-B225AB148C9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6FB6650-EEF6-48EB-BFC0-FC18BFE46EE9}" type="datetime1">
              <a:rPr lang="en-US"/>
              <a:pPr>
                <a:defRPr/>
              </a:pPr>
              <a:t>1/20/2011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49B11CA-38D4-4F38-A185-D8ABE662A6C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811966E-C4FF-47D5-A13E-8C3BAD8D2275}" type="datetime1">
              <a:rPr lang="en-US"/>
              <a:pPr>
                <a:defRPr/>
              </a:pPr>
              <a:t>1/20/2011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6FD72D8-E065-41D6-A152-E949399D087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AA5FB1E-0AE9-44E9-8163-33380021C197}" type="datetime1">
              <a:rPr lang="en-US"/>
              <a:pPr>
                <a:defRPr/>
              </a:pPr>
              <a:t>1/20/2011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70E3E89-B22C-44E1-AD36-8126BE454C48}" type="slidenum">
              <a:rPr lang="en-US"/>
              <a:pPr>
                <a:defRPr/>
              </a:pPr>
              <a:t>‹#›</a:t>
            </a:fld>
            <a:endParaRPr lang="en-US" dirty="0"/>
          </a:p>
        </p:txBody>
      </p:sp>
      <p:pic>
        <p:nvPicPr>
          <p:cNvPr id="5" name="Picture 3" descr="pp.white bg.pdf"/>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CE41FD9-5DEF-4A4A-81CE-E4A7E48CE5D9}" type="datetime1">
              <a:rPr lang="en-US"/>
              <a:pPr>
                <a:defRPr/>
              </a:pPr>
              <a:t>1/20/2011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D25DF31-729C-40D0-B13A-A4D04583E44D}" type="slidenum">
              <a:rPr lang="en-US"/>
              <a:pPr>
                <a:defRPr/>
              </a:pPr>
              <a:t>‹#›</a:t>
            </a:fld>
            <a:endParaRPr lang="en-US" dirty="0"/>
          </a:p>
        </p:txBody>
      </p:sp>
      <p:pic>
        <p:nvPicPr>
          <p:cNvPr id="8" name="Picture 3" descr="pp.white bg.pdf"/>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5" name="Snip and Round Single Corner Rectangle 4"/>
          <p:cNvSpPr/>
          <p:nvPr/>
        </p:nvSpPr>
        <p:spPr>
          <a:xfrm rot="420000" flipV="1">
            <a:off x="5170488" y="1909763"/>
            <a:ext cx="2928937" cy="3563937"/>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09600" y="762000"/>
            <a:ext cx="3429000" cy="1997617"/>
          </a:xfrm>
        </p:spPr>
        <p:txBody>
          <a:bodyPr lIns="45720" rIns="45720" bIns="45720"/>
          <a:lstStyle>
            <a:lvl1pPr algn="l">
              <a:buNone/>
              <a:defRPr sz="2000" b="1">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34290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rot="420000">
            <a:off x="5296033" y="2035036"/>
            <a:ext cx="2665588" cy="3310315"/>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6" name="Date Placeholder 4"/>
          <p:cNvSpPr>
            <a:spLocks noGrp="1"/>
          </p:cNvSpPr>
          <p:nvPr>
            <p:ph type="dt" sz="half" idx="10"/>
          </p:nvPr>
        </p:nvSpPr>
        <p:spPr/>
        <p:txBody>
          <a:bodyPr/>
          <a:lstStyle>
            <a:lvl1pPr>
              <a:defRPr/>
            </a:lvl1pPr>
          </a:lstStyle>
          <a:p>
            <a:pPr>
              <a:defRPr/>
            </a:pPr>
            <a:fld id="{F298AFBF-5368-4B8F-8B32-F56AC9665F71}" type="datetime1">
              <a:rPr lang="en-US"/>
              <a:pPr>
                <a:defRPr/>
              </a:pPr>
              <a:t>1/20/2011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077200" y="6356350"/>
            <a:ext cx="609600" cy="365125"/>
          </a:xfrm>
        </p:spPr>
        <p:txBody>
          <a:bodyPr/>
          <a:lstStyle>
            <a:lvl1pPr>
              <a:defRPr/>
            </a:lvl1pPr>
          </a:lstStyle>
          <a:p>
            <a:pPr>
              <a:defRPr/>
            </a:pPr>
            <a:fld id="{0DD4F010-384E-47C7-B331-AD12AF6BCBA7}" type="slidenum">
              <a:rPr lang="en-US"/>
              <a:pPr>
                <a:defRPr/>
              </a:pPr>
              <a:t>‹#›</a:t>
            </a:fld>
            <a:endParaRPr lang="en-US" dirty="0"/>
          </a:p>
        </p:txBody>
      </p:sp>
      <p:pic>
        <p:nvPicPr>
          <p:cNvPr id="9" name="Picture 3" descr="pp.white bg.pdf"/>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3245E2D-8514-4463-8EC4-9499B77F48A5}" type="datetime1">
              <a:rPr lang="en-US"/>
              <a:pPr>
                <a:defRPr/>
              </a:pPr>
              <a:t>1/20/2011</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a:defRPr>
                <a:solidFill>
                  <a:srgbClr val="770B00"/>
                </a:solidFill>
              </a:defRPr>
            </a:lvl1pPr>
          </a:lstStyle>
          <a:p>
            <a:pPr>
              <a:defRPr/>
            </a:pPr>
            <a:fld id="{C54491F4-1CE0-4AFF-AA65-F79280CC9E0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1" name="Text Placeholder 29"/>
          <p:cNvSpPr>
            <a:spLocks noGrp="1"/>
          </p:cNvSpPr>
          <p:nvPr>
            <p:ph type="body" idx="1"/>
          </p:nvPr>
        </p:nvSpPr>
        <p:spPr bwMode="auto">
          <a:xfrm>
            <a:off x="457200" y="1905000"/>
            <a:ext cx="8229600" cy="438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fld id="{E7EF18AA-037A-46ED-A45E-77AE79CB7CDD}" type="datetime1">
              <a:rPr lang="en-US"/>
              <a:pPr>
                <a:defRPr/>
              </a:pPr>
              <a:t>1/20/2011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770B00"/>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B10B063D-C0F1-4A3D-83C0-3DAF230891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9" r:id="rId1"/>
    <p:sldLayoutId id="2147483917" r:id="rId2"/>
    <p:sldLayoutId id="2147483910" r:id="rId3"/>
    <p:sldLayoutId id="2147483911" r:id="rId4"/>
    <p:sldLayoutId id="2147483912" r:id="rId5"/>
    <p:sldLayoutId id="2147483913" r:id="rId6"/>
    <p:sldLayoutId id="2147483914" r:id="rId7"/>
    <p:sldLayoutId id="2147483918" r:id="rId8"/>
    <p:sldLayoutId id="2147483919" r:id="rId9"/>
    <p:sldLayoutId id="2147483915" r:id="rId10"/>
    <p:sldLayoutId id="2147483916" r:id="rId11"/>
  </p:sldLayoutIdLst>
  <p:hf hdr="0" ft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3D846"/>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hlink"/>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3D846"/>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F06A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Office_Word_Document3.docx"/><Relationship Id="rId5" Type="http://schemas.openxmlformats.org/officeDocument/2006/relationships/package" Target="../embeddings/Microsoft_Office_Word_Document2.docx"/><Relationship Id="rId4" Type="http://schemas.openxmlformats.org/officeDocument/2006/relationships/package" Target="../embeddings/Microsoft_Office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4294967295"/>
          </p:nvPr>
        </p:nvSpPr>
        <p:spPr>
          <a:xfrm>
            <a:off x="914400" y="4495800"/>
            <a:ext cx="6777038" cy="1536700"/>
          </a:xfrm>
        </p:spPr>
        <p:txBody>
          <a:bodyPr/>
          <a:lstStyle/>
          <a:p>
            <a:pPr marL="0" indent="0" algn="ctr">
              <a:buFont typeface="Wingdings 2" pitchFamily="18" charset="2"/>
              <a:buNone/>
            </a:pPr>
            <a:r>
              <a:rPr lang="en-US" sz="4400" dirty="0" smtClean="0">
                <a:solidFill>
                  <a:schemeClr val="bg2">
                    <a:lumMod val="50000"/>
                  </a:schemeClr>
                </a:solidFill>
              </a:rPr>
              <a:t>2011 Nonprofit Gathering</a:t>
            </a:r>
          </a:p>
        </p:txBody>
      </p:sp>
      <p:pic>
        <p:nvPicPr>
          <p:cNvPr id="7" name="Picture 6" descr="NiigaaneSchoolPhoto_4000.jpg"/>
          <p:cNvPicPr>
            <a:picLocks noChangeAspect="1"/>
          </p:cNvPicPr>
          <p:nvPr/>
        </p:nvPicPr>
        <p:blipFill>
          <a:blip r:embed="rId3" cstate="print"/>
          <a:stretch>
            <a:fillRect/>
          </a:stretch>
        </p:blipFill>
        <p:spPr>
          <a:xfrm rot="1091476">
            <a:off x="6117982" y="1033745"/>
            <a:ext cx="2291072" cy="3436608"/>
          </a:xfrm>
          <a:prstGeom prst="rect">
            <a:avLst/>
          </a:prstGeom>
        </p:spPr>
      </p:pic>
      <p:pic>
        <p:nvPicPr>
          <p:cNvPr id="8" name="Picture 7" descr="Schol broch cover 2011 2012 Deer River _8428.jpg"/>
          <p:cNvPicPr>
            <a:picLocks noChangeAspect="1"/>
          </p:cNvPicPr>
          <p:nvPr/>
        </p:nvPicPr>
        <p:blipFill>
          <a:blip r:embed="rId4" cstate="print"/>
          <a:stretch>
            <a:fillRect/>
          </a:stretch>
        </p:blipFill>
        <p:spPr>
          <a:xfrm>
            <a:off x="3505200" y="609600"/>
            <a:ext cx="2361844" cy="3543316"/>
          </a:xfrm>
          <a:prstGeom prst="rect">
            <a:avLst/>
          </a:prstGeom>
        </p:spPr>
      </p:pic>
      <p:pic>
        <p:nvPicPr>
          <p:cNvPr id="9" name="Picture 8" descr="INVEST%20EARLY%20025.jpg"/>
          <p:cNvPicPr>
            <a:picLocks noChangeAspect="1"/>
          </p:cNvPicPr>
          <p:nvPr/>
        </p:nvPicPr>
        <p:blipFill>
          <a:blip r:embed="rId5" cstate="print"/>
          <a:stretch>
            <a:fillRect/>
          </a:stretch>
        </p:blipFill>
        <p:spPr>
          <a:xfrm rot="20646427">
            <a:off x="597125" y="1735380"/>
            <a:ext cx="3013624" cy="25556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bIns="91440"/>
          <a:lstStyle/>
          <a:p>
            <a:pPr algn="ctr"/>
            <a:r>
              <a:rPr lang="en-US" dirty="0" smtClean="0">
                <a:solidFill>
                  <a:schemeClr val="bg2">
                    <a:lumMod val="50000"/>
                  </a:schemeClr>
                </a:solidFill>
              </a:rPr>
              <a:t>Miscellaneous </a:t>
            </a:r>
          </a:p>
        </p:txBody>
      </p:sp>
      <p:sp>
        <p:nvSpPr>
          <p:cNvPr id="16387" name="Rectangle 3"/>
          <p:cNvSpPr>
            <a:spLocks noGrp="1" noChangeArrowheads="1"/>
          </p:cNvSpPr>
          <p:nvPr>
            <p:ph sz="quarter" idx="4294967295"/>
          </p:nvPr>
        </p:nvSpPr>
        <p:spPr>
          <a:xfrm>
            <a:off x="457200" y="1905000"/>
            <a:ext cx="8382000" cy="2667000"/>
          </a:xfrm>
        </p:spPr>
        <p:txBody>
          <a:bodyPr/>
          <a:lstStyle/>
          <a:p>
            <a:endParaRPr lang="en-US" dirty="0" smtClean="0"/>
          </a:p>
          <a:p>
            <a:pPr>
              <a:buNone/>
            </a:pPr>
            <a:r>
              <a:rPr lang="en-US" sz="2800" dirty="0" smtClean="0">
                <a:solidFill>
                  <a:schemeClr val="tx1">
                    <a:lumMod val="50000"/>
                  </a:schemeClr>
                </a:solidFill>
              </a:rPr>
              <a:t>Third year of flat budgets after 20% decrease in 2009</a:t>
            </a:r>
          </a:p>
          <a:p>
            <a:pPr>
              <a:buNone/>
            </a:pPr>
            <a:endParaRPr lang="en-US" sz="2800" dirty="0" smtClean="0">
              <a:solidFill>
                <a:schemeClr val="tx1">
                  <a:lumMod val="50000"/>
                </a:schemeClr>
              </a:solidFill>
            </a:endParaRPr>
          </a:p>
          <a:p>
            <a:pPr>
              <a:buNone/>
            </a:pPr>
            <a:r>
              <a:rPr lang="en-US" sz="2800" dirty="0" smtClean="0">
                <a:solidFill>
                  <a:schemeClr val="tx1">
                    <a:lumMod val="50000"/>
                  </a:schemeClr>
                </a:solidFill>
              </a:rPr>
              <a:t>Center for Effective Philanthropy Survey in February</a:t>
            </a:r>
          </a:p>
          <a:p>
            <a:pPr>
              <a:buNone/>
            </a:pPr>
            <a:endParaRPr lang="en-US" sz="2800" dirty="0" smtClean="0">
              <a:solidFill>
                <a:schemeClr val="tx1">
                  <a:lumMod val="50000"/>
                </a:schemeClr>
              </a:solidFill>
            </a:endParaRPr>
          </a:p>
          <a:p>
            <a:pPr>
              <a:buNone/>
            </a:pPr>
            <a:r>
              <a:rPr lang="en-US" sz="2800" dirty="0" smtClean="0">
                <a:solidFill>
                  <a:schemeClr val="tx1">
                    <a:lumMod val="50000"/>
                  </a:schemeClr>
                </a:solidFill>
              </a:rPr>
              <a:t>New, online monitoring report system in 2011</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bIns="91440"/>
          <a:lstStyle/>
          <a:p>
            <a:pPr algn="ctr"/>
            <a:r>
              <a:rPr lang="en-US" dirty="0" smtClean="0">
                <a:solidFill>
                  <a:schemeClr val="bg2">
                    <a:lumMod val="50000"/>
                  </a:schemeClr>
                </a:solidFill>
              </a:rPr>
              <a:t>Questions? </a:t>
            </a:r>
          </a:p>
        </p:txBody>
      </p:sp>
      <p:sp>
        <p:nvSpPr>
          <p:cNvPr id="16387" name="Rectangle 3"/>
          <p:cNvSpPr>
            <a:spLocks noGrp="1" noChangeArrowheads="1"/>
          </p:cNvSpPr>
          <p:nvPr>
            <p:ph sz="quarter" idx="4294967295"/>
          </p:nvPr>
        </p:nvSpPr>
        <p:spPr/>
        <p:txBody>
          <a:bodyPr/>
          <a:lstStyle/>
          <a:p>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bIns="91440"/>
          <a:lstStyle/>
          <a:p>
            <a:pPr algn="ctr"/>
            <a:r>
              <a:rPr lang="en-US" dirty="0" smtClean="0">
                <a:solidFill>
                  <a:schemeClr val="bg2">
                    <a:lumMod val="50000"/>
                  </a:schemeClr>
                </a:solidFill>
              </a:rPr>
              <a:t>Getting Stronger</a:t>
            </a:r>
          </a:p>
        </p:txBody>
      </p:sp>
      <p:sp>
        <p:nvSpPr>
          <p:cNvPr id="29699" name="Rectangle 3"/>
          <p:cNvSpPr>
            <a:spLocks noGrp="1" noChangeArrowheads="1"/>
          </p:cNvSpPr>
          <p:nvPr>
            <p:ph sz="quarter" idx="4294967295"/>
          </p:nvPr>
        </p:nvSpPr>
        <p:spPr>
          <a:xfrm>
            <a:off x="1600200" y="3840163"/>
            <a:ext cx="8229600" cy="4389437"/>
          </a:xfrm>
        </p:spPr>
        <p:txBody>
          <a:bodyPr/>
          <a:lstStyle/>
          <a:p>
            <a:endParaRPr lang="en-US" dirty="0" smtClean="0"/>
          </a:p>
          <a:p>
            <a:endParaRPr lang="en-US" dirty="0" smtClean="0"/>
          </a:p>
          <a:p>
            <a:pPr algn="ctr">
              <a:buFontTx/>
              <a:buNone/>
            </a:pPr>
            <a:endParaRPr lang="en-US" dirty="0" smtClean="0"/>
          </a:p>
        </p:txBody>
      </p:sp>
      <p:pic>
        <p:nvPicPr>
          <p:cNvPr id="5" name="Picture 4" descr="hands.jpg"/>
          <p:cNvPicPr>
            <a:picLocks noChangeAspect="1"/>
          </p:cNvPicPr>
          <p:nvPr/>
        </p:nvPicPr>
        <p:blipFill>
          <a:blip r:embed="rId3" cstate="print"/>
          <a:stretch>
            <a:fillRect/>
          </a:stretch>
        </p:blipFill>
        <p:spPr>
          <a:xfrm>
            <a:off x="3581400" y="2133600"/>
            <a:ext cx="2209800" cy="33147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bIns="91440"/>
          <a:lstStyle/>
          <a:p>
            <a:pPr algn="ctr"/>
            <a:r>
              <a:rPr lang="en-US" dirty="0" smtClean="0">
                <a:solidFill>
                  <a:schemeClr val="bg2">
                    <a:lumMod val="50000"/>
                  </a:schemeClr>
                </a:solidFill>
              </a:rPr>
              <a:t>Priorities for Strengthening</a:t>
            </a:r>
          </a:p>
        </p:txBody>
      </p:sp>
      <p:sp>
        <p:nvSpPr>
          <p:cNvPr id="28675" name="Rectangle 3"/>
          <p:cNvSpPr>
            <a:spLocks noGrp="1" noChangeArrowheads="1"/>
          </p:cNvSpPr>
          <p:nvPr>
            <p:ph sz="quarter" idx="4294967295"/>
          </p:nvPr>
        </p:nvSpPr>
        <p:spPr/>
        <p:txBody>
          <a:bodyPr/>
          <a:lstStyle/>
          <a:p>
            <a:pPr>
              <a:buNone/>
            </a:pPr>
            <a:endParaRPr lang="en-US" dirty="0" smtClean="0"/>
          </a:p>
          <a:p>
            <a:pPr>
              <a:buNone/>
            </a:pPr>
            <a:r>
              <a:rPr lang="en-US" sz="3600" dirty="0" smtClean="0">
                <a:solidFill>
                  <a:schemeClr val="tx1">
                    <a:lumMod val="50000"/>
                  </a:schemeClr>
                </a:solidFill>
              </a:rPr>
              <a:t>Board Governance</a:t>
            </a:r>
          </a:p>
          <a:p>
            <a:pPr>
              <a:buNone/>
            </a:pPr>
            <a:endParaRPr lang="en-US" sz="3600" dirty="0" smtClean="0">
              <a:solidFill>
                <a:schemeClr val="tx1">
                  <a:lumMod val="50000"/>
                </a:schemeClr>
              </a:solidFill>
            </a:endParaRPr>
          </a:p>
          <a:p>
            <a:pPr>
              <a:buNone/>
            </a:pPr>
            <a:r>
              <a:rPr lang="en-US" sz="3600" dirty="0" smtClean="0">
                <a:solidFill>
                  <a:schemeClr val="tx1">
                    <a:lumMod val="50000"/>
                  </a:schemeClr>
                </a:solidFill>
              </a:rPr>
              <a:t>Working Together More Effectively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bIns="91440"/>
          <a:lstStyle/>
          <a:p>
            <a:pPr algn="ctr"/>
            <a:r>
              <a:rPr lang="en-US" dirty="0" smtClean="0">
                <a:solidFill>
                  <a:schemeClr val="bg2">
                    <a:lumMod val="50000"/>
                  </a:schemeClr>
                </a:solidFill>
              </a:rPr>
              <a:t>Objectives for Balance of Day</a:t>
            </a:r>
          </a:p>
        </p:txBody>
      </p:sp>
      <p:sp>
        <p:nvSpPr>
          <p:cNvPr id="28675" name="Rectangle 3"/>
          <p:cNvSpPr>
            <a:spLocks noGrp="1" noChangeArrowheads="1"/>
          </p:cNvSpPr>
          <p:nvPr>
            <p:ph sz="quarter" idx="4294967295"/>
          </p:nvPr>
        </p:nvSpPr>
        <p:spPr>
          <a:xfrm>
            <a:off x="838200" y="1905000"/>
            <a:ext cx="7848600" cy="3810000"/>
          </a:xfrm>
        </p:spPr>
        <p:txBody>
          <a:bodyPr/>
          <a:lstStyle/>
          <a:p>
            <a:pPr>
              <a:buNone/>
            </a:pPr>
            <a:endParaRPr lang="en-US" dirty="0" smtClean="0"/>
          </a:p>
          <a:p>
            <a:pPr>
              <a:buNone/>
            </a:pPr>
            <a:r>
              <a:rPr lang="en-US" sz="3200" dirty="0" smtClean="0">
                <a:solidFill>
                  <a:schemeClr val="tx1">
                    <a:lumMod val="50000"/>
                  </a:schemeClr>
                </a:solidFill>
              </a:rPr>
              <a:t>Learning opportunity on board governance and collaboration</a:t>
            </a:r>
          </a:p>
          <a:p>
            <a:pPr>
              <a:buNone/>
            </a:pPr>
            <a:endParaRPr lang="en-US" sz="3200" dirty="0" smtClean="0">
              <a:solidFill>
                <a:schemeClr val="tx1">
                  <a:lumMod val="50000"/>
                </a:schemeClr>
              </a:solidFill>
            </a:endParaRPr>
          </a:p>
          <a:p>
            <a:pPr>
              <a:buNone/>
            </a:pPr>
            <a:r>
              <a:rPr lang="en-US" sz="3200" dirty="0" smtClean="0">
                <a:solidFill>
                  <a:schemeClr val="tx1">
                    <a:lumMod val="50000"/>
                  </a:schemeClr>
                </a:solidFill>
              </a:rPr>
              <a:t>Inform attendees how to participate in coaching services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bIns="91440"/>
          <a:lstStyle/>
          <a:p>
            <a:r>
              <a:rPr lang="en-US" dirty="0" smtClean="0">
                <a:solidFill>
                  <a:schemeClr val="bg2">
                    <a:lumMod val="50000"/>
                  </a:schemeClr>
                </a:solidFill>
              </a:rPr>
              <a:t>Resource Provider Introduction</a:t>
            </a:r>
          </a:p>
        </p:txBody>
      </p:sp>
      <p:sp>
        <p:nvSpPr>
          <p:cNvPr id="28675" name="Rectangle 3"/>
          <p:cNvSpPr>
            <a:spLocks noGrp="1" noChangeArrowheads="1"/>
          </p:cNvSpPr>
          <p:nvPr>
            <p:ph sz="quarter" idx="4294967295"/>
          </p:nvPr>
        </p:nvSpPr>
        <p:spPr>
          <a:xfrm>
            <a:off x="685800" y="1905000"/>
            <a:ext cx="8001000" cy="2819400"/>
          </a:xfrm>
        </p:spPr>
        <p:txBody>
          <a:bodyPr/>
          <a:lstStyle/>
          <a:p>
            <a:pPr>
              <a:buNone/>
            </a:pPr>
            <a:endParaRPr lang="en-US" dirty="0" smtClean="0"/>
          </a:p>
          <a:p>
            <a:pPr>
              <a:buNone/>
            </a:pPr>
            <a:endParaRPr lang="en-US" dirty="0" smtClean="0"/>
          </a:p>
          <a:p>
            <a:pPr>
              <a:buNone/>
            </a:pPr>
            <a:r>
              <a:rPr lang="en-US" sz="3600" dirty="0" smtClean="0">
                <a:solidFill>
                  <a:schemeClr val="tx1">
                    <a:lumMod val="50000"/>
                  </a:schemeClr>
                </a:solidFill>
              </a:rPr>
              <a:t>Kate Barr – Nonprofits Assistance Fund</a:t>
            </a:r>
          </a:p>
          <a:p>
            <a:pPr>
              <a:buNone/>
            </a:pPr>
            <a:endParaRPr lang="en-US" sz="3600" dirty="0" smtClean="0">
              <a:solidFill>
                <a:schemeClr val="tx1">
                  <a:lumMod val="50000"/>
                </a:schemeClr>
              </a:solidFill>
            </a:endParaRPr>
          </a:p>
          <a:p>
            <a:pPr>
              <a:buNone/>
            </a:pPr>
            <a:r>
              <a:rPr lang="en-US" sz="3600" dirty="0" smtClean="0">
                <a:solidFill>
                  <a:schemeClr val="tx1">
                    <a:lumMod val="50000"/>
                  </a:schemeClr>
                </a:solidFill>
              </a:rPr>
              <a:t>Karen Ray – Karen Ray Associates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bIns="91440"/>
          <a:lstStyle/>
          <a:p>
            <a:pPr algn="ctr"/>
            <a:r>
              <a:rPr lang="en-US" dirty="0" smtClean="0">
                <a:solidFill>
                  <a:schemeClr val="bg2">
                    <a:lumMod val="50000"/>
                  </a:schemeClr>
                </a:solidFill>
              </a:rPr>
              <a:t>Agenda Items</a:t>
            </a:r>
          </a:p>
        </p:txBody>
      </p:sp>
      <p:sp>
        <p:nvSpPr>
          <p:cNvPr id="10243" name="Rectangle 3"/>
          <p:cNvSpPr>
            <a:spLocks noGrp="1" noChangeArrowheads="1"/>
          </p:cNvSpPr>
          <p:nvPr>
            <p:ph sz="quarter" idx="4294967295"/>
          </p:nvPr>
        </p:nvSpPr>
        <p:spPr>
          <a:xfrm>
            <a:off x="990600" y="1447800"/>
            <a:ext cx="7315200" cy="3581400"/>
          </a:xfrm>
        </p:spPr>
        <p:txBody>
          <a:bodyPr/>
          <a:lstStyle/>
          <a:p>
            <a:pPr lvl="1"/>
            <a:endParaRPr lang="en-US" dirty="0" smtClean="0"/>
          </a:p>
          <a:p>
            <a:endParaRPr lang="en-US" dirty="0" smtClean="0"/>
          </a:p>
          <a:p>
            <a:r>
              <a:rPr lang="en-US" sz="3600" dirty="0" smtClean="0">
                <a:solidFill>
                  <a:schemeClr val="tx1">
                    <a:lumMod val="50000"/>
                  </a:schemeClr>
                </a:solidFill>
              </a:rPr>
              <a:t>Update on Foundation priorities</a:t>
            </a:r>
          </a:p>
          <a:p>
            <a:pPr>
              <a:buNone/>
            </a:pPr>
            <a:endParaRPr lang="en-US" sz="3600" dirty="0" smtClean="0">
              <a:solidFill>
                <a:schemeClr val="tx1">
                  <a:lumMod val="50000"/>
                </a:schemeClr>
              </a:solidFill>
            </a:endParaRPr>
          </a:p>
          <a:p>
            <a:r>
              <a:rPr lang="en-US" sz="3600" dirty="0" smtClean="0">
                <a:solidFill>
                  <a:schemeClr val="tx1">
                    <a:lumMod val="50000"/>
                  </a:schemeClr>
                </a:solidFill>
              </a:rPr>
              <a:t>Nonprofit strengthening program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bIns="91440"/>
          <a:lstStyle/>
          <a:p>
            <a:pPr algn="ctr"/>
            <a:r>
              <a:rPr lang="en-US" dirty="0" smtClean="0">
                <a:solidFill>
                  <a:schemeClr val="bg2">
                    <a:lumMod val="50000"/>
                  </a:schemeClr>
                </a:solidFill>
              </a:rPr>
              <a:t>Mission</a:t>
            </a:r>
          </a:p>
        </p:txBody>
      </p:sp>
      <p:sp>
        <p:nvSpPr>
          <p:cNvPr id="7171" name="Rectangle 3"/>
          <p:cNvSpPr>
            <a:spLocks noGrp="1" noChangeArrowheads="1"/>
          </p:cNvSpPr>
          <p:nvPr>
            <p:ph sz="quarter" idx="4294967295"/>
          </p:nvPr>
        </p:nvSpPr>
        <p:spPr>
          <a:xfrm>
            <a:off x="1371600" y="1905000"/>
            <a:ext cx="6858000" cy="3657600"/>
          </a:xfrm>
        </p:spPr>
        <p:txBody>
          <a:bodyPr/>
          <a:lstStyle/>
          <a:p>
            <a:pPr>
              <a:buFontTx/>
              <a:buNone/>
            </a:pPr>
            <a:endParaRPr lang="en-US" dirty="0" smtClean="0"/>
          </a:p>
          <a:p>
            <a:pPr>
              <a:buFontTx/>
              <a:buNone/>
            </a:pPr>
            <a:endParaRPr lang="en-US" dirty="0" smtClean="0"/>
          </a:p>
          <a:p>
            <a:pPr>
              <a:buFontTx/>
              <a:buNone/>
            </a:pPr>
            <a:r>
              <a:rPr lang="en-US" sz="3600" dirty="0" smtClean="0"/>
              <a:t>   </a:t>
            </a:r>
            <a:r>
              <a:rPr lang="en-US" sz="3600" dirty="0" smtClean="0">
                <a:solidFill>
                  <a:schemeClr val="tx1">
                    <a:lumMod val="50000"/>
                  </a:schemeClr>
                </a:solidFill>
              </a:rPr>
              <a:t>To strengthen rural Minnesota communities, especially the Grand Rapids area.</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704850"/>
            <a:ext cx="8229600" cy="819150"/>
          </a:xfrm>
        </p:spPr>
        <p:txBody>
          <a:bodyPr bIns="91440"/>
          <a:lstStyle/>
          <a:p>
            <a:pPr algn="ctr"/>
            <a:r>
              <a:rPr lang="en-US" dirty="0" smtClean="0">
                <a:solidFill>
                  <a:schemeClr val="bg2">
                    <a:lumMod val="50000"/>
                  </a:schemeClr>
                </a:solidFill>
              </a:rPr>
              <a:t>Blandin Tool Kit</a:t>
            </a:r>
          </a:p>
        </p:txBody>
      </p:sp>
      <p:sp>
        <p:nvSpPr>
          <p:cNvPr id="9219" name="Rectangle 3"/>
          <p:cNvSpPr>
            <a:spLocks noGrp="1" noChangeArrowheads="1"/>
          </p:cNvSpPr>
          <p:nvPr>
            <p:ph sz="quarter" idx="4294967295"/>
          </p:nvPr>
        </p:nvSpPr>
        <p:spPr/>
        <p:txBody>
          <a:bodyPr/>
          <a:lstStyle/>
          <a:p>
            <a:endParaRPr lang="en-US" dirty="0" smtClean="0"/>
          </a:p>
          <a:p>
            <a:endParaRPr lang="en-US" dirty="0" smtClean="0"/>
          </a:p>
        </p:txBody>
      </p:sp>
      <p:graphicFrame>
        <p:nvGraphicFramePr>
          <p:cNvPr id="4" name="Diagram 3"/>
          <p:cNvGraphicFramePr/>
          <p:nvPr/>
        </p:nvGraphicFramePr>
        <p:xfrm>
          <a:off x="1066800" y="1371600"/>
          <a:ext cx="6629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685800"/>
            <a:ext cx="8229600" cy="1143000"/>
          </a:xfrm>
        </p:spPr>
        <p:txBody>
          <a:bodyPr bIns="91440"/>
          <a:lstStyle/>
          <a:p>
            <a:pPr algn="ctr"/>
            <a:r>
              <a:rPr lang="en-US" dirty="0" smtClean="0">
                <a:solidFill>
                  <a:schemeClr val="bg2">
                    <a:lumMod val="50000"/>
                  </a:schemeClr>
                </a:solidFill>
              </a:rPr>
              <a:t>Foundation Priorities </a:t>
            </a:r>
          </a:p>
        </p:txBody>
      </p:sp>
      <p:sp>
        <p:nvSpPr>
          <p:cNvPr id="21507" name="Rectangle 3"/>
          <p:cNvSpPr>
            <a:spLocks noGrp="1" noChangeArrowheads="1"/>
          </p:cNvSpPr>
          <p:nvPr>
            <p:ph sz="quarter" idx="4294967295"/>
          </p:nvPr>
        </p:nvSpPr>
        <p:spPr>
          <a:xfrm>
            <a:off x="457200" y="1905000"/>
            <a:ext cx="8229600" cy="3352800"/>
          </a:xfrm>
        </p:spPr>
        <p:txBody>
          <a:bodyPr/>
          <a:lstStyle/>
          <a:p>
            <a:pPr>
              <a:buFont typeface="Wingdings 2" pitchFamily="18" charset="2"/>
              <a:buNone/>
            </a:pPr>
            <a:endParaRPr lang="en-US" dirty="0" smtClean="0"/>
          </a:p>
          <a:p>
            <a:r>
              <a:rPr lang="en-US" sz="3600" dirty="0" smtClean="0">
                <a:solidFill>
                  <a:schemeClr val="tx1">
                    <a:lumMod val="50000"/>
                  </a:schemeClr>
                </a:solidFill>
              </a:rPr>
              <a:t>Optimize relationship with Itasca area</a:t>
            </a:r>
          </a:p>
          <a:p>
            <a:r>
              <a:rPr lang="en-US" sz="3600" dirty="0" smtClean="0">
                <a:solidFill>
                  <a:schemeClr val="tx1">
                    <a:lumMod val="50000"/>
                  </a:schemeClr>
                </a:solidFill>
              </a:rPr>
              <a:t>Rural leadership development</a:t>
            </a:r>
          </a:p>
          <a:p>
            <a:r>
              <a:rPr lang="en-US" sz="3600" dirty="0" smtClean="0">
                <a:solidFill>
                  <a:schemeClr val="tx1">
                    <a:lumMod val="50000"/>
                  </a:schemeClr>
                </a:solidFill>
              </a:rPr>
              <a:t>Expand Opportunity </a:t>
            </a:r>
          </a:p>
          <a:p>
            <a:pPr>
              <a:buNone/>
            </a:pPr>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685800"/>
            <a:ext cx="8686800" cy="2133600"/>
          </a:xfrm>
        </p:spPr>
        <p:txBody>
          <a:bodyPr bIns="91440"/>
          <a:lstStyle/>
          <a:p>
            <a:pPr algn="ctr"/>
            <a:r>
              <a:rPr lang="en-US" sz="4000" dirty="0" smtClean="0">
                <a:solidFill>
                  <a:schemeClr val="bg2">
                    <a:lumMod val="50000"/>
                  </a:schemeClr>
                </a:solidFill>
              </a:rPr>
              <a:t>Optimize the work of the Blandin Foundation in the Itasca County area</a:t>
            </a:r>
            <a:br>
              <a:rPr lang="en-US" sz="4000" dirty="0" smtClean="0">
                <a:solidFill>
                  <a:schemeClr val="bg2">
                    <a:lumMod val="50000"/>
                  </a:schemeClr>
                </a:solidFill>
              </a:rPr>
            </a:br>
            <a:endParaRPr lang="en-US" sz="4000" dirty="0" smtClean="0">
              <a:solidFill>
                <a:schemeClr val="bg2">
                  <a:lumMod val="50000"/>
                </a:schemeClr>
              </a:solidFill>
            </a:endParaRPr>
          </a:p>
        </p:txBody>
      </p:sp>
      <p:sp>
        <p:nvSpPr>
          <p:cNvPr id="21507" name="Rectangle 3"/>
          <p:cNvSpPr>
            <a:spLocks noGrp="1" noChangeArrowheads="1"/>
          </p:cNvSpPr>
          <p:nvPr>
            <p:ph sz="quarter" idx="4294967295"/>
          </p:nvPr>
        </p:nvSpPr>
        <p:spPr>
          <a:xfrm>
            <a:off x="457200" y="2209800"/>
            <a:ext cx="7696200" cy="4084638"/>
          </a:xfrm>
        </p:spPr>
        <p:txBody>
          <a:bodyPr/>
          <a:lstStyle/>
          <a:p>
            <a:pPr>
              <a:buFont typeface="Wingdings 2" pitchFamily="18" charset="2"/>
              <a:buNone/>
            </a:pPr>
            <a:endParaRPr lang="en-US" dirty="0" smtClean="0"/>
          </a:p>
          <a:p>
            <a:pPr>
              <a:buNone/>
            </a:pPr>
            <a:endParaRPr lang="en-US" dirty="0" smtClean="0"/>
          </a:p>
          <a:p>
            <a:pPr>
              <a:buNone/>
            </a:pPr>
            <a:endParaRPr lang="en-US" dirty="0" smtClean="0"/>
          </a:p>
          <a:p>
            <a:pPr>
              <a:buFontTx/>
              <a:buNone/>
            </a:pPr>
            <a:endParaRPr lang="en-US" dirty="0" smtClean="0"/>
          </a:p>
        </p:txBody>
      </p:sp>
      <p:pic>
        <p:nvPicPr>
          <p:cNvPr id="8" name="Picture 4" descr="CK.jpg"/>
          <p:cNvPicPr>
            <a:picLocks noChangeAspect="1"/>
          </p:cNvPicPr>
          <p:nvPr/>
        </p:nvPicPr>
        <p:blipFill>
          <a:blip r:embed="rId3" cstate="print"/>
          <a:srcRect/>
          <a:stretch>
            <a:fillRect/>
          </a:stretch>
        </p:blipFill>
        <p:spPr bwMode="auto">
          <a:xfrm>
            <a:off x="2514600" y="2133600"/>
            <a:ext cx="4151313" cy="381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1295400"/>
            <a:ext cx="8229600" cy="1143000"/>
          </a:xfrm>
        </p:spPr>
        <p:txBody>
          <a:bodyPr bIns="91440"/>
          <a:lstStyle/>
          <a:p>
            <a:pPr algn="ctr"/>
            <a:r>
              <a:rPr lang="en-US" dirty="0" smtClean="0">
                <a:solidFill>
                  <a:schemeClr val="bg2">
                    <a:lumMod val="50000"/>
                  </a:schemeClr>
                </a:solidFill>
              </a:rPr>
              <a:t>Sustain Commitment to Rural Leadership Development</a:t>
            </a:r>
          </a:p>
        </p:txBody>
      </p:sp>
      <p:sp>
        <p:nvSpPr>
          <p:cNvPr id="21507" name="Rectangle 3"/>
          <p:cNvSpPr>
            <a:spLocks noGrp="1" noChangeArrowheads="1"/>
          </p:cNvSpPr>
          <p:nvPr>
            <p:ph sz="quarter" idx="4294967295"/>
          </p:nvPr>
        </p:nvSpPr>
        <p:spPr/>
        <p:txBody>
          <a:bodyPr/>
          <a:lstStyle/>
          <a:p>
            <a:pPr>
              <a:buFont typeface="Wingdings 2" pitchFamily="18" charset="2"/>
              <a:buNone/>
            </a:pPr>
            <a:endParaRPr lang="en-US" dirty="0" smtClean="0"/>
          </a:p>
          <a:p>
            <a:pPr>
              <a:buNone/>
            </a:pPr>
            <a:endParaRPr lang="en-US" dirty="0" smtClean="0"/>
          </a:p>
          <a:p>
            <a:pPr>
              <a:buNone/>
            </a:pPr>
            <a:endParaRPr lang="en-US" dirty="0" smtClean="0"/>
          </a:p>
          <a:p>
            <a:pPr>
              <a:buFontTx/>
              <a:buNone/>
            </a:pPr>
            <a:endParaRPr lang="en-US" dirty="0" smtClean="0"/>
          </a:p>
        </p:txBody>
      </p:sp>
      <p:sp>
        <p:nvSpPr>
          <p:cNvPr id="4" name="Rectangle 3"/>
          <p:cNvSpPr/>
          <p:nvPr/>
        </p:nvSpPr>
        <p:spPr>
          <a:xfrm>
            <a:off x="1066800" y="2667000"/>
            <a:ext cx="6858000" cy="2308324"/>
          </a:xfrm>
          <a:prstGeom prst="rect">
            <a:avLst/>
          </a:prstGeom>
        </p:spPr>
        <p:txBody>
          <a:bodyPr wrap="square">
            <a:spAutoFit/>
          </a:bodyPr>
          <a:lstStyle/>
          <a:p>
            <a:r>
              <a:rPr lang="en-US" sz="3600" dirty="0" smtClean="0">
                <a:solidFill>
                  <a:schemeClr val="tx1">
                    <a:lumMod val="50000"/>
                  </a:schemeClr>
                </a:solidFill>
                <a:latin typeface="+mn-lt"/>
              </a:rPr>
              <a:t>Main investment continues to be Foundation leadership programs</a:t>
            </a:r>
          </a:p>
          <a:p>
            <a:pPr>
              <a:buFont typeface="Arial" pitchFamily="34" charset="0"/>
              <a:buChar char="•"/>
            </a:pPr>
            <a:endParaRPr lang="en-US" sz="3600" dirty="0" smtClean="0">
              <a:solidFill>
                <a:schemeClr val="tx1">
                  <a:lumMod val="50000"/>
                </a:schemeClr>
              </a:solidFill>
              <a:latin typeface="+mn-lt"/>
            </a:endParaRPr>
          </a:p>
          <a:p>
            <a:r>
              <a:rPr lang="en-US" sz="3600" dirty="0" smtClean="0">
                <a:solidFill>
                  <a:schemeClr val="tx1">
                    <a:lumMod val="50000"/>
                  </a:schemeClr>
                </a:solidFill>
                <a:latin typeface="+mn-lt"/>
              </a:rPr>
              <a:t>Limited number of grants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bIns="91440"/>
          <a:lstStyle/>
          <a:p>
            <a:pPr algn="ctr"/>
            <a:r>
              <a:rPr lang="en-US" dirty="0" smtClean="0">
                <a:solidFill>
                  <a:schemeClr val="bg2">
                    <a:lumMod val="50000"/>
                  </a:schemeClr>
                </a:solidFill>
              </a:rPr>
              <a:t>Expand Opportunity </a:t>
            </a:r>
          </a:p>
        </p:txBody>
      </p:sp>
      <p:sp>
        <p:nvSpPr>
          <p:cNvPr id="1028" name="Text Box 12"/>
          <p:cNvSpPr txBox="1">
            <a:spLocks noChangeArrowheads="1"/>
          </p:cNvSpPr>
          <p:nvPr/>
        </p:nvSpPr>
        <p:spPr bwMode="auto">
          <a:xfrm>
            <a:off x="914400" y="2133600"/>
            <a:ext cx="7543800" cy="7509748"/>
          </a:xfrm>
          <a:prstGeom prst="rect">
            <a:avLst/>
          </a:prstGeom>
          <a:noFill/>
          <a:ln w="9525">
            <a:noFill/>
            <a:miter lim="800000"/>
            <a:headEnd/>
            <a:tailEnd/>
          </a:ln>
        </p:spPr>
        <p:txBody>
          <a:bodyPr wrap="square">
            <a:spAutoFit/>
          </a:bodyPr>
          <a:lstStyle/>
          <a:p>
            <a:r>
              <a:rPr lang="en-US" sz="3600" dirty="0" smtClean="0">
                <a:solidFill>
                  <a:schemeClr val="tx1">
                    <a:lumMod val="50000"/>
                  </a:schemeClr>
                </a:solidFill>
                <a:latin typeface="+mn-lt"/>
              </a:rPr>
              <a:t>Concentrate on synergies between educational attainment, economic opportunity, and inclusion</a:t>
            </a:r>
          </a:p>
          <a:p>
            <a:pPr>
              <a:buFont typeface="Arial" pitchFamily="34" charset="0"/>
              <a:buChar char="•"/>
            </a:pPr>
            <a:endParaRPr lang="en-US" sz="3600" dirty="0" smtClean="0">
              <a:solidFill>
                <a:schemeClr val="tx1">
                  <a:lumMod val="50000"/>
                </a:schemeClr>
              </a:solidFill>
              <a:latin typeface="+mn-lt"/>
            </a:endParaRPr>
          </a:p>
          <a:p>
            <a:r>
              <a:rPr lang="en-US" sz="3600" dirty="0" smtClean="0">
                <a:solidFill>
                  <a:schemeClr val="tx1">
                    <a:lumMod val="50000"/>
                  </a:schemeClr>
                </a:solidFill>
                <a:latin typeface="+mn-lt"/>
              </a:rPr>
              <a:t>75% of Foundation grants support this priority area</a:t>
            </a:r>
          </a:p>
          <a:p>
            <a:endParaRPr lang="en-US" sz="2800" dirty="0" smtClean="0">
              <a:solidFill>
                <a:schemeClr val="accent2"/>
              </a:solidFill>
            </a:endParaRPr>
          </a:p>
          <a:p>
            <a:endParaRPr lang="en-US" sz="28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609600" y="304800"/>
            <a:ext cx="8229600" cy="1143000"/>
          </a:xfrm>
        </p:spPr>
        <p:txBody>
          <a:bodyPr bIns="91440"/>
          <a:lstStyle/>
          <a:p>
            <a:endParaRPr lang="en-US" dirty="0" smtClean="0"/>
          </a:p>
        </p:txBody>
      </p:sp>
      <p:sp>
        <p:nvSpPr>
          <p:cNvPr id="1028" name="Text Box 12"/>
          <p:cNvSpPr txBox="1">
            <a:spLocks noChangeArrowheads="1"/>
          </p:cNvSpPr>
          <p:nvPr/>
        </p:nvSpPr>
        <p:spPr bwMode="auto">
          <a:xfrm>
            <a:off x="381000" y="2133600"/>
            <a:ext cx="8305800" cy="3539430"/>
          </a:xfrm>
          <a:prstGeom prst="rect">
            <a:avLst/>
          </a:prstGeom>
          <a:noFill/>
          <a:ln w="9525">
            <a:noFill/>
            <a:miter lim="800000"/>
            <a:headEnd/>
            <a:tailEnd/>
          </a:ln>
        </p:spPr>
        <p:txBody>
          <a:bodyPr wrap="square">
            <a:spAutoFit/>
          </a:bodyPr>
          <a:lstStyle/>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smtClean="0">
              <a:solidFill>
                <a:schemeClr val="accent2"/>
              </a:solidFill>
            </a:endParaRPr>
          </a:p>
          <a:p>
            <a:endParaRPr lang="en-US" sz="1400" dirty="0">
              <a:solidFill>
                <a:schemeClr val="accent2"/>
              </a:solidFill>
            </a:endParaRPr>
          </a:p>
        </p:txBody>
      </p:sp>
      <p:graphicFrame>
        <p:nvGraphicFramePr>
          <p:cNvPr id="4" name="Object 3"/>
          <p:cNvGraphicFramePr>
            <a:graphicFrameLocks noChangeAspect="1"/>
          </p:cNvGraphicFramePr>
          <p:nvPr/>
        </p:nvGraphicFramePr>
        <p:xfrm>
          <a:off x="1447800" y="1905000"/>
          <a:ext cx="6049963" cy="4025900"/>
        </p:xfrm>
        <a:graphic>
          <a:graphicData uri="http://schemas.openxmlformats.org/presentationml/2006/ole">
            <p:oleObj spid="_x0000_s31746" name="Document" r:id="rId4" imgW="6087897" imgH="4061241" progId="Word.Document.12">
              <p:embed/>
            </p:oleObj>
          </a:graphicData>
        </a:graphic>
      </p:graphicFrame>
      <p:graphicFrame>
        <p:nvGraphicFramePr>
          <p:cNvPr id="6" name="Object 5"/>
          <p:cNvGraphicFramePr>
            <a:graphicFrameLocks noChangeAspect="1"/>
          </p:cNvGraphicFramePr>
          <p:nvPr/>
        </p:nvGraphicFramePr>
        <p:xfrm>
          <a:off x="1447800" y="1905000"/>
          <a:ext cx="6088063" cy="4062412"/>
        </p:xfrm>
        <a:graphic>
          <a:graphicData uri="http://schemas.openxmlformats.org/presentationml/2006/ole">
            <p:oleObj spid="_x0000_s31747" name="Document" r:id="rId5" imgW="6087897" imgH="4063040" progId="Word.Document.12">
              <p:embed/>
            </p:oleObj>
          </a:graphicData>
        </a:graphic>
      </p:graphicFrame>
      <p:graphicFrame>
        <p:nvGraphicFramePr>
          <p:cNvPr id="8" name="Object 7"/>
          <p:cNvGraphicFramePr>
            <a:graphicFrameLocks noChangeAspect="1"/>
          </p:cNvGraphicFramePr>
          <p:nvPr/>
        </p:nvGraphicFramePr>
        <p:xfrm>
          <a:off x="457200" y="457200"/>
          <a:ext cx="8351838" cy="5541963"/>
        </p:xfrm>
        <a:graphic>
          <a:graphicData uri="http://schemas.openxmlformats.org/presentationml/2006/ole">
            <p:oleObj spid="_x0000_s31748" name="Document" r:id="rId6" imgW="8391335" imgH="5121878" progId="Word.Document.12">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7">
      <a:dk1>
        <a:srgbClr val="FFFFFF"/>
      </a:dk1>
      <a:lt1>
        <a:srgbClr val="5B6E16"/>
      </a:lt1>
      <a:dk2>
        <a:srgbClr val="7D0C00"/>
      </a:dk2>
      <a:lt2>
        <a:srgbClr val="E3D846"/>
      </a:lt2>
      <a:accent1>
        <a:srgbClr val="F9AF00"/>
      </a:accent1>
      <a:accent2>
        <a:srgbClr val="2A1301"/>
      </a:accent2>
      <a:accent3>
        <a:srgbClr val="E3D846"/>
      </a:accent3>
      <a:accent4>
        <a:srgbClr val="F06A00"/>
      </a:accent4>
      <a:accent5>
        <a:srgbClr val="5B6E16"/>
      </a:accent5>
      <a:accent6>
        <a:srgbClr val="7D0C00"/>
      </a:accent6>
      <a:hlink>
        <a:srgbClr val="7D0C00"/>
      </a:hlink>
      <a:folHlink>
        <a:srgbClr val="99CC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rgbClr val="FFFFFF"/>
    </a:dk1>
    <a:lt1>
      <a:srgbClr val="5B6E16"/>
    </a:lt1>
    <a:dk2>
      <a:srgbClr val="7D0C00"/>
    </a:dk2>
    <a:lt2>
      <a:srgbClr val="E3D846"/>
    </a:lt2>
    <a:accent1>
      <a:srgbClr val="F9AF00"/>
    </a:accent1>
    <a:accent2>
      <a:srgbClr val="2A1301"/>
    </a:accent2>
    <a:accent3>
      <a:srgbClr val="E3D846"/>
    </a:accent3>
    <a:accent4>
      <a:srgbClr val="F06A00"/>
    </a:accent4>
    <a:accent5>
      <a:srgbClr val="5B6E16"/>
    </a:accent5>
    <a:accent6>
      <a:srgbClr val="7D0C00"/>
    </a:accent6>
    <a:hlink>
      <a:srgbClr val="7D0C00"/>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Keywords2 xmlns="7c853d7b-b254-4c4a-a83f-01b5584850a9">grants, communications</Keywords2>
    <Photo_x0020_Keywords xmlns="7c853d7b-b254-4c4a-a83f-01b5584850a9"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PowerPoint" ma:contentTypeID="0x01010095B30ADD3CF7EA448C85ADC3E90D17CF004C931A276C320F4484F5838DAE33F657" ma:contentTypeVersion="9" ma:contentTypeDescription="Use to create a new PowerPoint presentation." ma:contentTypeScope="" ma:versionID="96cb4a045164230ae266f8d0e0a69d12">
  <xsd:schema xmlns:xsd="http://www.w3.org/2001/XMLSchema" xmlns:p="http://schemas.microsoft.com/office/2006/metadata/properties" xmlns:ns2="7c853d7b-b254-4c4a-a83f-01b5584850a9" targetNamespace="http://schemas.microsoft.com/office/2006/metadata/properties" ma:root="true" ma:fieldsID="c3b7de0046dcccfd0ab8696c1660bbce" ns2:_="">
    <xsd:import namespace="7c853d7b-b254-4c4a-a83f-01b5584850a9"/>
    <xsd:element name="properties">
      <xsd:complexType>
        <xsd:sequence>
          <xsd:element name="documentManagement">
            <xsd:complexType>
              <xsd:all>
                <xsd:element ref="ns2:Keywords2" minOccurs="0"/>
                <xsd:element ref="ns2:Photo_x0020_Keywords" minOccurs="0"/>
              </xsd:all>
            </xsd:complexType>
          </xsd:element>
        </xsd:sequence>
      </xsd:complexType>
    </xsd:element>
  </xsd:schema>
  <xsd:schema xmlns:xsd="http://www.w3.org/2001/XMLSchema" xmlns:dms="http://schemas.microsoft.com/office/2006/documentManagement/types" targetNamespace="7c853d7b-b254-4c4a-a83f-01b5584850a9" elementFormDefault="qualified">
    <xsd:import namespace="http://schemas.microsoft.com/office/2006/documentManagement/types"/>
    <xsd:element name="Keywords2" ma:index="8" nillable="true" ma:displayName="Keywords" ma:default="" ma:description="Please add the appropriate keywords to this item.  When adding multiple keywords, please separate them with a comma followed by a space.  No capitalization, all entries lowercase.  Use abbreviations and acronyms, when possible.  Maximum of 255 characters." ma:internalName="Keywords20" ma:readOnly="false">
      <xsd:simpleType>
        <xsd:restriction base="dms:Text">
          <xsd:maxLength value="255"/>
        </xsd:restriction>
      </xsd:simpleType>
    </xsd:element>
    <xsd:element name="Photo_x0020_Keywords" ma:index="9" nillable="true" ma:displayName="Photo Keywords" ma:default="" ma:description="This column is to be used to apply keywords to PHOTOS and IMAGES.  There are more spaces available and this field is not required." ma:internalName="Photo_x0020_Keyword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41AB529-F742-4FA6-911F-980AF565C6E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7c853d7b-b254-4c4a-a83f-01b5584850a9"/>
    <ds:schemaRef ds:uri="http://schemas.openxmlformats.org/package/2006/metadata/core-properties"/>
  </ds:schemaRefs>
</ds:datastoreItem>
</file>

<file path=customXml/itemProps2.xml><?xml version="1.0" encoding="utf-8"?>
<ds:datastoreItem xmlns:ds="http://schemas.openxmlformats.org/officeDocument/2006/customXml" ds:itemID="{B08D4B1F-A32D-4FA0-894A-61DAEE9A8966}">
  <ds:schemaRefs>
    <ds:schemaRef ds:uri="http://schemas.microsoft.com/office/2006/metadata/longProperties"/>
  </ds:schemaRefs>
</ds:datastoreItem>
</file>

<file path=customXml/itemProps3.xml><?xml version="1.0" encoding="utf-8"?>
<ds:datastoreItem xmlns:ds="http://schemas.openxmlformats.org/officeDocument/2006/customXml" ds:itemID="{B7D5E422-B053-4F71-A737-2AE879291FE5}">
  <ds:schemaRefs>
    <ds:schemaRef ds:uri="http://schemas.microsoft.com/sharepoint/v3/contenttype/forms"/>
  </ds:schemaRefs>
</ds:datastoreItem>
</file>

<file path=customXml/itemProps4.xml><?xml version="1.0" encoding="utf-8"?>
<ds:datastoreItem xmlns:ds="http://schemas.openxmlformats.org/officeDocument/2006/customXml" ds:itemID="{B1EAF1AC-43A6-47F3-A96F-4968BFC80F85}">
  <ds:schemaRefs>
    <ds:schemaRef ds:uri="http://schemas.microsoft.com/office/2006/metadata/customXsn"/>
  </ds:schemaRefs>
</ds:datastoreItem>
</file>

<file path=customXml/itemProps5.xml><?xml version="1.0" encoding="utf-8"?>
<ds:datastoreItem xmlns:ds="http://schemas.openxmlformats.org/officeDocument/2006/customXml" ds:itemID="{69996E75-923C-4360-B9BB-F28227309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53d7b-b254-4c4a-a83f-01b5584850a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Flow</Template>
  <TotalTime>3868</TotalTime>
  <Words>1764</Words>
  <Application>Microsoft Office PowerPoint</Application>
  <PresentationFormat>On-screen Show (4:3)</PresentationFormat>
  <Paragraphs>195</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Flow</vt:lpstr>
      <vt:lpstr>Document</vt:lpstr>
      <vt:lpstr>Slide 1</vt:lpstr>
      <vt:lpstr>Agenda Items</vt:lpstr>
      <vt:lpstr>Mission</vt:lpstr>
      <vt:lpstr>Blandin Tool Kit</vt:lpstr>
      <vt:lpstr>Foundation Priorities </vt:lpstr>
      <vt:lpstr>Optimize the work of the Blandin Foundation in the Itasca County area </vt:lpstr>
      <vt:lpstr>Sustain Commitment to Rural Leadership Development</vt:lpstr>
      <vt:lpstr>Expand Opportunity </vt:lpstr>
      <vt:lpstr>Slide 9</vt:lpstr>
      <vt:lpstr>Miscellaneous </vt:lpstr>
      <vt:lpstr>Questions? </vt:lpstr>
      <vt:lpstr>Getting Stronger</vt:lpstr>
      <vt:lpstr>Priorities for Strengthening</vt:lpstr>
      <vt:lpstr>Objectives for Balance of Day</vt:lpstr>
      <vt:lpstr>Resource Provider Introduction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Grantee Update presentation</dc:title>
  <dc:creator>Marilyn;Allison</dc:creator>
  <cp:lastModifiedBy>jmbevis</cp:lastModifiedBy>
  <cp:revision>304</cp:revision>
  <dcterms:created xsi:type="dcterms:W3CDTF">2007-02-23T16:30:17Z</dcterms:created>
  <dcterms:modified xsi:type="dcterms:W3CDTF">2011-01-20T17:22:39Z</dcterms:modified>
  <cp:contentType>PowerPoint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0x01010095B30ADD3CF7EA448C85ADC3E90D17CF004C931A276C320F4484F5838DAE33F657</vt:lpwstr>
  </property>
  <property fmtid="{D5CDD505-2E9C-101B-9397-08002B2CF9AE}" pid="4" name="_AdHocReviewCycleID">
    <vt:i4>-1188713548</vt:i4>
  </property>
  <property fmtid="{D5CDD505-2E9C-101B-9397-08002B2CF9AE}" pid="5" name="_NewReviewCycle">
    <vt:lpwstr/>
  </property>
  <property fmtid="{D5CDD505-2E9C-101B-9397-08002B2CF9AE}" pid="6" name="_EmailSubject">
    <vt:lpwstr>follow up to grantee conference.</vt:lpwstr>
  </property>
  <property fmtid="{D5CDD505-2E9C-101B-9397-08002B2CF9AE}" pid="7" name="_AuthorEmail">
    <vt:lpwstr>dwdaigle@blandinfoundation.org</vt:lpwstr>
  </property>
  <property fmtid="{D5CDD505-2E9C-101B-9397-08002B2CF9AE}" pid="8" name="_AuthorEmailDisplayName">
    <vt:lpwstr>Diana Daigle</vt:lpwstr>
  </property>
</Properties>
</file>