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diagrams/data1.xml" ContentType="application/vnd.openxmlformats-officedocument.drawingml.diagramData+xml"/>
  <Override PartName="/ppt/presentation.xml" ContentType="application/vnd.openxmlformats-officedocument.presentationml.presentation.main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1" r:id="rId3"/>
    <p:sldId id="257" r:id="rId4"/>
    <p:sldId id="258" r:id="rId5"/>
    <p:sldId id="260" r:id="rId6"/>
    <p:sldId id="259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3" d="100"/>
          <a:sy n="63" d="100"/>
        </p:scale>
        <p:origin x="77" y="2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14" Type="http://schemas.openxmlformats.org/officeDocument/2006/relationships/customXml" Target="../customXml/item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B589479-374E-964F-8DA2-6A3F5BCB5407}" type="doc">
      <dgm:prSet loTypeId="urn:microsoft.com/office/officeart/2005/8/layout/vProcess5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54D8960-1304-DE43-86A9-774CCE202DC7}">
      <dgm:prSet phldrT="[Text]"/>
      <dgm:spPr/>
      <dgm:t>
        <a:bodyPr/>
        <a:lstStyle/>
        <a:p>
          <a:r>
            <a:rPr lang="en-US" dirty="0" smtClean="0"/>
            <a:t>Today </a:t>
          </a:r>
          <a:r>
            <a:rPr lang="mr-IN" dirty="0" smtClean="0"/>
            <a:t>–</a:t>
          </a:r>
          <a:r>
            <a:rPr lang="en-US" dirty="0" smtClean="0"/>
            <a:t> Increasing confidence</a:t>
          </a:r>
          <a:endParaRPr lang="en-US" dirty="0"/>
        </a:p>
      </dgm:t>
    </dgm:pt>
    <dgm:pt modelId="{956DCA63-E329-CB46-944A-9215BDC7D959}" type="parTrans" cxnId="{59DE9E82-621B-1449-A9AF-3A4BF4EB2BDF}">
      <dgm:prSet/>
      <dgm:spPr/>
      <dgm:t>
        <a:bodyPr/>
        <a:lstStyle/>
        <a:p>
          <a:endParaRPr lang="en-US"/>
        </a:p>
      </dgm:t>
    </dgm:pt>
    <dgm:pt modelId="{0F714D3F-E8C7-B144-9CE8-2FF935D6EDF9}" type="sibTrans" cxnId="{59DE9E82-621B-1449-A9AF-3A4BF4EB2BDF}">
      <dgm:prSet/>
      <dgm:spPr/>
      <dgm:t>
        <a:bodyPr/>
        <a:lstStyle/>
        <a:p>
          <a:endParaRPr lang="en-US"/>
        </a:p>
      </dgm:t>
    </dgm:pt>
    <dgm:pt modelId="{1E743129-04AB-B849-A16E-EA970F92235D}">
      <dgm:prSet phldrT="[Text]"/>
      <dgm:spPr/>
      <dgm:t>
        <a:bodyPr/>
        <a:lstStyle/>
        <a:p>
          <a:r>
            <a:rPr lang="en-US" dirty="0" smtClean="0"/>
            <a:t>February </a:t>
          </a:r>
          <a:r>
            <a:rPr lang="mr-IN" dirty="0" smtClean="0"/>
            <a:t>–</a:t>
          </a:r>
          <a:r>
            <a:rPr lang="en-US" dirty="0" smtClean="0"/>
            <a:t> Vision Meeting</a:t>
          </a:r>
        </a:p>
        <a:p>
          <a:r>
            <a:rPr lang="en-US" dirty="0" smtClean="0"/>
            <a:t>Engaging the community, determining priorities</a:t>
          </a:r>
          <a:endParaRPr lang="en-US" dirty="0"/>
        </a:p>
      </dgm:t>
    </dgm:pt>
    <dgm:pt modelId="{FD6667F8-CF74-5741-8A85-BA1CD1D02279}" type="parTrans" cxnId="{A80D21FE-2124-D04B-8FCB-8AFE48AB46A9}">
      <dgm:prSet/>
      <dgm:spPr/>
      <dgm:t>
        <a:bodyPr/>
        <a:lstStyle/>
        <a:p>
          <a:endParaRPr lang="en-US"/>
        </a:p>
      </dgm:t>
    </dgm:pt>
    <dgm:pt modelId="{FF2DE586-CF1A-5840-A24E-3BBB961C9E18}" type="sibTrans" cxnId="{A80D21FE-2124-D04B-8FCB-8AFE48AB46A9}">
      <dgm:prSet/>
      <dgm:spPr/>
      <dgm:t>
        <a:bodyPr/>
        <a:lstStyle/>
        <a:p>
          <a:endParaRPr lang="en-US"/>
        </a:p>
      </dgm:t>
    </dgm:pt>
    <dgm:pt modelId="{B747EA82-FF71-294E-970C-0AAEA4F3B435}">
      <dgm:prSet phldrT="[Text]"/>
      <dgm:spPr/>
      <dgm:t>
        <a:bodyPr/>
        <a:lstStyle/>
        <a:p>
          <a:r>
            <a:rPr lang="en-US" dirty="0" smtClean="0"/>
            <a:t>March </a:t>
          </a:r>
          <a:r>
            <a:rPr lang="mr-IN" dirty="0" smtClean="0"/>
            <a:t>–</a:t>
          </a:r>
          <a:r>
            <a:rPr lang="en-US" dirty="0" smtClean="0"/>
            <a:t> Project Development Meeting</a:t>
          </a:r>
        </a:p>
        <a:p>
          <a:r>
            <a:rPr lang="en-US" dirty="0" smtClean="0"/>
            <a:t>Coordinating and finalizing projects</a:t>
          </a:r>
          <a:endParaRPr lang="en-US" dirty="0"/>
        </a:p>
      </dgm:t>
    </dgm:pt>
    <dgm:pt modelId="{C08D26EE-4165-5443-AE72-9D413BE3E3AE}" type="parTrans" cxnId="{D0BA1EE3-0E55-8E4A-8B51-5CFF89BBBE72}">
      <dgm:prSet/>
      <dgm:spPr/>
      <dgm:t>
        <a:bodyPr/>
        <a:lstStyle/>
        <a:p>
          <a:endParaRPr lang="en-US"/>
        </a:p>
      </dgm:t>
    </dgm:pt>
    <dgm:pt modelId="{31A8BAC5-5A7B-6345-9B4F-19E939A8239D}" type="sibTrans" cxnId="{D0BA1EE3-0E55-8E4A-8B51-5CFF89BBBE72}">
      <dgm:prSet/>
      <dgm:spPr/>
      <dgm:t>
        <a:bodyPr/>
        <a:lstStyle/>
        <a:p>
          <a:endParaRPr lang="en-US"/>
        </a:p>
      </dgm:t>
    </dgm:pt>
    <dgm:pt modelId="{7CD12200-2A8D-FF4B-AB32-127E42D284A5}">
      <dgm:prSet/>
      <dgm:spPr/>
      <dgm:t>
        <a:bodyPr/>
        <a:lstStyle/>
        <a:p>
          <a:r>
            <a:rPr lang="en-US" dirty="0" smtClean="0"/>
            <a:t>January </a:t>
          </a:r>
          <a:r>
            <a:rPr lang="mr-IN" dirty="0" smtClean="0"/>
            <a:t>–</a:t>
          </a:r>
          <a:r>
            <a:rPr lang="en-US" dirty="0" smtClean="0"/>
            <a:t> Steering Team Orientation </a:t>
          </a:r>
          <a:r>
            <a:rPr lang="mr-IN" dirty="0" smtClean="0"/>
            <a:t>–</a:t>
          </a:r>
          <a:r>
            <a:rPr lang="en-US" dirty="0" smtClean="0"/>
            <a:t> </a:t>
          </a:r>
        </a:p>
        <a:p>
          <a:r>
            <a:rPr lang="en-US" dirty="0" smtClean="0"/>
            <a:t>Planning the Vision Meeting</a:t>
          </a:r>
          <a:endParaRPr lang="en-US" dirty="0"/>
        </a:p>
      </dgm:t>
    </dgm:pt>
    <dgm:pt modelId="{99B99851-66DE-3741-94A1-40DABEE5FF28}" type="parTrans" cxnId="{E51D6538-563B-2348-AE0C-2D628E351EE5}">
      <dgm:prSet/>
      <dgm:spPr/>
      <dgm:t>
        <a:bodyPr/>
        <a:lstStyle/>
        <a:p>
          <a:endParaRPr lang="en-US"/>
        </a:p>
      </dgm:t>
    </dgm:pt>
    <dgm:pt modelId="{A7E9CF6D-0358-2740-AB7B-47A47FBD288F}" type="sibTrans" cxnId="{E51D6538-563B-2348-AE0C-2D628E351EE5}">
      <dgm:prSet/>
      <dgm:spPr/>
      <dgm:t>
        <a:bodyPr/>
        <a:lstStyle/>
        <a:p>
          <a:endParaRPr lang="en-US"/>
        </a:p>
      </dgm:t>
    </dgm:pt>
    <dgm:pt modelId="{B352A1BA-AD16-D747-B887-F784D0188920}">
      <dgm:prSet/>
      <dgm:spPr/>
      <dgm:t>
        <a:bodyPr/>
        <a:lstStyle/>
        <a:p>
          <a:r>
            <a:rPr lang="en-US" dirty="0" smtClean="0"/>
            <a:t>April-May </a:t>
          </a:r>
          <a:r>
            <a:rPr lang="mr-IN" dirty="0" smtClean="0"/>
            <a:t>–</a:t>
          </a:r>
          <a:r>
            <a:rPr lang="en-US" dirty="0" smtClean="0"/>
            <a:t> Grant submission and approval</a:t>
          </a:r>
          <a:endParaRPr lang="en-US" dirty="0"/>
        </a:p>
      </dgm:t>
    </dgm:pt>
    <dgm:pt modelId="{6BD63802-BC74-EE4E-847B-A5B38794294B}" type="parTrans" cxnId="{7127A01D-AA62-C541-BC8F-B387E0AC3B7B}">
      <dgm:prSet/>
      <dgm:spPr/>
      <dgm:t>
        <a:bodyPr/>
        <a:lstStyle/>
        <a:p>
          <a:endParaRPr lang="en-US"/>
        </a:p>
      </dgm:t>
    </dgm:pt>
    <dgm:pt modelId="{B64626A4-2AAD-694D-BFCE-56F5E51A40BB}" type="sibTrans" cxnId="{7127A01D-AA62-C541-BC8F-B387E0AC3B7B}">
      <dgm:prSet/>
      <dgm:spPr/>
      <dgm:t>
        <a:bodyPr/>
        <a:lstStyle/>
        <a:p>
          <a:endParaRPr lang="en-US"/>
        </a:p>
      </dgm:t>
    </dgm:pt>
    <dgm:pt modelId="{60D5932D-CE41-5640-A51E-460474197853}" type="pres">
      <dgm:prSet presAssocID="{3B589479-374E-964F-8DA2-6A3F5BCB5407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B03E45F-9F4C-7C41-9D9E-CF64E1A8C36F}" type="pres">
      <dgm:prSet presAssocID="{3B589479-374E-964F-8DA2-6A3F5BCB5407}" presName="dummyMaxCanvas" presStyleCnt="0">
        <dgm:presLayoutVars/>
      </dgm:prSet>
      <dgm:spPr/>
    </dgm:pt>
    <dgm:pt modelId="{B8A449BA-9483-3C4A-9E80-8437478F7F6F}" type="pres">
      <dgm:prSet presAssocID="{3B589479-374E-964F-8DA2-6A3F5BCB5407}" presName="FiveNodes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DDD57F9-7498-884F-823A-01ADDCB07EF9}" type="pres">
      <dgm:prSet presAssocID="{3B589479-374E-964F-8DA2-6A3F5BCB5407}" presName="FiveNodes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3D7C3E8-CEBA-A441-A770-3898BE7E3C02}" type="pres">
      <dgm:prSet presAssocID="{3B589479-374E-964F-8DA2-6A3F5BCB5407}" presName="FiveNodes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FBFD58E-A4ED-2A4D-B1AC-593D74DA7F53}" type="pres">
      <dgm:prSet presAssocID="{3B589479-374E-964F-8DA2-6A3F5BCB5407}" presName="FiveNodes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EA6A0EE-81CC-834B-9DEB-7C08203133ED}" type="pres">
      <dgm:prSet presAssocID="{3B589479-374E-964F-8DA2-6A3F5BCB5407}" presName="FiveNodes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3C77A28-EF02-A94F-ABBD-38EA5536D3CA}" type="pres">
      <dgm:prSet presAssocID="{3B589479-374E-964F-8DA2-6A3F5BCB5407}" presName="FiveConn_1-2" presStyleLbl="f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606694C-4E3E-5546-86ED-D1C16AEA620B}" type="pres">
      <dgm:prSet presAssocID="{3B589479-374E-964F-8DA2-6A3F5BCB5407}" presName="FiveConn_2-3" presStyleLbl="f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DCF8B36-2A2D-D245-83AB-6710A6B078EC}" type="pres">
      <dgm:prSet presAssocID="{3B589479-374E-964F-8DA2-6A3F5BCB5407}" presName="FiveConn_3-4" presStyleLbl="f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788BE45-4A43-9745-B984-258F3106C786}" type="pres">
      <dgm:prSet presAssocID="{3B589479-374E-964F-8DA2-6A3F5BCB5407}" presName="FiveConn_4-5" presStyleLbl="f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982E83B-6DA0-C34A-BFC7-2CB7875987F7}" type="pres">
      <dgm:prSet presAssocID="{3B589479-374E-964F-8DA2-6A3F5BCB5407}" presName="FiveNodes_1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364DAB2-C736-104E-9386-2809FF69D8F6}" type="pres">
      <dgm:prSet presAssocID="{3B589479-374E-964F-8DA2-6A3F5BCB5407}" presName="FiveNodes_2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7A5604D-B8B8-9249-B6C7-DABAF2342B16}" type="pres">
      <dgm:prSet presAssocID="{3B589479-374E-964F-8DA2-6A3F5BCB5407}" presName="FiveNodes_3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4F901D4-4E2C-7D47-BC71-FD81D8280C2A}" type="pres">
      <dgm:prSet presAssocID="{3B589479-374E-964F-8DA2-6A3F5BCB5407}" presName="FiveNodes_4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31DBACB-27DC-0341-BDC1-C4E9678F4D45}" type="pres">
      <dgm:prSet presAssocID="{3B589479-374E-964F-8DA2-6A3F5BCB5407}" presName="FiveNodes_5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B57F711-BC8C-5142-851B-17A6E23808C5}" type="presOf" srcId="{7CD12200-2A8D-FF4B-AB32-127E42D284A5}" destId="{7DDD57F9-7498-884F-823A-01ADDCB07EF9}" srcOrd="0" destOrd="0" presId="urn:microsoft.com/office/officeart/2005/8/layout/vProcess5"/>
    <dgm:cxn modelId="{4B5A2235-E746-0D48-8953-1F3FA32C158D}" type="presOf" srcId="{B747EA82-FF71-294E-970C-0AAEA4F3B435}" destId="{04F901D4-4E2C-7D47-BC71-FD81D8280C2A}" srcOrd="1" destOrd="0" presId="urn:microsoft.com/office/officeart/2005/8/layout/vProcess5"/>
    <dgm:cxn modelId="{4466B5A0-1825-CC4D-ABB0-B0AB026FD1A4}" type="presOf" srcId="{1E743129-04AB-B849-A16E-EA970F92235D}" destId="{63D7C3E8-CEBA-A441-A770-3898BE7E3C02}" srcOrd="0" destOrd="0" presId="urn:microsoft.com/office/officeart/2005/8/layout/vProcess5"/>
    <dgm:cxn modelId="{84E92F8A-B1DD-8542-BBDA-5C9CDAD348F5}" type="presOf" srcId="{B747EA82-FF71-294E-970C-0AAEA4F3B435}" destId="{AFBFD58E-A4ED-2A4D-B1AC-593D74DA7F53}" srcOrd="0" destOrd="0" presId="urn:microsoft.com/office/officeart/2005/8/layout/vProcess5"/>
    <dgm:cxn modelId="{A80D21FE-2124-D04B-8FCB-8AFE48AB46A9}" srcId="{3B589479-374E-964F-8DA2-6A3F5BCB5407}" destId="{1E743129-04AB-B849-A16E-EA970F92235D}" srcOrd="2" destOrd="0" parTransId="{FD6667F8-CF74-5741-8A85-BA1CD1D02279}" sibTransId="{FF2DE586-CF1A-5840-A24E-3BBB961C9E18}"/>
    <dgm:cxn modelId="{BC983246-9947-174D-B143-C9FBFCCB9975}" type="presOf" srcId="{954D8960-1304-DE43-86A9-774CCE202DC7}" destId="{B8A449BA-9483-3C4A-9E80-8437478F7F6F}" srcOrd="0" destOrd="0" presId="urn:microsoft.com/office/officeart/2005/8/layout/vProcess5"/>
    <dgm:cxn modelId="{D0BA1EE3-0E55-8E4A-8B51-5CFF89BBBE72}" srcId="{3B589479-374E-964F-8DA2-6A3F5BCB5407}" destId="{B747EA82-FF71-294E-970C-0AAEA4F3B435}" srcOrd="3" destOrd="0" parTransId="{C08D26EE-4165-5443-AE72-9D413BE3E3AE}" sibTransId="{31A8BAC5-5A7B-6345-9B4F-19E939A8239D}"/>
    <dgm:cxn modelId="{D4135E6F-A858-0547-A6A3-DA275F8B3328}" type="presOf" srcId="{7CD12200-2A8D-FF4B-AB32-127E42D284A5}" destId="{5364DAB2-C736-104E-9386-2809FF69D8F6}" srcOrd="1" destOrd="0" presId="urn:microsoft.com/office/officeart/2005/8/layout/vProcess5"/>
    <dgm:cxn modelId="{05DA359F-A827-B641-AB4A-A1619E076774}" type="presOf" srcId="{954D8960-1304-DE43-86A9-774CCE202DC7}" destId="{8982E83B-6DA0-C34A-BFC7-2CB7875987F7}" srcOrd="1" destOrd="0" presId="urn:microsoft.com/office/officeart/2005/8/layout/vProcess5"/>
    <dgm:cxn modelId="{B790B9A7-871A-E340-8FA1-301C2A8141DD}" type="presOf" srcId="{3B589479-374E-964F-8DA2-6A3F5BCB5407}" destId="{60D5932D-CE41-5640-A51E-460474197853}" srcOrd="0" destOrd="0" presId="urn:microsoft.com/office/officeart/2005/8/layout/vProcess5"/>
    <dgm:cxn modelId="{DC6A0CB9-4B7E-F045-933D-CC19F19FA12B}" type="presOf" srcId="{FF2DE586-CF1A-5840-A24E-3BBB961C9E18}" destId="{BDCF8B36-2A2D-D245-83AB-6710A6B078EC}" srcOrd="0" destOrd="0" presId="urn:microsoft.com/office/officeart/2005/8/layout/vProcess5"/>
    <dgm:cxn modelId="{B7A94993-1C1C-AD47-8B56-3D213DEFFD13}" type="presOf" srcId="{31A8BAC5-5A7B-6345-9B4F-19E939A8239D}" destId="{9788BE45-4A43-9745-B984-258F3106C786}" srcOrd="0" destOrd="0" presId="urn:microsoft.com/office/officeart/2005/8/layout/vProcess5"/>
    <dgm:cxn modelId="{E51D6538-563B-2348-AE0C-2D628E351EE5}" srcId="{3B589479-374E-964F-8DA2-6A3F5BCB5407}" destId="{7CD12200-2A8D-FF4B-AB32-127E42D284A5}" srcOrd="1" destOrd="0" parTransId="{99B99851-66DE-3741-94A1-40DABEE5FF28}" sibTransId="{A7E9CF6D-0358-2740-AB7B-47A47FBD288F}"/>
    <dgm:cxn modelId="{59DE9E82-621B-1449-A9AF-3A4BF4EB2BDF}" srcId="{3B589479-374E-964F-8DA2-6A3F5BCB5407}" destId="{954D8960-1304-DE43-86A9-774CCE202DC7}" srcOrd="0" destOrd="0" parTransId="{956DCA63-E329-CB46-944A-9215BDC7D959}" sibTransId="{0F714D3F-E8C7-B144-9CE8-2FF935D6EDF9}"/>
    <dgm:cxn modelId="{EB486139-506E-044D-A79A-26D4B244F806}" type="presOf" srcId="{0F714D3F-E8C7-B144-9CE8-2FF935D6EDF9}" destId="{03C77A28-EF02-A94F-ABBD-38EA5536D3CA}" srcOrd="0" destOrd="0" presId="urn:microsoft.com/office/officeart/2005/8/layout/vProcess5"/>
    <dgm:cxn modelId="{931ED9EB-B49A-ED45-B847-23CC90795E6C}" type="presOf" srcId="{1E743129-04AB-B849-A16E-EA970F92235D}" destId="{47A5604D-B8B8-9249-B6C7-DABAF2342B16}" srcOrd="1" destOrd="0" presId="urn:microsoft.com/office/officeart/2005/8/layout/vProcess5"/>
    <dgm:cxn modelId="{7127A01D-AA62-C541-BC8F-B387E0AC3B7B}" srcId="{3B589479-374E-964F-8DA2-6A3F5BCB5407}" destId="{B352A1BA-AD16-D747-B887-F784D0188920}" srcOrd="4" destOrd="0" parTransId="{6BD63802-BC74-EE4E-847B-A5B38794294B}" sibTransId="{B64626A4-2AAD-694D-BFCE-56F5E51A40BB}"/>
    <dgm:cxn modelId="{2D083E11-65BC-7446-884B-A6EBEE1EBBEA}" type="presOf" srcId="{A7E9CF6D-0358-2740-AB7B-47A47FBD288F}" destId="{5606694C-4E3E-5546-86ED-D1C16AEA620B}" srcOrd="0" destOrd="0" presId="urn:microsoft.com/office/officeart/2005/8/layout/vProcess5"/>
    <dgm:cxn modelId="{62CEA344-D204-6847-A2A7-70727097375A}" type="presOf" srcId="{B352A1BA-AD16-D747-B887-F784D0188920}" destId="{B31DBACB-27DC-0341-BDC1-C4E9678F4D45}" srcOrd="1" destOrd="0" presId="urn:microsoft.com/office/officeart/2005/8/layout/vProcess5"/>
    <dgm:cxn modelId="{864C57FD-425B-4942-8D3A-6A3D864911BA}" type="presOf" srcId="{B352A1BA-AD16-D747-B887-F784D0188920}" destId="{AEA6A0EE-81CC-834B-9DEB-7C08203133ED}" srcOrd="0" destOrd="0" presId="urn:microsoft.com/office/officeart/2005/8/layout/vProcess5"/>
    <dgm:cxn modelId="{09975F98-44BC-9C42-9BD4-B0E91F49BE24}" type="presParOf" srcId="{60D5932D-CE41-5640-A51E-460474197853}" destId="{7B03E45F-9F4C-7C41-9D9E-CF64E1A8C36F}" srcOrd="0" destOrd="0" presId="urn:microsoft.com/office/officeart/2005/8/layout/vProcess5"/>
    <dgm:cxn modelId="{A54E4B35-646C-CF41-B5C4-9F780EE05B00}" type="presParOf" srcId="{60D5932D-CE41-5640-A51E-460474197853}" destId="{B8A449BA-9483-3C4A-9E80-8437478F7F6F}" srcOrd="1" destOrd="0" presId="urn:microsoft.com/office/officeart/2005/8/layout/vProcess5"/>
    <dgm:cxn modelId="{AFB324ED-86E7-014A-876B-A2FF360BDA52}" type="presParOf" srcId="{60D5932D-CE41-5640-A51E-460474197853}" destId="{7DDD57F9-7498-884F-823A-01ADDCB07EF9}" srcOrd="2" destOrd="0" presId="urn:microsoft.com/office/officeart/2005/8/layout/vProcess5"/>
    <dgm:cxn modelId="{99621F24-130D-0A42-AC27-18BF071708B4}" type="presParOf" srcId="{60D5932D-CE41-5640-A51E-460474197853}" destId="{63D7C3E8-CEBA-A441-A770-3898BE7E3C02}" srcOrd="3" destOrd="0" presId="urn:microsoft.com/office/officeart/2005/8/layout/vProcess5"/>
    <dgm:cxn modelId="{285775D4-AD27-C045-A532-1A7F813F2723}" type="presParOf" srcId="{60D5932D-CE41-5640-A51E-460474197853}" destId="{AFBFD58E-A4ED-2A4D-B1AC-593D74DA7F53}" srcOrd="4" destOrd="0" presId="urn:microsoft.com/office/officeart/2005/8/layout/vProcess5"/>
    <dgm:cxn modelId="{450D28FB-5193-F543-B750-C6C59355A402}" type="presParOf" srcId="{60D5932D-CE41-5640-A51E-460474197853}" destId="{AEA6A0EE-81CC-834B-9DEB-7C08203133ED}" srcOrd="5" destOrd="0" presId="urn:microsoft.com/office/officeart/2005/8/layout/vProcess5"/>
    <dgm:cxn modelId="{3CF6FA8F-1EAA-624B-8274-3937C2C0CE85}" type="presParOf" srcId="{60D5932D-CE41-5640-A51E-460474197853}" destId="{03C77A28-EF02-A94F-ABBD-38EA5536D3CA}" srcOrd="6" destOrd="0" presId="urn:microsoft.com/office/officeart/2005/8/layout/vProcess5"/>
    <dgm:cxn modelId="{985B8F52-A6DA-1541-B439-CD4431CE3B70}" type="presParOf" srcId="{60D5932D-CE41-5640-A51E-460474197853}" destId="{5606694C-4E3E-5546-86ED-D1C16AEA620B}" srcOrd="7" destOrd="0" presId="urn:microsoft.com/office/officeart/2005/8/layout/vProcess5"/>
    <dgm:cxn modelId="{6B5C3727-F9B7-D14B-A48B-870CF07F401B}" type="presParOf" srcId="{60D5932D-CE41-5640-A51E-460474197853}" destId="{BDCF8B36-2A2D-D245-83AB-6710A6B078EC}" srcOrd="8" destOrd="0" presId="urn:microsoft.com/office/officeart/2005/8/layout/vProcess5"/>
    <dgm:cxn modelId="{1A9CEE48-0E7C-D74D-AFCE-F8CDA2F4B51D}" type="presParOf" srcId="{60D5932D-CE41-5640-A51E-460474197853}" destId="{9788BE45-4A43-9745-B984-258F3106C786}" srcOrd="9" destOrd="0" presId="urn:microsoft.com/office/officeart/2005/8/layout/vProcess5"/>
    <dgm:cxn modelId="{482B8A3B-B981-0B4E-A245-6274A8F95EAA}" type="presParOf" srcId="{60D5932D-CE41-5640-A51E-460474197853}" destId="{8982E83B-6DA0-C34A-BFC7-2CB7875987F7}" srcOrd="10" destOrd="0" presId="urn:microsoft.com/office/officeart/2005/8/layout/vProcess5"/>
    <dgm:cxn modelId="{7C239AAF-9887-094E-AE54-2E6127C4ECDA}" type="presParOf" srcId="{60D5932D-CE41-5640-A51E-460474197853}" destId="{5364DAB2-C736-104E-9386-2809FF69D8F6}" srcOrd="11" destOrd="0" presId="urn:microsoft.com/office/officeart/2005/8/layout/vProcess5"/>
    <dgm:cxn modelId="{E0046CC2-298E-EB45-9A21-70B65E738450}" type="presParOf" srcId="{60D5932D-CE41-5640-A51E-460474197853}" destId="{47A5604D-B8B8-9249-B6C7-DABAF2342B16}" srcOrd="12" destOrd="0" presId="urn:microsoft.com/office/officeart/2005/8/layout/vProcess5"/>
    <dgm:cxn modelId="{BCCE88EB-E7A5-B04E-AA15-25D78673CA34}" type="presParOf" srcId="{60D5932D-CE41-5640-A51E-460474197853}" destId="{04F901D4-4E2C-7D47-BC71-FD81D8280C2A}" srcOrd="13" destOrd="0" presId="urn:microsoft.com/office/officeart/2005/8/layout/vProcess5"/>
    <dgm:cxn modelId="{6E59306F-1519-084A-AF5B-0EA4A9062D06}" type="presParOf" srcId="{60D5932D-CE41-5640-A51E-460474197853}" destId="{B31DBACB-27DC-0341-BDC1-C4E9678F4D45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A449BA-9483-3C4A-9E80-8437478F7F6F}">
      <dsp:nvSpPr>
        <dsp:cNvPr id="0" name=""/>
        <dsp:cNvSpPr/>
      </dsp:nvSpPr>
      <dsp:spPr>
        <a:xfrm>
          <a:off x="0" y="0"/>
          <a:ext cx="6336792" cy="81467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Today </a:t>
          </a:r>
          <a:r>
            <a:rPr lang="mr-IN" sz="1800" kern="1200" dirty="0" smtClean="0"/>
            <a:t>–</a:t>
          </a:r>
          <a:r>
            <a:rPr lang="en-US" sz="1800" kern="1200" dirty="0" smtClean="0"/>
            <a:t> Increasing confidence</a:t>
          </a:r>
          <a:endParaRPr lang="en-US" sz="1800" kern="1200" dirty="0"/>
        </a:p>
      </dsp:txBody>
      <dsp:txXfrm>
        <a:off x="23861" y="23861"/>
        <a:ext cx="5362379" cy="766951"/>
      </dsp:txXfrm>
    </dsp:sp>
    <dsp:sp modelId="{7DDD57F9-7498-884F-823A-01ADDCB07EF9}">
      <dsp:nvSpPr>
        <dsp:cNvPr id="0" name=""/>
        <dsp:cNvSpPr/>
      </dsp:nvSpPr>
      <dsp:spPr>
        <a:xfrm>
          <a:off x="473202" y="927822"/>
          <a:ext cx="6336792" cy="81467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January </a:t>
          </a:r>
          <a:r>
            <a:rPr lang="mr-IN" sz="1800" kern="1200" dirty="0" smtClean="0"/>
            <a:t>–</a:t>
          </a:r>
          <a:r>
            <a:rPr lang="en-US" sz="1800" kern="1200" dirty="0" smtClean="0"/>
            <a:t> Steering Team Orientation </a:t>
          </a:r>
          <a:r>
            <a:rPr lang="mr-IN" sz="1800" kern="1200" dirty="0" smtClean="0"/>
            <a:t>–</a:t>
          </a:r>
          <a:r>
            <a:rPr lang="en-US" sz="1800" kern="1200" dirty="0" smtClean="0"/>
            <a:t> 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Planning the Vision Meeting</a:t>
          </a:r>
          <a:endParaRPr lang="en-US" sz="1800" kern="1200" dirty="0"/>
        </a:p>
      </dsp:txBody>
      <dsp:txXfrm>
        <a:off x="497063" y="951683"/>
        <a:ext cx="5286330" cy="766951"/>
      </dsp:txXfrm>
    </dsp:sp>
    <dsp:sp modelId="{63D7C3E8-CEBA-A441-A770-3898BE7E3C02}">
      <dsp:nvSpPr>
        <dsp:cNvPr id="0" name=""/>
        <dsp:cNvSpPr/>
      </dsp:nvSpPr>
      <dsp:spPr>
        <a:xfrm>
          <a:off x="946404" y="1855644"/>
          <a:ext cx="6336792" cy="81467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February </a:t>
          </a:r>
          <a:r>
            <a:rPr lang="mr-IN" sz="1800" kern="1200" dirty="0" smtClean="0"/>
            <a:t>–</a:t>
          </a:r>
          <a:r>
            <a:rPr lang="en-US" sz="1800" kern="1200" dirty="0" smtClean="0"/>
            <a:t> Vision Meeting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Engaging the community, determining priorities</a:t>
          </a:r>
          <a:endParaRPr lang="en-US" sz="1800" kern="1200" dirty="0"/>
        </a:p>
      </dsp:txBody>
      <dsp:txXfrm>
        <a:off x="970265" y="1879505"/>
        <a:ext cx="5286330" cy="766951"/>
      </dsp:txXfrm>
    </dsp:sp>
    <dsp:sp modelId="{AFBFD58E-A4ED-2A4D-B1AC-593D74DA7F53}">
      <dsp:nvSpPr>
        <dsp:cNvPr id="0" name=""/>
        <dsp:cNvSpPr/>
      </dsp:nvSpPr>
      <dsp:spPr>
        <a:xfrm>
          <a:off x="1419605" y="2783467"/>
          <a:ext cx="6336792" cy="81467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March </a:t>
          </a:r>
          <a:r>
            <a:rPr lang="mr-IN" sz="1800" kern="1200" dirty="0" smtClean="0"/>
            <a:t>–</a:t>
          </a:r>
          <a:r>
            <a:rPr lang="en-US" sz="1800" kern="1200" dirty="0" smtClean="0"/>
            <a:t> Project Development Meeting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Coordinating and finalizing projects</a:t>
          </a:r>
          <a:endParaRPr lang="en-US" sz="1800" kern="1200" dirty="0"/>
        </a:p>
      </dsp:txBody>
      <dsp:txXfrm>
        <a:off x="1443466" y="2807328"/>
        <a:ext cx="5286330" cy="766951"/>
      </dsp:txXfrm>
    </dsp:sp>
    <dsp:sp modelId="{AEA6A0EE-81CC-834B-9DEB-7C08203133ED}">
      <dsp:nvSpPr>
        <dsp:cNvPr id="0" name=""/>
        <dsp:cNvSpPr/>
      </dsp:nvSpPr>
      <dsp:spPr>
        <a:xfrm>
          <a:off x="1892808" y="3711289"/>
          <a:ext cx="6336792" cy="81467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April-May </a:t>
          </a:r>
          <a:r>
            <a:rPr lang="mr-IN" sz="1800" kern="1200" dirty="0" smtClean="0"/>
            <a:t>–</a:t>
          </a:r>
          <a:r>
            <a:rPr lang="en-US" sz="1800" kern="1200" dirty="0" smtClean="0"/>
            <a:t> Grant submission and approval</a:t>
          </a:r>
          <a:endParaRPr lang="en-US" sz="1800" kern="1200" dirty="0"/>
        </a:p>
      </dsp:txBody>
      <dsp:txXfrm>
        <a:off x="1916669" y="3735150"/>
        <a:ext cx="5286330" cy="766951"/>
      </dsp:txXfrm>
    </dsp:sp>
    <dsp:sp modelId="{03C77A28-EF02-A94F-ABBD-38EA5536D3CA}">
      <dsp:nvSpPr>
        <dsp:cNvPr id="0" name=""/>
        <dsp:cNvSpPr/>
      </dsp:nvSpPr>
      <dsp:spPr>
        <a:xfrm>
          <a:off x="5807254" y="595164"/>
          <a:ext cx="529537" cy="529537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/>
        </a:p>
      </dsp:txBody>
      <dsp:txXfrm>
        <a:off x="5926400" y="595164"/>
        <a:ext cx="291245" cy="398477"/>
      </dsp:txXfrm>
    </dsp:sp>
    <dsp:sp modelId="{5606694C-4E3E-5546-86ED-D1C16AEA620B}">
      <dsp:nvSpPr>
        <dsp:cNvPr id="0" name=""/>
        <dsp:cNvSpPr/>
      </dsp:nvSpPr>
      <dsp:spPr>
        <a:xfrm>
          <a:off x="6280456" y="1522986"/>
          <a:ext cx="529537" cy="529537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/>
        </a:p>
      </dsp:txBody>
      <dsp:txXfrm>
        <a:off x="6399602" y="1522986"/>
        <a:ext cx="291245" cy="398477"/>
      </dsp:txXfrm>
    </dsp:sp>
    <dsp:sp modelId="{BDCF8B36-2A2D-D245-83AB-6710A6B078EC}">
      <dsp:nvSpPr>
        <dsp:cNvPr id="0" name=""/>
        <dsp:cNvSpPr/>
      </dsp:nvSpPr>
      <dsp:spPr>
        <a:xfrm>
          <a:off x="6753658" y="2437231"/>
          <a:ext cx="529537" cy="529537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/>
        </a:p>
      </dsp:txBody>
      <dsp:txXfrm>
        <a:off x="6872804" y="2437231"/>
        <a:ext cx="291245" cy="398477"/>
      </dsp:txXfrm>
    </dsp:sp>
    <dsp:sp modelId="{9788BE45-4A43-9745-B984-258F3106C786}">
      <dsp:nvSpPr>
        <dsp:cNvPr id="0" name=""/>
        <dsp:cNvSpPr/>
      </dsp:nvSpPr>
      <dsp:spPr>
        <a:xfrm>
          <a:off x="7226860" y="3374105"/>
          <a:ext cx="529537" cy="529537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/>
        </a:p>
      </dsp:txBody>
      <dsp:txXfrm>
        <a:off x="7346006" y="3374105"/>
        <a:ext cx="291245" cy="39847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D5741-E9A1-BF46-94D6-8AB710E9859F}" type="datetimeFigureOut">
              <a:rPr lang="en-US" smtClean="0"/>
              <a:t>11/29/2016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5A23A-1782-8547-B286-D7BE507D4F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6383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D5741-E9A1-BF46-94D6-8AB710E9859F}" type="datetimeFigureOut">
              <a:rPr lang="en-US" smtClean="0"/>
              <a:t>11/29/2016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5A23A-1782-8547-B286-D7BE507D4F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9751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D5741-E9A1-BF46-94D6-8AB710E9859F}" type="datetimeFigureOut">
              <a:rPr lang="en-US" smtClean="0"/>
              <a:t>11/29/2016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5A23A-1782-8547-B286-D7BE507D4F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738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D5741-E9A1-BF46-94D6-8AB710E9859F}" type="datetimeFigureOut">
              <a:rPr lang="en-US" smtClean="0"/>
              <a:t>11/29/2016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5A23A-1782-8547-B286-D7BE507D4F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1289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D5741-E9A1-BF46-94D6-8AB710E9859F}" type="datetimeFigureOut">
              <a:rPr lang="en-US" smtClean="0"/>
              <a:t>11/29/2016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5A23A-1782-8547-B286-D7BE507D4F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677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D5741-E9A1-BF46-94D6-8AB710E9859F}" type="datetimeFigureOut">
              <a:rPr lang="en-US" smtClean="0"/>
              <a:t>11/29/2016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5A23A-1782-8547-B286-D7BE507D4F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6384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D5741-E9A1-BF46-94D6-8AB710E9859F}" type="datetimeFigureOut">
              <a:rPr lang="en-US" smtClean="0"/>
              <a:t>11/29/2016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5A23A-1782-8547-B286-D7BE507D4F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8374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D5741-E9A1-BF46-94D6-8AB710E9859F}" type="datetimeFigureOut">
              <a:rPr lang="en-US" smtClean="0"/>
              <a:t>11/29/2016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5A23A-1782-8547-B286-D7BE507D4F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655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D5741-E9A1-BF46-94D6-8AB710E9859F}" type="datetimeFigureOut">
              <a:rPr lang="en-US" smtClean="0"/>
              <a:t>11/29/2016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5A23A-1782-8547-B286-D7BE507D4F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577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D5741-E9A1-BF46-94D6-8AB710E9859F}" type="datetimeFigureOut">
              <a:rPr lang="en-US" smtClean="0"/>
              <a:t>11/29/2016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5A23A-1782-8547-B286-D7BE507D4F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610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D5741-E9A1-BF46-94D6-8AB710E9859F}" type="datetimeFigureOut">
              <a:rPr lang="en-US" smtClean="0"/>
              <a:t>11/29/2016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5A23A-1782-8547-B286-D7BE507D4F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200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BD5741-E9A1-BF46-94D6-8AB710E9859F}" type="datetimeFigureOut">
              <a:rPr lang="en-US" smtClean="0"/>
              <a:t>11/29/2016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35A23A-1782-8547-B286-D7BE507D4F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333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Iron Range Broadband Communities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</a:p>
          <a:p>
            <a:r>
              <a:rPr lang="en-US" dirty="0" smtClean="0"/>
              <a:t>Key Elements of Success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4396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 Steering Team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43642"/>
          </a:xfrm>
        </p:spPr>
        <p:txBody>
          <a:bodyPr>
            <a:normAutofit/>
          </a:bodyPr>
          <a:lstStyle/>
          <a:p>
            <a:r>
              <a:rPr lang="en-US" dirty="0" smtClean="0"/>
              <a:t>10 </a:t>
            </a:r>
            <a:r>
              <a:rPr lang="mr-IN" dirty="0" smtClean="0"/>
              <a:t>–</a:t>
            </a:r>
            <a:r>
              <a:rPr lang="en-US" dirty="0" smtClean="0"/>
              <a:t> 12 members</a:t>
            </a:r>
          </a:p>
          <a:p>
            <a:r>
              <a:rPr lang="en-US" dirty="0" smtClean="0"/>
              <a:t>People/organizations that provided support letters for IRBC application</a:t>
            </a:r>
          </a:p>
          <a:p>
            <a:r>
              <a:rPr lang="en-US" dirty="0" smtClean="0"/>
              <a:t>Range of ages</a:t>
            </a:r>
          </a:p>
          <a:p>
            <a:r>
              <a:rPr lang="en-US" dirty="0" smtClean="0"/>
              <a:t>People with passion</a:t>
            </a:r>
          </a:p>
          <a:p>
            <a:pPr lvl="1"/>
            <a:r>
              <a:rPr lang="en-US" dirty="0" smtClean="0"/>
              <a:t>Community</a:t>
            </a:r>
          </a:p>
          <a:p>
            <a:pPr lvl="1"/>
            <a:r>
              <a:rPr lang="en-US" dirty="0" smtClean="0"/>
              <a:t>Technology</a:t>
            </a:r>
          </a:p>
          <a:p>
            <a:r>
              <a:rPr lang="en-US" dirty="0" smtClean="0"/>
              <a:t>Prepare for January Steering Team Orientation meeting</a:t>
            </a:r>
          </a:p>
        </p:txBody>
      </p:sp>
    </p:spTree>
    <p:extLst>
      <p:ext uri="{BB962C8B-B14F-4D97-AF65-F5344CB8AC3E}">
        <p14:creationId xmlns:p14="http://schemas.microsoft.com/office/powerpoint/2010/main" val="39721518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270"/>
            <a:ext cx="8229600" cy="1143000"/>
          </a:xfrm>
        </p:spPr>
        <p:txBody>
          <a:bodyPr/>
          <a:lstStyle/>
          <a:p>
            <a:r>
              <a:rPr lang="en-US" dirty="0" smtClean="0"/>
              <a:t>Prepare Your Community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98885"/>
            <a:ext cx="8229600" cy="546501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Publicity</a:t>
            </a:r>
          </a:p>
          <a:p>
            <a:pPr lvl="1"/>
            <a:r>
              <a:rPr lang="en-US" dirty="0" smtClean="0"/>
              <a:t>Print</a:t>
            </a:r>
          </a:p>
          <a:p>
            <a:pPr lvl="2"/>
            <a:r>
              <a:rPr lang="en-US" dirty="0" smtClean="0"/>
              <a:t>Newspaper articles</a:t>
            </a:r>
          </a:p>
          <a:p>
            <a:pPr lvl="2"/>
            <a:r>
              <a:rPr lang="en-US" dirty="0" smtClean="0"/>
              <a:t>Newsletters</a:t>
            </a:r>
          </a:p>
          <a:p>
            <a:pPr lvl="3"/>
            <a:r>
              <a:rPr lang="en-US" dirty="0" smtClean="0"/>
              <a:t>Schools</a:t>
            </a:r>
          </a:p>
          <a:p>
            <a:pPr lvl="3"/>
            <a:r>
              <a:rPr lang="en-US" dirty="0" smtClean="0"/>
              <a:t>Health care providers</a:t>
            </a:r>
          </a:p>
          <a:p>
            <a:pPr lvl="3"/>
            <a:r>
              <a:rPr lang="en-US" dirty="0" smtClean="0"/>
              <a:t>Churches</a:t>
            </a:r>
          </a:p>
          <a:p>
            <a:pPr lvl="3"/>
            <a:r>
              <a:rPr lang="en-US" dirty="0" smtClean="0"/>
              <a:t>Chamber</a:t>
            </a:r>
          </a:p>
          <a:p>
            <a:pPr lvl="1"/>
            <a:r>
              <a:rPr lang="en-US" dirty="0" smtClean="0"/>
              <a:t>Online</a:t>
            </a:r>
          </a:p>
          <a:p>
            <a:pPr lvl="2"/>
            <a:r>
              <a:rPr lang="en-US" dirty="0" smtClean="0"/>
              <a:t>Facebook</a:t>
            </a:r>
          </a:p>
          <a:p>
            <a:pPr lvl="2"/>
            <a:r>
              <a:rPr lang="en-US" dirty="0" smtClean="0"/>
              <a:t>Web sites</a:t>
            </a:r>
          </a:p>
          <a:p>
            <a:pPr lvl="2"/>
            <a:r>
              <a:rPr lang="en-US" dirty="0" smtClean="0"/>
              <a:t>Twitter</a:t>
            </a:r>
          </a:p>
          <a:p>
            <a:r>
              <a:rPr lang="en-US" dirty="0" smtClean="0"/>
              <a:t>Messaging</a:t>
            </a:r>
          </a:p>
          <a:p>
            <a:pPr lvl="1"/>
            <a:r>
              <a:rPr lang="en-US" dirty="0"/>
              <a:t>U</a:t>
            </a:r>
            <a:r>
              <a:rPr lang="en-US" dirty="0" smtClean="0"/>
              <a:t>ses of broadband, not just broadband services!</a:t>
            </a:r>
          </a:p>
          <a:p>
            <a:pPr lvl="1"/>
            <a:r>
              <a:rPr lang="en-US" dirty="0" smtClean="0"/>
              <a:t>This is something the community creates</a:t>
            </a:r>
          </a:p>
          <a:p>
            <a:pPr lvl="1"/>
            <a:r>
              <a:rPr lang="en-US" dirty="0" smtClean="0"/>
              <a:t>An opportunity to make a difference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30118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Process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8449659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725678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Let’s Set a </a:t>
            </a:r>
            <a:br>
              <a:rPr lang="en-US" dirty="0" smtClean="0"/>
            </a:br>
            <a:r>
              <a:rPr lang="en-US" dirty="0" smtClean="0"/>
              <a:t>Steering Team</a:t>
            </a:r>
            <a:r>
              <a:rPr lang="en-US" dirty="0"/>
              <a:t> </a:t>
            </a:r>
            <a:r>
              <a:rPr lang="en-US" dirty="0" smtClean="0"/>
              <a:t>Meeting Date!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Targeted Dates</a:t>
            </a:r>
          </a:p>
          <a:p>
            <a:pPr lvl="1"/>
            <a:r>
              <a:rPr lang="en-US" dirty="0" smtClean="0"/>
              <a:t>January 10 </a:t>
            </a:r>
            <a:r>
              <a:rPr lang="mr-IN" dirty="0" smtClean="0"/>
              <a:t>–</a:t>
            </a:r>
            <a:r>
              <a:rPr lang="en-US" dirty="0" smtClean="0"/>
              <a:t> 19</a:t>
            </a:r>
          </a:p>
          <a:p>
            <a:pPr lvl="1"/>
            <a:r>
              <a:rPr lang="en-US" dirty="0" smtClean="0"/>
              <a:t>Two hours</a:t>
            </a:r>
            <a:endParaRPr lang="en-US" dirty="0"/>
          </a:p>
          <a:p>
            <a:r>
              <a:rPr lang="en-US" dirty="0" smtClean="0"/>
              <a:t>Use the sign-up sheet on the wall</a:t>
            </a:r>
          </a:p>
        </p:txBody>
      </p:sp>
    </p:spTree>
    <p:extLst>
      <p:ext uri="{BB962C8B-B14F-4D97-AF65-F5344CB8AC3E}">
        <p14:creationId xmlns:p14="http://schemas.microsoft.com/office/powerpoint/2010/main" val="9837363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Lessons Learned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Always over-invite rather than exclude</a:t>
            </a:r>
          </a:p>
          <a:p>
            <a:r>
              <a:rPr lang="en-US" dirty="0" smtClean="0"/>
              <a:t>Great turnout at the Vision meeting makes the rest of the initiative easier</a:t>
            </a:r>
          </a:p>
          <a:p>
            <a:r>
              <a:rPr lang="en-US" dirty="0" smtClean="0"/>
              <a:t>Collaborative projects are most impactful and sustainable</a:t>
            </a:r>
          </a:p>
          <a:p>
            <a:r>
              <a:rPr lang="en-US" dirty="0" smtClean="0"/>
              <a:t>Projects that include two or more Intelligent Community elements are most innovative</a:t>
            </a:r>
          </a:p>
          <a:p>
            <a:r>
              <a:rPr lang="en-US" dirty="0" smtClean="0"/>
              <a:t>Fun is good!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08551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E9EF757EAA82440A1C17303F6D3F338" ma:contentTypeVersion="9" ma:contentTypeDescription="Create a new document." ma:contentTypeScope="" ma:versionID="e49e37ef823ec3d4af9875a52815a43d">
  <xsd:schema xmlns:xsd="http://www.w3.org/2001/XMLSchema" xmlns:xs="http://www.w3.org/2001/XMLSchema" xmlns:p="http://schemas.microsoft.com/office/2006/metadata/properties" xmlns:ns2="a512c50e-df72-4750-9093-b1eeb171f046" targetNamespace="http://schemas.microsoft.com/office/2006/metadata/properties" ma:root="true" ma:fieldsID="b1430b3f2b44979572a53d4f4becbb89" ns2:_="">
    <xsd:import namespace="a512c50e-df72-4750-9093-b1eeb171f046"/>
    <xsd:element name="properties">
      <xsd:complexType>
        <xsd:sequence>
          <xsd:element name="documentManagement">
            <xsd:complexType>
              <xsd:all>
                <xsd:element ref="ns2:Meeting_x0020_Name" minOccurs="0"/>
                <xsd:element ref="ns2:Date"/>
                <xsd:element ref="ns2:Meeting_x0020_Series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512c50e-df72-4750-9093-b1eeb171f046" elementFormDefault="qualified">
    <xsd:import namespace="http://schemas.microsoft.com/office/2006/documentManagement/types"/>
    <xsd:import namespace="http://schemas.microsoft.com/office/infopath/2007/PartnerControls"/>
    <xsd:element name="Meeting_x0020_Name" ma:index="2" nillable="true" ma:displayName="Meeting Name" ma:format="Dropdown" ma:internalName="Meeting_x0020_Name">
      <xsd:simpleType>
        <xsd:restriction base="dms:Choice">
          <xsd:enumeration value="BBC Gathering Dec 10"/>
          <xsd:enumeration value="BBC Gathering May"/>
          <xsd:enumeration value="BBC Gathering Sept 13"/>
          <xsd:enumeration value="BBC Gathering Sept 2016"/>
          <xsd:enumeration value="BBC Kickoff"/>
          <xsd:enumeration value="BBC Kickoff Jan 21-22"/>
          <xsd:enumeration value="BBC May 27-28"/>
          <xsd:enumeration value="BBC MIRC Input Gathering 061014"/>
          <xsd:enumeration value="BBC Strut Your Stuff Tour 2016"/>
          <xsd:enumeration value="Co-op May 5"/>
          <xsd:enumeration value="Coop Meetings"/>
          <xsd:enumeration value="Cooperation Among Coops July 19"/>
          <xsd:enumeration value="Jan 16-17 BBC Kickoff"/>
          <xsd:enumeration value="Jan 28 Broadband Coalition Meeting"/>
          <xsd:enumeration value="Legislative Stakeholder Strategy Session Oct 15"/>
          <xsd:enumeration value="Mar 1 Broadband Coalition Meeting"/>
          <xsd:enumeration value="Mar 9 Legislator Info Session"/>
          <xsd:enumeration value="NRECA Summit on Rural America WA DC"/>
        </xsd:restriction>
      </xsd:simpleType>
    </xsd:element>
    <xsd:element name="Date" ma:index="3" ma:displayName="Date" ma:default="[today]" ma:format="DateOnly" ma:internalName="Date">
      <xsd:simpleType>
        <xsd:restriction base="dms:DateTime"/>
      </xsd:simpleType>
    </xsd:element>
    <xsd:element name="Meeting_x0020_Series" ma:index="13" ma:displayName="Meeting Series" ma:format="Dropdown" ma:internalName="Meeting_x0020_Series">
      <xsd:simpleType>
        <xsd:restriction base="dms:Choice">
          <xsd:enumeration value="Cooperatives"/>
          <xsd:enumeration value="Rural BB Coalition"/>
          <xsd:enumeration value="BBC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7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ate xmlns="a512c50e-df72-4750-9093-b1eeb171f046">2016-12-08T17:34:03+00:00</Date>
    <Meeting_x0020_Name xmlns="a512c50e-df72-4750-9093-b1eeb171f046" xsi:nil="true"/>
    <Meeting_x0020_Series xmlns="a512c50e-df72-4750-9093-b1eeb171f046">BBC</Meeting_x0020_Series>
  </documentManagement>
</p:properties>
</file>

<file path=customXml/itemProps1.xml><?xml version="1.0" encoding="utf-8"?>
<ds:datastoreItem xmlns:ds="http://schemas.openxmlformats.org/officeDocument/2006/customXml" ds:itemID="{BB5B13AF-7B0F-4566-8738-970EA6C64A26}"/>
</file>

<file path=customXml/itemProps2.xml><?xml version="1.0" encoding="utf-8"?>
<ds:datastoreItem xmlns:ds="http://schemas.openxmlformats.org/officeDocument/2006/customXml" ds:itemID="{5657D0F5-74C3-44BC-B9C5-D2F9BEE937A7}"/>
</file>

<file path=customXml/itemProps3.xml><?xml version="1.0" encoding="utf-8"?>
<ds:datastoreItem xmlns:ds="http://schemas.openxmlformats.org/officeDocument/2006/customXml" ds:itemID="{2722F49D-33AA-44D2-8B08-46E33CB91151}"/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183</Words>
  <Application>Microsoft Office PowerPoint</Application>
  <PresentationFormat>On-screen Show (4:3)</PresentationFormat>
  <Paragraphs>48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Mangal</vt:lpstr>
      <vt:lpstr>Office Theme</vt:lpstr>
      <vt:lpstr>Iron Range Broadband Communities</vt:lpstr>
      <vt:lpstr>Form Steering Team</vt:lpstr>
      <vt:lpstr>Prepare Your Community</vt:lpstr>
      <vt:lpstr>The Process</vt:lpstr>
      <vt:lpstr>Let’s Set a  Steering Team Meeting Date!</vt:lpstr>
      <vt:lpstr>Lessons Learned</vt:lpstr>
    </vt:vector>
  </TitlesOfParts>
  <Company>cta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IRBC Kick-off Nov 30, 2016</dc:title>
  <dc:creator>Bill Coleman</dc:creator>
  <cp:lastModifiedBy>Mary Magnuson</cp:lastModifiedBy>
  <cp:revision>5</cp:revision>
  <dcterms:created xsi:type="dcterms:W3CDTF">2016-11-28T17:05:33Z</dcterms:created>
  <dcterms:modified xsi:type="dcterms:W3CDTF">2016-11-30T03:23:59Z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0x0101004E9EF757EAA82440A1C17303F6D3F338</vt:lpwstr>
  </property>
</Properties>
</file>