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3.jpg" ContentType="image/gif"/>
  <Override PartName="/ppt/media/image17.jpg" ContentType="image/png"/>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7.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366" r:id="rId2"/>
    <p:sldId id="399" r:id="rId3"/>
    <p:sldId id="467" r:id="rId4"/>
    <p:sldId id="466" r:id="rId5"/>
    <p:sldId id="415" r:id="rId6"/>
    <p:sldId id="431" r:id="rId7"/>
    <p:sldId id="434" r:id="rId8"/>
    <p:sldId id="416" r:id="rId9"/>
    <p:sldId id="435" r:id="rId10"/>
    <p:sldId id="418" r:id="rId11"/>
    <p:sldId id="422" r:id="rId12"/>
    <p:sldId id="425" r:id="rId13"/>
    <p:sldId id="427" r:id="rId14"/>
    <p:sldId id="433" r:id="rId15"/>
    <p:sldId id="436" r:id="rId16"/>
    <p:sldId id="469" r:id="rId17"/>
    <p:sldId id="442" r:id="rId18"/>
    <p:sldId id="443" r:id="rId19"/>
    <p:sldId id="444" r:id="rId20"/>
    <p:sldId id="445" r:id="rId21"/>
    <p:sldId id="468" r:id="rId22"/>
    <p:sldId id="446" r:id="rId23"/>
    <p:sldId id="472" r:id="rId24"/>
    <p:sldId id="447" r:id="rId25"/>
    <p:sldId id="448" r:id="rId26"/>
    <p:sldId id="449" r:id="rId27"/>
    <p:sldId id="450" r:id="rId28"/>
    <p:sldId id="451" r:id="rId29"/>
    <p:sldId id="470" r:id="rId30"/>
    <p:sldId id="452" r:id="rId31"/>
    <p:sldId id="453" r:id="rId32"/>
    <p:sldId id="454" r:id="rId33"/>
    <p:sldId id="455" r:id="rId34"/>
    <p:sldId id="457" r:id="rId35"/>
    <p:sldId id="458" r:id="rId36"/>
    <p:sldId id="460" r:id="rId37"/>
    <p:sldId id="471" r:id="rId38"/>
    <p:sldId id="429" r:id="rId39"/>
    <p:sldId id="430" r:id="rId40"/>
    <p:sldId id="423" r:id="rId41"/>
    <p:sldId id="437" r:id="rId42"/>
    <p:sldId id="438" r:id="rId43"/>
    <p:sldId id="475" r:id="rId44"/>
    <p:sldId id="473" r:id="rId45"/>
    <p:sldId id="474"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4F81BD"/>
    <a:srgbClr val="5394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0757" autoAdjust="0"/>
  </p:normalViewPr>
  <p:slideViewPr>
    <p:cSldViewPr snapToGrid="0" snapToObjects="1">
      <p:cViewPr>
        <p:scale>
          <a:sx n="80" d="100"/>
          <a:sy n="80" d="100"/>
        </p:scale>
        <p:origin x="-782"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thibaudchatel:Desktop:SNG:marketing:materials:charts%20/%20pics...:New%20jobs%20created%20related%20to%20Internet.xls" TargetMode="Externa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Macintosh%20HD:Users:thibaudchatel:Desktop:SNG:USA:2012-13%2019%20Nebraska:Data:Data%20for%20October%2015:Data%20for%20Oct15%20conference.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Macintosh%20HD:Users:thibaudchatel:Desktop:SNG:marketing:materials:charts%20/%20pics...:Percent%20of%20revenues%20by%20DEi%20scores.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depthPercent val="100"/>
      <c:rAngAx val="1"/>
    </c:view3D>
    <c:floor>
      <c:thickness val="0"/>
      <c:spPr>
        <a:solidFill>
          <a:schemeClr val="bg1">
            <a:lumMod val="75000"/>
          </a:schemeClr>
        </a:solidFill>
        <a:ln w="3175">
          <a:solidFill>
            <a:srgbClr val="808080"/>
          </a:solidFill>
          <a:prstDash val="solid"/>
        </a:ln>
      </c:spPr>
    </c:floor>
    <c:sideWall>
      <c:thickness val="0"/>
      <c:spPr>
        <a:solidFill>
          <a:schemeClr val="bg1">
            <a:lumMod val="75000"/>
          </a:schemeClr>
        </a:solidFill>
        <a:ln w="25400">
          <a:noFill/>
        </a:ln>
      </c:spPr>
    </c:sideWall>
    <c:backWall>
      <c:thickness val="0"/>
      <c:spPr>
        <a:solidFill>
          <a:schemeClr val="bg1">
            <a:lumMod val="75000"/>
          </a:schemeClr>
        </a:solidFill>
        <a:ln w="25400">
          <a:noFill/>
        </a:ln>
      </c:spPr>
    </c:backWall>
    <c:plotArea>
      <c:layout>
        <c:manualLayout>
          <c:layoutTarget val="inner"/>
          <c:xMode val="edge"/>
          <c:yMode val="edge"/>
          <c:x val="0.118269301376234"/>
          <c:y val="6.0185185185185203E-2"/>
          <c:w val="0.81448846708725897"/>
          <c:h val="0.69984073191703899"/>
        </c:manualLayout>
      </c:layout>
      <c:bar3DChart>
        <c:barDir val="col"/>
        <c:grouping val="stacked"/>
        <c:varyColors val="0"/>
        <c:ser>
          <c:idx val="0"/>
          <c:order val="0"/>
          <c:spPr>
            <a:solidFill>
              <a:schemeClr val="tx2"/>
            </a:solidFill>
          </c:spPr>
          <c:invertIfNegative val="0"/>
          <c:dPt>
            <c:idx val="4"/>
            <c:invertIfNegative val="0"/>
            <c:bubble3D val="0"/>
            <c:spPr>
              <a:solidFill>
                <a:srgbClr val="008000"/>
              </a:solidFill>
            </c:spPr>
          </c:dPt>
          <c:dLbls>
            <c:dLbl>
              <c:idx val="0"/>
              <c:layout>
                <c:manualLayout>
                  <c:x val="1.8944175054333701E-2"/>
                  <c:y val="-0.35045256759083399"/>
                </c:manualLayout>
              </c:layout>
              <c:showLegendKey val="0"/>
              <c:showVal val="1"/>
              <c:showCatName val="0"/>
              <c:showSerName val="0"/>
              <c:showPercent val="0"/>
              <c:showBubbleSize val="0"/>
            </c:dLbl>
            <c:dLbl>
              <c:idx val="1"/>
              <c:layout>
                <c:manualLayout>
                  <c:x val="2.35838630919393E-2"/>
                  <c:y val="-0.341705821501044"/>
                </c:manualLayout>
              </c:layout>
              <c:showLegendKey val="0"/>
              <c:showVal val="1"/>
              <c:showCatName val="0"/>
              <c:showSerName val="0"/>
              <c:showPercent val="0"/>
              <c:showBubbleSize val="0"/>
            </c:dLbl>
            <c:dLbl>
              <c:idx val="2"/>
              <c:layout>
                <c:manualLayout>
                  <c:x val="1.72024653913979E-2"/>
                  <c:y val="-0.27273126368211897"/>
                </c:manualLayout>
              </c:layout>
              <c:showLegendKey val="0"/>
              <c:showVal val="1"/>
              <c:showCatName val="0"/>
              <c:showSerName val="0"/>
              <c:showPercent val="0"/>
              <c:showBubbleSize val="0"/>
            </c:dLbl>
            <c:dLbl>
              <c:idx val="3"/>
              <c:layout>
                <c:manualLayout>
                  <c:x val="1.9522309410200701E-2"/>
                  <c:y val="-0.24801258252191"/>
                </c:manualLayout>
              </c:layout>
              <c:showLegendKey val="0"/>
              <c:showVal val="1"/>
              <c:showCatName val="0"/>
              <c:showSerName val="0"/>
              <c:showPercent val="0"/>
              <c:showBubbleSize val="0"/>
            </c:dLbl>
            <c:dLbl>
              <c:idx val="4"/>
              <c:layout>
                <c:manualLayout>
                  <c:x val="1.68170424874865E-2"/>
                  <c:y val="-0.28379517153324602"/>
                </c:manualLayout>
              </c:layout>
              <c:showLegendKey val="0"/>
              <c:showVal val="1"/>
              <c:showCatName val="0"/>
              <c:showSerName val="0"/>
              <c:showPercent val="0"/>
              <c:showBubbleSize val="0"/>
            </c:dLbl>
            <c:txPr>
              <a:bodyPr/>
              <a:lstStyle/>
              <a:p>
                <a:pPr>
                  <a:defRPr sz="1600" b="1"/>
                </a:pPr>
                <a:endParaRPr lang="en-US"/>
              </a:p>
            </c:txPr>
            <c:showLegendKey val="0"/>
            <c:showVal val="1"/>
            <c:showCatName val="0"/>
            <c:showSerName val="0"/>
            <c:showPercent val="0"/>
            <c:showBubbleSize val="0"/>
            <c:showLeaderLines val="0"/>
          </c:dLbls>
          <c:cat>
            <c:strRef>
              <c:f>Results!$B$2:$B$6</c:f>
              <c:strCache>
                <c:ptCount val="5"/>
                <c:pt idx="0">
                  <c:v>1 - 19</c:v>
                </c:pt>
                <c:pt idx="1">
                  <c:v>20 - 99</c:v>
                </c:pt>
                <c:pt idx="2">
                  <c:v>100 - 499</c:v>
                </c:pt>
                <c:pt idx="3">
                  <c:v>500 or more</c:v>
                </c:pt>
                <c:pt idx="4">
                  <c:v>Totals</c:v>
                </c:pt>
              </c:strCache>
            </c:strRef>
          </c:cat>
          <c:val>
            <c:numRef>
              <c:f>Results!$I$2:$I$6</c:f>
              <c:numCache>
                <c:formatCode>#0.0%</c:formatCode>
                <c:ptCount val="5"/>
                <c:pt idx="0">
                  <c:v>0.309419014084507</c:v>
                </c:pt>
                <c:pt idx="1">
                  <c:v>0.29120521172638397</c:v>
                </c:pt>
                <c:pt idx="2">
                  <c:v>0.21111283083114099</c:v>
                </c:pt>
                <c:pt idx="3">
                  <c:v>0.19124599664480699</c:v>
                </c:pt>
                <c:pt idx="4">
                  <c:v>0.23433023372706699</c:v>
                </c:pt>
              </c:numCache>
            </c:numRef>
          </c:val>
        </c:ser>
        <c:dLbls>
          <c:showLegendKey val="0"/>
          <c:showVal val="1"/>
          <c:showCatName val="0"/>
          <c:showSerName val="0"/>
          <c:showPercent val="0"/>
          <c:showBubbleSize val="0"/>
        </c:dLbls>
        <c:gapWidth val="150"/>
        <c:shape val="box"/>
        <c:axId val="114311168"/>
        <c:axId val="114314624"/>
        <c:axId val="0"/>
      </c:bar3DChart>
      <c:catAx>
        <c:axId val="114311168"/>
        <c:scaling>
          <c:orientation val="minMax"/>
        </c:scaling>
        <c:delete val="0"/>
        <c:axPos val="b"/>
        <c:title>
          <c:tx>
            <c:rich>
              <a:bodyPr/>
              <a:lstStyle/>
              <a:p>
                <a:pPr>
                  <a:defRPr sz="1400"/>
                </a:pPr>
                <a:r>
                  <a:rPr lang="en-US" sz="1400"/>
                  <a:t>Employees</a:t>
                </a:r>
              </a:p>
            </c:rich>
          </c:tx>
          <c:layout/>
          <c:overlay val="0"/>
        </c:title>
        <c:numFmt formatCode="General" sourceLinked="1"/>
        <c:majorTickMark val="out"/>
        <c:minorTickMark val="none"/>
        <c:tickLblPos val="nextTo"/>
        <c:txPr>
          <a:bodyPr rot="-3000000"/>
          <a:lstStyle/>
          <a:p>
            <a:pPr>
              <a:defRPr sz="1100" b="1"/>
            </a:pPr>
            <a:endParaRPr lang="en-US"/>
          </a:p>
        </c:txPr>
        <c:crossAx val="114314624"/>
        <c:crosses val="autoZero"/>
        <c:auto val="1"/>
        <c:lblAlgn val="ctr"/>
        <c:lblOffset val="100"/>
        <c:noMultiLvlLbl val="0"/>
      </c:catAx>
      <c:valAx>
        <c:axId val="114314624"/>
        <c:scaling>
          <c:orientation val="minMax"/>
        </c:scaling>
        <c:delete val="0"/>
        <c:axPos val="l"/>
        <c:majorGridlines/>
        <c:numFmt formatCode="#0%" sourceLinked="0"/>
        <c:majorTickMark val="out"/>
        <c:minorTickMark val="none"/>
        <c:tickLblPos val="nextTo"/>
        <c:txPr>
          <a:bodyPr/>
          <a:lstStyle/>
          <a:p>
            <a:pPr>
              <a:defRPr sz="1200" b="1"/>
            </a:pPr>
            <a:endParaRPr lang="en-US"/>
          </a:p>
        </c:txPr>
        <c:crossAx val="114311168"/>
        <c:crosses val="autoZero"/>
        <c:crossBetween val="between"/>
      </c:valAx>
      <c:spPr>
        <a:noFill/>
        <a:ln w="25400">
          <a:no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sz="2000"/>
            </a:pPr>
            <a:r>
              <a:rPr lang="en-US" sz="2000"/>
              <a:t>Planned</a:t>
            </a:r>
            <a:r>
              <a:rPr lang="en-US" sz="2000" baseline="0"/>
              <a:t> Use of New eSolutions by Size of Organization </a:t>
            </a:r>
            <a:endParaRPr lang="en-US" sz="2000"/>
          </a:p>
        </c:rich>
      </c:tx>
      <c:overlay val="0"/>
    </c:title>
    <c:autoTitleDeleted val="0"/>
    <c:plotArea>
      <c:layout/>
      <c:barChart>
        <c:barDir val="col"/>
        <c:grouping val="clustered"/>
        <c:varyColors val="0"/>
        <c:ser>
          <c:idx val="0"/>
          <c:order val="0"/>
          <c:tx>
            <c:strRef>
              <c:f>'[2012 charts.xlsx]Organizations'!$G$571</c:f>
              <c:strCache>
                <c:ptCount val="1"/>
                <c:pt idx="0">
                  <c:v>0 to 19 Employees</c:v>
                </c:pt>
              </c:strCache>
            </c:strRef>
          </c:tx>
          <c:spPr>
            <a:solidFill>
              <a:srgbClr val="008A00"/>
            </a:solidFill>
          </c:spPr>
          <c:invertIfNegative val="0"/>
          <c:cat>
            <c:strRef>
              <c:f>'[2012 charts.xlsx]Organizations'!$F$572:$F$580</c:f>
              <c:strCache>
                <c:ptCount val="9"/>
                <c:pt idx="0">
                  <c:v>Rich media</c:v>
                </c:pt>
                <c:pt idx="1">
                  <c:v>Deliver services &amp; content</c:v>
                </c:pt>
                <c:pt idx="2">
                  <c:v>Advertising and promotion</c:v>
                </c:pt>
                <c:pt idx="3">
                  <c:v>Collaborative tools</c:v>
                </c:pt>
                <c:pt idx="4">
                  <c:v>Staff training</c:v>
                </c:pt>
                <c:pt idx="5">
                  <c:v>Web site</c:v>
                </c:pt>
                <c:pt idx="6">
                  <c:v>Customer service</c:v>
                </c:pt>
                <c:pt idx="7">
                  <c:v>Social networking</c:v>
                </c:pt>
                <c:pt idx="8">
                  <c:v>Selling goods or services</c:v>
                </c:pt>
              </c:strCache>
            </c:strRef>
          </c:cat>
          <c:val>
            <c:numRef>
              <c:f>'[2012 charts.xlsx]Organizations'!$G$572:$G$580</c:f>
              <c:numCache>
                <c:formatCode>#0.0%</c:formatCode>
                <c:ptCount val="9"/>
                <c:pt idx="0">
                  <c:v>0.16666666666666699</c:v>
                </c:pt>
                <c:pt idx="1">
                  <c:v>0.13666666666666699</c:v>
                </c:pt>
                <c:pt idx="2">
                  <c:v>0.12416666666666699</c:v>
                </c:pt>
                <c:pt idx="3">
                  <c:v>0.119166666666667</c:v>
                </c:pt>
                <c:pt idx="4">
                  <c:v>0.116666666666667</c:v>
                </c:pt>
                <c:pt idx="5">
                  <c:v>9.5833333333333298E-2</c:v>
                </c:pt>
                <c:pt idx="6">
                  <c:v>9.5000000000000001E-2</c:v>
                </c:pt>
                <c:pt idx="7">
                  <c:v>9.5000000000000001E-2</c:v>
                </c:pt>
                <c:pt idx="8">
                  <c:v>8.8333333333333305E-2</c:v>
                </c:pt>
              </c:numCache>
            </c:numRef>
          </c:val>
        </c:ser>
        <c:ser>
          <c:idx val="1"/>
          <c:order val="1"/>
          <c:tx>
            <c:strRef>
              <c:f>'[2012 charts.xlsx]Organizations'!$H$571</c:f>
              <c:strCache>
                <c:ptCount val="1"/>
                <c:pt idx="0">
                  <c:v>20 to 99</c:v>
                </c:pt>
              </c:strCache>
            </c:strRef>
          </c:tx>
          <c:spPr>
            <a:solidFill>
              <a:srgbClr val="E47E26"/>
            </a:solidFill>
          </c:spPr>
          <c:invertIfNegative val="0"/>
          <c:cat>
            <c:strRef>
              <c:f>'[2012 charts.xlsx]Organizations'!$F$572:$F$580</c:f>
              <c:strCache>
                <c:ptCount val="9"/>
                <c:pt idx="0">
                  <c:v>Rich media</c:v>
                </c:pt>
                <c:pt idx="1">
                  <c:v>Deliver services &amp; content</c:v>
                </c:pt>
                <c:pt idx="2">
                  <c:v>Advertising and promotion</c:v>
                </c:pt>
                <c:pt idx="3">
                  <c:v>Collaborative tools</c:v>
                </c:pt>
                <c:pt idx="4">
                  <c:v>Staff training</c:v>
                </c:pt>
                <c:pt idx="5">
                  <c:v>Web site</c:v>
                </c:pt>
                <c:pt idx="6">
                  <c:v>Customer service</c:v>
                </c:pt>
                <c:pt idx="7">
                  <c:v>Social networking</c:v>
                </c:pt>
                <c:pt idx="8">
                  <c:v>Selling goods or services</c:v>
                </c:pt>
              </c:strCache>
            </c:strRef>
          </c:cat>
          <c:val>
            <c:numRef>
              <c:f>'[2012 charts.xlsx]Organizations'!$H$572:$H$580</c:f>
              <c:numCache>
                <c:formatCode>#0.0%</c:formatCode>
                <c:ptCount val="9"/>
                <c:pt idx="0">
                  <c:v>0.145985401459854</c:v>
                </c:pt>
                <c:pt idx="1">
                  <c:v>0.11435523114355201</c:v>
                </c:pt>
                <c:pt idx="2">
                  <c:v>7.7858880778588796E-2</c:v>
                </c:pt>
                <c:pt idx="3">
                  <c:v>6.5693430656934296E-2</c:v>
                </c:pt>
                <c:pt idx="4">
                  <c:v>7.2992700729927001E-2</c:v>
                </c:pt>
                <c:pt idx="5">
                  <c:v>4.1362530413625302E-2</c:v>
                </c:pt>
                <c:pt idx="6">
                  <c:v>8.7591240875912399E-2</c:v>
                </c:pt>
                <c:pt idx="7">
                  <c:v>8.2725060827250604E-2</c:v>
                </c:pt>
                <c:pt idx="8">
                  <c:v>6.5693430656934296E-2</c:v>
                </c:pt>
              </c:numCache>
            </c:numRef>
          </c:val>
        </c:ser>
        <c:ser>
          <c:idx val="2"/>
          <c:order val="2"/>
          <c:tx>
            <c:strRef>
              <c:f>'[2012 charts.xlsx]Organizations'!$I$571</c:f>
              <c:strCache>
                <c:ptCount val="1"/>
                <c:pt idx="0">
                  <c:v>100 to 500 +</c:v>
                </c:pt>
              </c:strCache>
            </c:strRef>
          </c:tx>
          <c:spPr>
            <a:solidFill>
              <a:srgbClr val="12396E"/>
            </a:solidFill>
          </c:spPr>
          <c:invertIfNegative val="0"/>
          <c:cat>
            <c:strRef>
              <c:f>'[2012 charts.xlsx]Organizations'!$F$572:$F$580</c:f>
              <c:strCache>
                <c:ptCount val="9"/>
                <c:pt idx="0">
                  <c:v>Rich media</c:v>
                </c:pt>
                <c:pt idx="1">
                  <c:v>Deliver services &amp; content</c:v>
                </c:pt>
                <c:pt idx="2">
                  <c:v>Advertising and promotion</c:v>
                </c:pt>
                <c:pt idx="3">
                  <c:v>Collaborative tools</c:v>
                </c:pt>
                <c:pt idx="4">
                  <c:v>Staff training</c:v>
                </c:pt>
                <c:pt idx="5">
                  <c:v>Web site</c:v>
                </c:pt>
                <c:pt idx="6">
                  <c:v>Customer service</c:v>
                </c:pt>
                <c:pt idx="7">
                  <c:v>Social networking</c:v>
                </c:pt>
                <c:pt idx="8">
                  <c:v>Selling goods or services</c:v>
                </c:pt>
              </c:strCache>
            </c:strRef>
          </c:cat>
          <c:val>
            <c:numRef>
              <c:f>'[2012 charts.xlsx]Organizations'!$I$572:$I$580</c:f>
              <c:numCache>
                <c:formatCode>#0.0%</c:formatCode>
                <c:ptCount val="9"/>
                <c:pt idx="0">
                  <c:v>0.105769230769231</c:v>
                </c:pt>
                <c:pt idx="1">
                  <c:v>0.110576923076923</c:v>
                </c:pt>
                <c:pt idx="2">
                  <c:v>8.6538461538461495E-2</c:v>
                </c:pt>
                <c:pt idx="3">
                  <c:v>4.3269230769230803E-2</c:v>
                </c:pt>
                <c:pt idx="4">
                  <c:v>6.7307692307692304E-2</c:v>
                </c:pt>
                <c:pt idx="5">
                  <c:v>2.8846153846153799E-2</c:v>
                </c:pt>
                <c:pt idx="6">
                  <c:v>6.7307692307692304E-2</c:v>
                </c:pt>
                <c:pt idx="7">
                  <c:v>8.1730769230769204E-2</c:v>
                </c:pt>
                <c:pt idx="8">
                  <c:v>4.80769230769231E-2</c:v>
                </c:pt>
              </c:numCache>
            </c:numRef>
          </c:val>
        </c:ser>
        <c:dLbls>
          <c:showLegendKey val="0"/>
          <c:showVal val="0"/>
          <c:showCatName val="0"/>
          <c:showSerName val="0"/>
          <c:showPercent val="0"/>
          <c:showBubbleSize val="0"/>
        </c:dLbls>
        <c:gapWidth val="75"/>
        <c:overlap val="-25"/>
        <c:axId val="113482752"/>
        <c:axId val="113484544"/>
      </c:barChart>
      <c:catAx>
        <c:axId val="113482752"/>
        <c:scaling>
          <c:orientation val="minMax"/>
        </c:scaling>
        <c:delete val="0"/>
        <c:axPos val="b"/>
        <c:majorGridlines/>
        <c:majorTickMark val="none"/>
        <c:minorTickMark val="none"/>
        <c:tickLblPos val="nextTo"/>
        <c:txPr>
          <a:bodyPr/>
          <a:lstStyle/>
          <a:p>
            <a:pPr>
              <a:defRPr sz="1600" b="1"/>
            </a:pPr>
            <a:endParaRPr lang="en-US"/>
          </a:p>
        </c:txPr>
        <c:crossAx val="113484544"/>
        <c:crosses val="autoZero"/>
        <c:auto val="1"/>
        <c:lblAlgn val="ctr"/>
        <c:lblOffset val="100"/>
        <c:noMultiLvlLbl val="0"/>
      </c:catAx>
      <c:valAx>
        <c:axId val="113484544"/>
        <c:scaling>
          <c:orientation val="minMax"/>
        </c:scaling>
        <c:delete val="0"/>
        <c:axPos val="l"/>
        <c:majorGridlines/>
        <c:title>
          <c:tx>
            <c:rich>
              <a:bodyPr rot="-5400000" vert="horz"/>
              <a:lstStyle/>
              <a:p>
                <a:pPr>
                  <a:defRPr sz="1400"/>
                </a:pPr>
                <a:r>
                  <a:rPr lang="en-US" sz="1400"/>
                  <a:t>% of Organizations</a:t>
                </a:r>
              </a:p>
            </c:rich>
          </c:tx>
          <c:layout>
            <c:manualLayout>
              <c:xMode val="edge"/>
              <c:yMode val="edge"/>
              <c:x val="0"/>
              <c:y val="0.35041492102551502"/>
            </c:manualLayout>
          </c:layout>
          <c:overlay val="0"/>
        </c:title>
        <c:numFmt formatCode="0%" sourceLinked="0"/>
        <c:majorTickMark val="none"/>
        <c:minorTickMark val="none"/>
        <c:tickLblPos val="nextTo"/>
        <c:spPr>
          <a:ln w="9525">
            <a:noFill/>
          </a:ln>
        </c:spPr>
        <c:txPr>
          <a:bodyPr/>
          <a:lstStyle/>
          <a:p>
            <a:pPr>
              <a:defRPr sz="1400" b="1"/>
            </a:pPr>
            <a:endParaRPr lang="en-US"/>
          </a:p>
        </c:txPr>
        <c:crossAx val="113482752"/>
        <c:crosses val="autoZero"/>
        <c:crossBetween val="between"/>
      </c:valAx>
      <c:spPr>
        <a:solidFill>
          <a:schemeClr val="bg1">
            <a:lumMod val="85000"/>
          </a:schemeClr>
        </a:solidFill>
      </c:spPr>
    </c:plotArea>
    <c:legend>
      <c:legendPos val="b"/>
      <c:overlay val="0"/>
      <c:txPr>
        <a:bodyPr/>
        <a:lstStyle/>
        <a:p>
          <a:pPr>
            <a:defRPr sz="1600" b="1"/>
          </a:pPr>
          <a:endParaRPr lang="en-US"/>
        </a:p>
      </c:txPr>
    </c:legend>
    <c:plotVisOnly val="1"/>
    <c:dispBlanksAs val="gap"/>
    <c:showDLblsOverMax val="0"/>
  </c:chart>
  <c:spPr>
    <a:noFill/>
  </c:sp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082269365094902"/>
          <c:y val="3.5076507578097799E-2"/>
          <c:w val="0.57460772246915204"/>
          <c:h val="0.76845022174046596"/>
        </c:manualLayout>
      </c:layout>
      <c:barChart>
        <c:barDir val="bar"/>
        <c:grouping val="clustered"/>
        <c:varyColors val="0"/>
        <c:ser>
          <c:idx val="0"/>
          <c:order val="0"/>
          <c:tx>
            <c:strRef>
              <c:f>Sheet2!$B$1</c:f>
              <c:strCache>
                <c:ptCount val="1"/>
                <c:pt idx="0">
                  <c:v>Very Important</c:v>
                </c:pt>
              </c:strCache>
            </c:strRef>
          </c:tx>
          <c:spPr>
            <a:solidFill>
              <a:srgbClr val="1F497D"/>
            </a:solidFill>
          </c:spPr>
          <c:invertIfNegative val="0"/>
          <c:dPt>
            <c:idx val="2"/>
            <c:invertIfNegative val="0"/>
            <c:bubble3D val="0"/>
            <c:spPr>
              <a:solidFill>
                <a:srgbClr val="800000"/>
              </a:solidFill>
            </c:spPr>
          </c:dPt>
          <c:dLbls>
            <c:txPr>
              <a:bodyPr/>
              <a:lstStyle/>
              <a:p>
                <a:pPr>
                  <a:defRPr sz="1600" b="1">
                    <a:solidFill>
                      <a:schemeClr val="bg1"/>
                    </a:solidFill>
                  </a:defRPr>
                </a:pPr>
                <a:endParaRPr lang="en-US"/>
              </a:p>
            </c:txPr>
            <c:dLblPos val="ctr"/>
            <c:showLegendKey val="0"/>
            <c:showVal val="1"/>
            <c:showCatName val="0"/>
            <c:showSerName val="0"/>
            <c:showPercent val="0"/>
            <c:showBubbleSize val="0"/>
            <c:showLeaderLines val="0"/>
          </c:dLbls>
          <c:cat>
            <c:strRef>
              <c:f>Sheet2!$A$6:$A$11</c:f>
              <c:strCache>
                <c:ptCount val="6"/>
                <c:pt idx="0">
                  <c:v>Lack of internal expertise and knowledge</c:v>
                </c:pt>
                <c:pt idx="1">
                  <c:v>High cost of development/maintenance</c:v>
                </c:pt>
                <c:pt idx="2">
                  <c:v>Available Internet is too slow</c:v>
                </c:pt>
                <c:pt idx="3">
                  <c:v>Loss of personal contact with clients</c:v>
                </c:pt>
                <c:pt idx="4">
                  <c:v>Privacy concerns</c:v>
                </c:pt>
                <c:pt idx="5">
                  <c:v>Security concerns</c:v>
                </c:pt>
              </c:strCache>
            </c:strRef>
          </c:cat>
          <c:val>
            <c:numRef>
              <c:f>Sheet2!$B$6:$B$11</c:f>
              <c:numCache>
                <c:formatCode>#0.0%</c:formatCode>
                <c:ptCount val="6"/>
                <c:pt idx="0">
                  <c:v>0.181348913721709</c:v>
                </c:pt>
                <c:pt idx="1">
                  <c:v>0.22094276476260699</c:v>
                </c:pt>
                <c:pt idx="2">
                  <c:v>0.23122305423190401</c:v>
                </c:pt>
                <c:pt idx="3">
                  <c:v>0.24726303250326201</c:v>
                </c:pt>
                <c:pt idx="4">
                  <c:v>0.33600000000000002</c:v>
                </c:pt>
                <c:pt idx="5">
                  <c:v>0.443</c:v>
                </c:pt>
              </c:numCache>
            </c:numRef>
          </c:val>
        </c:ser>
        <c:dLbls>
          <c:dLblPos val="inEnd"/>
          <c:showLegendKey val="0"/>
          <c:showVal val="1"/>
          <c:showCatName val="0"/>
          <c:showSerName val="0"/>
          <c:showPercent val="0"/>
          <c:showBubbleSize val="0"/>
        </c:dLbls>
        <c:gapWidth val="60"/>
        <c:axId val="133575424"/>
        <c:axId val="133602304"/>
      </c:barChart>
      <c:catAx>
        <c:axId val="133575424"/>
        <c:scaling>
          <c:orientation val="minMax"/>
        </c:scaling>
        <c:delete val="0"/>
        <c:axPos val="l"/>
        <c:majorTickMark val="out"/>
        <c:minorTickMark val="none"/>
        <c:tickLblPos val="nextTo"/>
        <c:txPr>
          <a:bodyPr/>
          <a:lstStyle/>
          <a:p>
            <a:pPr>
              <a:defRPr sz="1400" b="1"/>
            </a:pPr>
            <a:endParaRPr lang="en-US"/>
          </a:p>
        </c:txPr>
        <c:crossAx val="133602304"/>
        <c:crosses val="autoZero"/>
        <c:auto val="1"/>
        <c:lblAlgn val="ctr"/>
        <c:lblOffset val="100"/>
        <c:noMultiLvlLbl val="0"/>
      </c:catAx>
      <c:valAx>
        <c:axId val="133602304"/>
        <c:scaling>
          <c:orientation val="minMax"/>
        </c:scaling>
        <c:delete val="0"/>
        <c:axPos val="b"/>
        <c:majorGridlines/>
        <c:title>
          <c:tx>
            <c:rich>
              <a:bodyPr rot="0" vert="horz"/>
              <a:lstStyle/>
              <a:p>
                <a:pPr>
                  <a:defRPr sz="800"/>
                </a:pPr>
                <a:r>
                  <a:rPr lang="en-US" sz="1600" b="1" i="0" baseline="0" dirty="0" smtClean="0">
                    <a:effectLst/>
                  </a:rPr>
                  <a:t>Percentage of </a:t>
                </a:r>
                <a:r>
                  <a:rPr lang="en-US" sz="1600" b="1" i="0" baseline="0" dirty="0">
                    <a:effectLst/>
                  </a:rPr>
                  <a:t>Establishments defining above barriers to using the Internet </a:t>
                </a:r>
                <a:endParaRPr lang="en-US" sz="1600" b="1" i="0" baseline="0" dirty="0" smtClean="0">
                  <a:effectLst/>
                </a:endParaRPr>
              </a:p>
              <a:p>
                <a:pPr>
                  <a:defRPr sz="800"/>
                </a:pPr>
                <a:r>
                  <a:rPr lang="en-US" sz="1600" b="1" i="0" baseline="0" dirty="0" smtClean="0">
                    <a:effectLst/>
                  </a:rPr>
                  <a:t>as </a:t>
                </a:r>
                <a:r>
                  <a:rPr lang="en-US" sz="1600" b="1" i="0" baseline="0" dirty="0">
                    <a:effectLst/>
                  </a:rPr>
                  <a:t>“Very Important”</a:t>
                </a:r>
                <a:endParaRPr lang="en-US" sz="900" dirty="0">
                  <a:effectLst/>
                </a:endParaRPr>
              </a:p>
            </c:rich>
          </c:tx>
          <c:layout>
            <c:manualLayout>
              <c:xMode val="edge"/>
              <c:yMode val="edge"/>
              <c:x val="0.11727973298226101"/>
              <c:y val="0.888834452906336"/>
            </c:manualLayout>
          </c:layout>
          <c:overlay val="0"/>
        </c:title>
        <c:numFmt formatCode="#0%" sourceLinked="0"/>
        <c:majorTickMark val="out"/>
        <c:minorTickMark val="none"/>
        <c:tickLblPos val="nextTo"/>
        <c:txPr>
          <a:bodyPr/>
          <a:lstStyle/>
          <a:p>
            <a:pPr>
              <a:defRPr sz="1200" b="1"/>
            </a:pPr>
            <a:endParaRPr lang="en-US"/>
          </a:p>
        </c:txPr>
        <c:crossAx val="133575424"/>
        <c:crosses val="autoZero"/>
        <c:crossBetween val="between"/>
      </c:valAx>
      <c:spPr>
        <a:solidFill>
          <a:schemeClr val="bg1">
            <a:lumMod val="85000"/>
          </a:schemeClr>
        </a:solidFill>
      </c:spPr>
    </c:plotArea>
    <c:plotVisOnly val="1"/>
    <c:dispBlanksAs val="gap"/>
    <c:showDLblsOverMax val="0"/>
  </c:chart>
  <c:spPr>
    <a:solidFill>
      <a:srgbClr val="FFFFFF"/>
    </a:solidFill>
  </c:sp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a:latin typeface="Calibri"/>
                <a:cs typeface="Calibri"/>
              </a:defRPr>
            </a:pPr>
            <a:r>
              <a:rPr lang="en-US" sz="1800" b="1" i="0" baseline="0" dirty="0">
                <a:effectLst/>
                <a:latin typeface="Calibri"/>
                <a:cs typeface="Calibri"/>
              </a:rPr>
              <a:t>Contribution of Internet to Revenues / Level of utilization</a:t>
            </a:r>
            <a:endParaRPr lang="en-US" dirty="0">
              <a:effectLst/>
              <a:latin typeface="Calibri"/>
              <a:cs typeface="Calibri"/>
            </a:endParaRPr>
          </a:p>
        </c:rich>
      </c:tx>
      <c:overlay val="0"/>
    </c:title>
    <c:autoTitleDeleted val="0"/>
    <c:view3D>
      <c:rotX val="0"/>
      <c:rotY val="6"/>
      <c:rAngAx val="1"/>
    </c:view3D>
    <c:floor>
      <c:thickness val="0"/>
    </c:floor>
    <c:sideWall>
      <c:thickness val="0"/>
      <c:spPr>
        <a:solidFill>
          <a:schemeClr val="bg1">
            <a:lumMod val="85000"/>
          </a:schemeClr>
        </a:solidFill>
      </c:spPr>
    </c:sideWall>
    <c:backWall>
      <c:thickness val="0"/>
      <c:spPr>
        <a:solidFill>
          <a:schemeClr val="bg1">
            <a:lumMod val="85000"/>
          </a:schemeClr>
        </a:solidFill>
      </c:spPr>
    </c:backWall>
    <c:plotArea>
      <c:layout/>
      <c:bar3DChart>
        <c:barDir val="col"/>
        <c:grouping val="stacked"/>
        <c:varyColors val="0"/>
        <c:ser>
          <c:idx val="0"/>
          <c:order val="0"/>
          <c:tx>
            <c:strRef>
              <c:f>'file-1.csv'!$F$1</c:f>
              <c:strCache>
                <c:ptCount val="1"/>
                <c:pt idx="0">
                  <c:v>Average Pct. Revenue</c:v>
                </c:pt>
              </c:strCache>
            </c:strRef>
          </c:tx>
          <c:spPr>
            <a:solidFill>
              <a:srgbClr val="008A00"/>
            </a:solidFill>
          </c:spPr>
          <c:invertIfNegative val="0"/>
          <c:dLbls>
            <c:txPr>
              <a:bodyPr/>
              <a:lstStyle/>
              <a:p>
                <a:pPr>
                  <a:defRPr sz="1800" b="1">
                    <a:solidFill>
                      <a:schemeClr val="bg1"/>
                    </a:solidFill>
                    <a:latin typeface="Calibri"/>
                    <a:cs typeface="Calibri"/>
                  </a:defRPr>
                </a:pPr>
                <a:endParaRPr lang="en-US"/>
              </a:p>
            </c:txPr>
            <c:showLegendKey val="0"/>
            <c:showVal val="1"/>
            <c:showCatName val="0"/>
            <c:showSerName val="0"/>
            <c:showPercent val="0"/>
            <c:showBubbleSize val="0"/>
            <c:showLeaderLines val="0"/>
          </c:dLbls>
          <c:cat>
            <c:strRef>
              <c:f>'file-1.csv'!$A$7:$A$11</c:f>
              <c:strCache>
                <c:ptCount val="5"/>
                <c:pt idx="0">
                  <c:v>5 up to 6</c:v>
                </c:pt>
                <c:pt idx="1">
                  <c:v>6 up to 7</c:v>
                </c:pt>
                <c:pt idx="2">
                  <c:v>7 up to 8</c:v>
                </c:pt>
                <c:pt idx="3">
                  <c:v>8 up to 9</c:v>
                </c:pt>
                <c:pt idx="4">
                  <c:v>9 up to 10</c:v>
                </c:pt>
              </c:strCache>
            </c:strRef>
          </c:cat>
          <c:val>
            <c:numRef>
              <c:f>'file-1.csv'!$F$7:$F$11</c:f>
              <c:numCache>
                <c:formatCode>#0.0%</c:formatCode>
                <c:ptCount val="5"/>
                <c:pt idx="0">
                  <c:v>0.207394308943089</c:v>
                </c:pt>
                <c:pt idx="1">
                  <c:v>0.24388253968254001</c:v>
                </c:pt>
                <c:pt idx="2">
                  <c:v>0.31056980056980099</c:v>
                </c:pt>
                <c:pt idx="3">
                  <c:v>0.33739834174477301</c:v>
                </c:pt>
                <c:pt idx="4">
                  <c:v>0.54010986964618302</c:v>
                </c:pt>
              </c:numCache>
            </c:numRef>
          </c:val>
        </c:ser>
        <c:dLbls>
          <c:showLegendKey val="0"/>
          <c:showVal val="1"/>
          <c:showCatName val="0"/>
          <c:showSerName val="0"/>
          <c:showPercent val="0"/>
          <c:showBubbleSize val="0"/>
        </c:dLbls>
        <c:gapWidth val="60"/>
        <c:shape val="box"/>
        <c:axId val="133820800"/>
        <c:axId val="133823872"/>
        <c:axId val="0"/>
      </c:bar3DChart>
      <c:catAx>
        <c:axId val="133820800"/>
        <c:scaling>
          <c:orientation val="minMax"/>
        </c:scaling>
        <c:delete val="0"/>
        <c:axPos val="b"/>
        <c:title>
          <c:tx>
            <c:rich>
              <a:bodyPr/>
              <a:lstStyle/>
              <a:p>
                <a:pPr>
                  <a:defRPr sz="700">
                    <a:latin typeface="+mj-lt"/>
                  </a:defRPr>
                </a:pPr>
                <a:r>
                  <a:rPr lang="en-US" sz="1400" b="1" i="0" baseline="0" dirty="0">
                    <a:effectLst/>
                    <a:latin typeface="Calibri"/>
                    <a:cs typeface="Calibri"/>
                  </a:rPr>
                  <a:t>Level of Broadband Utilization (DEi score)</a:t>
                </a:r>
                <a:endParaRPr lang="en-US" sz="800" dirty="0">
                  <a:effectLst/>
                  <a:latin typeface="Calibri"/>
                  <a:cs typeface="Calibri"/>
                </a:endParaRPr>
              </a:p>
            </c:rich>
          </c:tx>
          <c:layout>
            <c:manualLayout>
              <c:xMode val="edge"/>
              <c:yMode val="edge"/>
              <c:x val="0.34755840632367102"/>
              <c:y val="0.92381782064476003"/>
            </c:manualLayout>
          </c:layout>
          <c:overlay val="0"/>
        </c:title>
        <c:majorTickMark val="out"/>
        <c:minorTickMark val="none"/>
        <c:tickLblPos val="nextTo"/>
        <c:txPr>
          <a:bodyPr/>
          <a:lstStyle/>
          <a:p>
            <a:pPr>
              <a:defRPr sz="1400" b="1">
                <a:latin typeface="Calibri"/>
                <a:cs typeface="Calibri"/>
              </a:defRPr>
            </a:pPr>
            <a:endParaRPr lang="en-US"/>
          </a:p>
        </c:txPr>
        <c:crossAx val="133823872"/>
        <c:crosses val="autoZero"/>
        <c:auto val="1"/>
        <c:lblAlgn val="ctr"/>
        <c:lblOffset val="100"/>
        <c:noMultiLvlLbl val="0"/>
      </c:catAx>
      <c:valAx>
        <c:axId val="133823872"/>
        <c:scaling>
          <c:orientation val="minMax"/>
        </c:scaling>
        <c:delete val="0"/>
        <c:axPos val="l"/>
        <c:majorGridlines/>
        <c:title>
          <c:tx>
            <c:rich>
              <a:bodyPr rot="-5400000" vert="horz"/>
              <a:lstStyle/>
              <a:p>
                <a:pPr>
                  <a:defRPr sz="800">
                    <a:latin typeface="Calibri"/>
                    <a:cs typeface="Calibri"/>
                  </a:defRPr>
                </a:pPr>
                <a:r>
                  <a:rPr lang="en-US" sz="1400" b="1" i="0" baseline="0">
                    <a:effectLst/>
                    <a:latin typeface="Calibri"/>
                    <a:cs typeface="Calibri"/>
                  </a:rPr>
                  <a:t>% of Revenues attributed from Internet usage</a:t>
                </a:r>
                <a:endParaRPr lang="en-US" sz="800">
                  <a:effectLst/>
                  <a:latin typeface="Calibri"/>
                  <a:cs typeface="Calibri"/>
                </a:endParaRPr>
              </a:p>
            </c:rich>
          </c:tx>
          <c:layout>
            <c:manualLayout>
              <c:xMode val="edge"/>
              <c:yMode val="edge"/>
              <c:x val="1.2099776506584699E-3"/>
              <c:y val="0.12340419589434"/>
            </c:manualLayout>
          </c:layout>
          <c:overlay val="0"/>
        </c:title>
        <c:numFmt formatCode="#0%" sourceLinked="0"/>
        <c:majorTickMark val="out"/>
        <c:minorTickMark val="none"/>
        <c:tickLblPos val="nextTo"/>
        <c:txPr>
          <a:bodyPr/>
          <a:lstStyle/>
          <a:p>
            <a:pPr>
              <a:defRPr sz="1200" b="1">
                <a:latin typeface="Calibri"/>
                <a:cs typeface="Calibri"/>
              </a:defRPr>
            </a:pPr>
            <a:endParaRPr lang="en-US"/>
          </a:p>
        </c:txPr>
        <c:crossAx val="133820800"/>
        <c:crosses val="autoZero"/>
        <c:crossBetween val="between"/>
      </c:valAx>
    </c:plotArea>
    <c:plotVisOnly val="1"/>
    <c:dispBlanksAs val="gap"/>
    <c:showDLblsOverMax val="0"/>
  </c:chart>
  <c:spPr>
    <a:solidFill>
      <a:srgbClr val="FFFFFF"/>
    </a:solidFill>
  </c:spPr>
  <c:externalData r:id="rId2">
    <c:autoUpdate val="0"/>
  </c:externalData>
  <c:userShapes r:id="rId3"/>
</c:chartSpace>
</file>

<file path=ppt/drawings/_rels/vmlDrawing1.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drawing1.xml><?xml version="1.0" encoding="utf-8"?>
<c:userShapes xmlns:c="http://schemas.openxmlformats.org/drawingml/2006/chart">
  <cdr:relSizeAnchor xmlns:cdr="http://schemas.openxmlformats.org/drawingml/2006/chartDrawing">
    <cdr:from>
      <cdr:x>0.79744</cdr:x>
      <cdr:y>0.91789</cdr:y>
    </cdr:from>
    <cdr:to>
      <cdr:x>0.98623</cdr:x>
      <cdr:y>0.97947</cdr:y>
    </cdr:to>
    <cdr:sp macro="" textlink="">
      <cdr:nvSpPr>
        <cdr:cNvPr id="2" name="TextBox 1"/>
        <cdr:cNvSpPr txBox="1"/>
      </cdr:nvSpPr>
      <cdr:spPr>
        <a:xfrm xmlns:a="http://schemas.openxmlformats.org/drawingml/2006/main">
          <a:off x="3862389" y="2981325"/>
          <a:ext cx="914400" cy="2000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en-CA" sz="1200" b="1" dirty="0"/>
            <a:t>N = 6,189</a:t>
          </a:r>
        </a:p>
      </cdr:txBody>
    </cdr:sp>
  </cdr:relSizeAnchor>
</c:userShapes>
</file>

<file path=ppt/drawings/drawing2.xml><?xml version="1.0" encoding="utf-8"?>
<c:userShapes xmlns:c="http://schemas.openxmlformats.org/drawingml/2006/chart">
  <cdr:relSizeAnchor xmlns:cdr="http://schemas.openxmlformats.org/drawingml/2006/chartDrawing">
    <cdr:from>
      <cdr:x>0.79611</cdr:x>
      <cdr:y>0.93842</cdr:y>
    </cdr:from>
    <cdr:to>
      <cdr:x>0.9849</cdr:x>
      <cdr:y>1</cdr:y>
    </cdr:to>
    <cdr:sp macro="" textlink="">
      <cdr:nvSpPr>
        <cdr:cNvPr id="2" name="TextBox 1"/>
        <cdr:cNvSpPr txBox="1"/>
      </cdr:nvSpPr>
      <cdr:spPr>
        <a:xfrm xmlns:a="http://schemas.openxmlformats.org/drawingml/2006/main">
          <a:off x="6688036" y="4718169"/>
          <a:ext cx="1586013" cy="30961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en-CA" sz="1200" b="1" dirty="0"/>
            <a:t>N </a:t>
          </a:r>
          <a:r>
            <a:rPr lang="en-CA" sz="1200" b="1" dirty="0" smtClean="0"/>
            <a:t>= 18,086 </a:t>
          </a:r>
          <a:endParaRPr lang="en-CA" sz="12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0.79744</cdr:x>
      <cdr:y>0.91789</cdr:y>
    </cdr:from>
    <cdr:to>
      <cdr:x>0.98623</cdr:x>
      <cdr:y>0.97947</cdr:y>
    </cdr:to>
    <cdr:sp macro="" textlink="">
      <cdr:nvSpPr>
        <cdr:cNvPr id="2" name="TextBox 1"/>
        <cdr:cNvSpPr txBox="1"/>
      </cdr:nvSpPr>
      <cdr:spPr>
        <a:xfrm xmlns:a="http://schemas.openxmlformats.org/drawingml/2006/main">
          <a:off x="3862389" y="2981325"/>
          <a:ext cx="914400" cy="2000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en-CA" b="1" dirty="0">
              <a:latin typeface="Calibri"/>
              <a:cs typeface="Calibri"/>
            </a:rPr>
            <a:t>N = 2,103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D00D18-6795-234A-A87A-E05CCB0CA1FB}" type="datetimeFigureOut">
              <a:rPr lang="en-US" smtClean="0"/>
              <a:t>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F3060B-DFF4-8C47-8389-E93523C8B241}" type="slidenum">
              <a:rPr lang="en-US" smtClean="0"/>
              <a:t>‹#›</a:t>
            </a:fld>
            <a:endParaRPr lang="en-US"/>
          </a:p>
        </p:txBody>
      </p:sp>
    </p:spTree>
    <p:extLst>
      <p:ext uri="{BB962C8B-B14F-4D97-AF65-F5344CB8AC3E}">
        <p14:creationId xmlns:p14="http://schemas.microsoft.com/office/powerpoint/2010/main" val="22372904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8D06F7BE-49B6-46C3-843B-20E0DAB32109}" type="slidenum">
              <a:rPr lang="fr-FR" smtClean="0"/>
              <a:pPr>
                <a:defRPr/>
              </a:pPr>
              <a:t>4</a:t>
            </a:fld>
            <a:endParaRPr lang="fr-FR"/>
          </a:p>
        </p:txBody>
      </p:sp>
    </p:spTree>
    <p:extLst>
      <p:ext uri="{BB962C8B-B14F-4D97-AF65-F5344CB8AC3E}">
        <p14:creationId xmlns:p14="http://schemas.microsoft.com/office/powerpoint/2010/main" val="2548150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purposes of this white paper, the economic impact analysis focuses on business establishments with fewer than 250 employees. The reasons for focusing on this size of business are:</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Small and Medium Enterprises (SMEs) form the majority of businesses, especially in non-urban areas (99% statewide in Minnesota)</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SMEs are a primary engine for job growth and provide the greatest opportunity for increasing utilization of eSolutions</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SMEs, especially small enterprises, are fertile ground for influencing utilization of eSolutions for productivity and competitiveness </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7F3060B-DFF4-8C47-8389-E93523C8B241}" type="slidenum">
              <a:rPr lang="en-US" smtClean="0"/>
              <a:t>40</a:t>
            </a:fld>
            <a:endParaRPr lang="en-US"/>
          </a:p>
        </p:txBody>
      </p:sp>
    </p:spTree>
    <p:extLst>
      <p:ext uri="{BB962C8B-B14F-4D97-AF65-F5344CB8AC3E}">
        <p14:creationId xmlns:p14="http://schemas.microsoft.com/office/powerpoint/2010/main" val="246170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foundation for this is not a custom input/output analysis, rather it is an illustrative assessment of the potential direct, indirect, and induced impacts based on past SNG research. The statistics identify the following economic impacts:</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Employment – The impact on employment, measured in person years, </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Household Income – The impact on wages associated with the person years of employment.</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Gross Domestic Product (GDP) – Changes in GDP at market prices.</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Tax Effects – Changes in local, state, and federal tax revenues resulting from the increased economic activity.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Direct impacts from increased utilization of eSolutions result in the following economic </a:t>
            </a:r>
            <a:r>
              <a:rPr lang="en-US" sz="1200" b="1" kern="1200" dirty="0" smtClean="0">
                <a:solidFill>
                  <a:schemeClr val="tx1"/>
                </a:solidFill>
                <a:effectLst/>
                <a:latin typeface="+mn-lt"/>
                <a:ea typeface="+mn-ea"/>
                <a:cs typeface="+mn-cs"/>
              </a:rPr>
              <a:t>total impacts</a:t>
            </a:r>
            <a:r>
              <a:rPr lang="en-US"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Within the Lac qui Parle County, the combined impacts generate nearly $530,000 in household income, create or help sustain 22 positions, $1.4 million in GDP, and almost $150,000 in tax revenues, annually – which is greater than the one-time public investment cost of $120,000 to $145,000 to drive broadband utilization.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person year is equal to 2,000 hours and defined as a full-time equivalent position (FTE). FTEs are calculated on the basis of annual per capita salaries, by county.</a:t>
            </a:r>
            <a:endParaRPr lang="en-GB" sz="1200" kern="1200" dirty="0" smtClean="0">
              <a:solidFill>
                <a:schemeClr val="tx1"/>
              </a:solidFill>
              <a:effectLst/>
              <a:latin typeface="+mn-lt"/>
              <a:ea typeface="+mn-ea"/>
              <a:cs typeface="+mn-cs"/>
            </a:endParaRP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Within Kanabec County, the combined impacts generate just over $6.6 million in household income, create or help sustain over 310 positions, contribute $21.6 million in GDP, and generate over $2.3 million in tax revenues, annually – which is greater than the one-time public investment cost of $175,000 to $225,000 to drive broadband utilization.</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7F3060B-DFF4-8C47-8389-E93523C8B241}" type="slidenum">
              <a:rPr lang="en-US" smtClean="0"/>
              <a:t>41</a:t>
            </a:fld>
            <a:endParaRPr lang="en-US"/>
          </a:p>
        </p:txBody>
      </p:sp>
    </p:spTree>
    <p:extLst>
      <p:ext uri="{BB962C8B-B14F-4D97-AF65-F5344CB8AC3E}">
        <p14:creationId xmlns:p14="http://schemas.microsoft.com/office/powerpoint/2010/main" val="1282631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foundation for this is not a custom input/output analysis, rather it is an illustrative assessment of the potential direct, indirect, and induced impacts based on past SNG research. The statistics identify the following economic impacts:</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Employment – The impact on employment, measured in person years, </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Household Income – The impact on wages associated with the person years of employment.</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Gross Domestic Product (GDP) – Changes in GDP at market prices.</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Tax Effects – Changes in local, state, and federal tax revenues resulting from the increased economic activity.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Direct impacts from increased utilization of eSolutions result in the following economic </a:t>
            </a:r>
            <a:r>
              <a:rPr lang="en-US" sz="1200" b="1" kern="1200" dirty="0" smtClean="0">
                <a:solidFill>
                  <a:schemeClr val="tx1"/>
                </a:solidFill>
                <a:effectLst/>
                <a:latin typeface="+mn-lt"/>
                <a:ea typeface="+mn-ea"/>
                <a:cs typeface="+mn-cs"/>
              </a:rPr>
              <a:t>total impacts</a:t>
            </a:r>
            <a:r>
              <a:rPr lang="en-US"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Within the Lac qui Parle County, the combined impacts generate nearly $530,000 in household income, create or help sustain 22 positions, $1.4 million in GDP, and almost $150,000 in tax revenues, annually – which is greater than the one-time public investment cost of $120,000 to $145,000 to drive broadband utilization.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person year is equal to 2,000 hours and defined as a full-time equivalent position (FTE). FTEs are calculated on the basis of annual per capita salaries, by county.</a:t>
            </a:r>
            <a:endParaRPr lang="en-GB" sz="1200" kern="1200" dirty="0" smtClean="0">
              <a:solidFill>
                <a:schemeClr val="tx1"/>
              </a:solidFill>
              <a:effectLst/>
              <a:latin typeface="+mn-lt"/>
              <a:ea typeface="+mn-ea"/>
              <a:cs typeface="+mn-cs"/>
            </a:endParaRP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Within Kanabec County, the combined impacts generate just over $6.6 million in household income, create or help sustain over 310 positions, contribute $21.6 million in GDP, and generate over $2.3 million in tax revenues, annually – which is greater than the one-time public investment cost of $175,000 to $225,000 to drive broadband utilization.</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7F3060B-DFF4-8C47-8389-E93523C8B241}" type="slidenum">
              <a:rPr lang="en-US" smtClean="0"/>
              <a:t>42</a:t>
            </a:fld>
            <a:endParaRPr lang="en-US"/>
          </a:p>
        </p:txBody>
      </p:sp>
    </p:spTree>
    <p:extLst>
      <p:ext uri="{BB962C8B-B14F-4D97-AF65-F5344CB8AC3E}">
        <p14:creationId xmlns:p14="http://schemas.microsoft.com/office/powerpoint/2010/main" val="1282631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These two regions are examined in terms of the direct economic impact of increasing broadband utilization to move the county from an average level of eSolutions (based on SNG research) to a higher level of eSolutions. In addition, the direct economic impacts are estimated for new utilization of broadband in </a:t>
            </a:r>
            <a:r>
              <a:rPr lang="en-CA" sz="1200" kern="1200" dirty="0" err="1" smtClean="0">
                <a:solidFill>
                  <a:schemeClr val="tx1"/>
                </a:solidFill>
                <a:effectLst/>
                <a:latin typeface="+mn-lt"/>
                <a:ea typeface="+mn-ea"/>
                <a:cs typeface="+mn-cs"/>
              </a:rPr>
              <a:t>Kanabec</a:t>
            </a:r>
            <a:r>
              <a:rPr lang="en-CA" sz="1200" kern="1200" dirty="0" smtClean="0">
                <a:solidFill>
                  <a:schemeClr val="tx1"/>
                </a:solidFill>
                <a:effectLst/>
                <a:latin typeface="+mn-lt"/>
                <a:ea typeface="+mn-ea"/>
                <a:cs typeface="+mn-cs"/>
              </a:rPr>
              <a:t> County by increasing broadband coverage to 100%.</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7F3060B-DFF4-8C47-8389-E93523C8B241}" type="slidenum">
              <a:rPr lang="en-US" smtClean="0"/>
              <a:t>11</a:t>
            </a:fld>
            <a:endParaRPr lang="en-US"/>
          </a:p>
        </p:txBody>
      </p:sp>
    </p:spTree>
    <p:extLst>
      <p:ext uri="{BB962C8B-B14F-4D97-AF65-F5344CB8AC3E}">
        <p14:creationId xmlns:p14="http://schemas.microsoft.com/office/powerpoint/2010/main" val="3757762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Lac qui Parle has 100% broadband coverage so these economic impacts are based on increasing utilization of eSolutions by existing business broadband users. The investment needed to realize these impacts is estimated at $120,000 to $145,000 for driving broadband utilization with businesses in the targeted industry sectors.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Driving utilization for targeted businesses in Lac qui Parle County includes outreach and engagement with businesses, training and support, and coordination by local / regional economic development agencies. To be successful, this effort would need to be appropriately resourced and accompanied by an appropriate strategy to maximize benefits and accelerate the rate at which these benefits accrue.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show, businesses in Lac qui Parle County could see new revenues of over $1.2 million and cost savings of over $77,000, for a combined impact of nearly $1.3 million.</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7F3060B-DFF4-8C47-8389-E93523C8B241}" type="slidenum">
              <a:rPr lang="en-US" smtClean="0"/>
              <a:t>12</a:t>
            </a:fld>
            <a:endParaRPr lang="en-US"/>
          </a:p>
        </p:txBody>
      </p:sp>
    </p:spTree>
    <p:extLst>
      <p:ext uri="{BB962C8B-B14F-4D97-AF65-F5344CB8AC3E}">
        <p14:creationId xmlns:p14="http://schemas.microsoft.com/office/powerpoint/2010/main" val="700083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Kanabec County has only 27% broadband coverage, the projected impacts are based on:</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Increased utilization of eSolutions by existing business broadband users</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Utilization of eSolutions by new adopters of broadband (the other 73%)</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investment needed to realize these impacts is estimated at:</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$11.3 million for fiber to the home (FTTH) infrastructure (or $7.3 million for fiber / wireless hybrid) to have 100% broadband coverage in Kanabec County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$175,000 to $225,000 for driving broadband utilization with businesses in the targeted industry sectors</a:t>
            </a:r>
            <a:r>
              <a:rPr lang="en-GB" dirty="0" smtClean="0">
                <a:effectLst/>
              </a:rPr>
              <a:t> </a:t>
            </a:r>
            <a:r>
              <a:rPr lang="en-US" sz="1200" kern="1200" dirty="0" smtClean="0">
                <a:solidFill>
                  <a:schemeClr val="tx1"/>
                </a:solidFill>
                <a:effectLst/>
                <a:latin typeface="+mn-lt"/>
                <a:ea typeface="+mn-ea"/>
                <a:cs typeface="+mn-cs"/>
              </a:rPr>
              <a:t>Source: Robust Broadband Network Feasibility Study - Bringing Robust Broadband Networks to Kanabec County, MN, 2012.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a:t>
            </a:r>
            <a:r>
              <a:rPr lang="en-US" sz="1200" kern="1200" dirty="0" err="1" smtClean="0">
                <a:solidFill>
                  <a:schemeClr val="tx1"/>
                </a:solidFill>
                <a:effectLst/>
                <a:latin typeface="+mn-lt"/>
                <a:ea typeface="+mn-ea"/>
                <a:cs typeface="+mn-cs"/>
              </a:rPr>
              <a:t>reka</a:t>
            </a:r>
            <a:r>
              <a:rPr lang="en-US" sz="1200" kern="1200" dirty="0" smtClean="0">
                <a:solidFill>
                  <a:schemeClr val="tx1"/>
                </a:solidFill>
                <a:effectLst/>
                <a:latin typeface="+mn-lt"/>
                <a:ea typeface="+mn-ea"/>
                <a:cs typeface="+mn-cs"/>
              </a:rPr>
              <a:t> Broadband Consultants.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with Lac qui Parle, driving utilization for targeted businesses in Kanabec County includes outreach and engagement with businesses, training and support, and coordination by local / regional economic development agencies, appropriately resourced.</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shown, businesses in Kanabec County could see new revenues of over $18 million and a cost savings of over $2.1 million for a combined impact of nearly $20.4 million.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impacts for Kanabec County are much higher because the scenario as described includes increasing access by increasing broadband coverage from 27% to 100%, and then focusing on adoption of broadband service and utilization of eSolutions, whereas Lac qui Parle County was only looking at incremental impacts from increased utilization.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other words, Lac qui Parle already has 100% broadband coverage, so the impacts are based on increasing utilization of eSolutions by existing business users. Kanabec County has 27% coverage, so the impacts are based on both:</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Increasing utilization of eSolutions by existing business broadband users</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Increasing utilization of eSolutions by new adopters of broadband</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a result, Kanabec County shows a much higher economic impact.</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7F3060B-DFF4-8C47-8389-E93523C8B241}" type="slidenum">
              <a:rPr lang="en-US" smtClean="0"/>
              <a:t>13</a:t>
            </a:fld>
            <a:endParaRPr lang="en-US"/>
          </a:p>
        </p:txBody>
      </p:sp>
    </p:spTree>
    <p:extLst>
      <p:ext uri="{BB962C8B-B14F-4D97-AF65-F5344CB8AC3E}">
        <p14:creationId xmlns:p14="http://schemas.microsoft.com/office/powerpoint/2010/main" val="700083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seven eSolutions were selected for each industry based on the following criteria:</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They represent the lowest current utilization levels and, therefore, the greatest opportunity for increasing utilization</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They have high relevance to each industry</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They provide a significant opportunity for impacting revenues and/or cost savings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While the top seven eSolutions are identified for each industry, it is not expected that every business will adopt all of these seven eSolutions. Not every business will recognize the need for each </a:t>
            </a:r>
            <a:r>
              <a:rPr lang="en-US" sz="1200" kern="1200" dirty="0" err="1" smtClean="0">
                <a:solidFill>
                  <a:schemeClr val="tx1"/>
                </a:solidFill>
                <a:effectLst/>
                <a:latin typeface="+mn-lt"/>
                <a:ea typeface="+mn-ea"/>
                <a:cs typeface="+mn-cs"/>
              </a:rPr>
              <a:t>eSolution</a:t>
            </a:r>
            <a:r>
              <a:rPr lang="en-US" sz="1200" kern="1200" dirty="0" smtClean="0">
                <a:solidFill>
                  <a:schemeClr val="tx1"/>
                </a:solidFill>
                <a:effectLst/>
                <a:latin typeface="+mn-lt"/>
                <a:ea typeface="+mn-ea"/>
                <a:cs typeface="+mn-cs"/>
              </a:rPr>
              <a:t> for their particular business (e.g. teleworking may be more applicable to some businesses than others) and from a practical standpoint, individual businesses may not have the capacity to take on new eSolutions. Therefore, the impact analysis assumes that no business will adopt more than three of the seven eSolutions initially, as a conservative estimate.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Based on the current utilization levels for each </a:t>
            </a:r>
            <a:r>
              <a:rPr lang="en-US" sz="1200" kern="1200" dirty="0" err="1" smtClean="0">
                <a:solidFill>
                  <a:schemeClr val="tx1"/>
                </a:solidFill>
                <a:effectLst/>
                <a:latin typeface="+mn-lt"/>
                <a:ea typeface="+mn-ea"/>
                <a:cs typeface="+mn-cs"/>
              </a:rPr>
              <a:t>eSolution</a:t>
            </a:r>
            <a:r>
              <a:rPr lang="en-US" sz="1200" kern="1200" dirty="0" smtClean="0">
                <a:solidFill>
                  <a:schemeClr val="tx1"/>
                </a:solidFill>
                <a:effectLst/>
                <a:latin typeface="+mn-lt"/>
                <a:ea typeface="+mn-ea"/>
                <a:cs typeface="+mn-cs"/>
              </a:rPr>
              <a:t> for each industry, the number of new eSolutions being used and number of businesses using new eSolutions are estimated based on a 20% increase in utilization by those not currently using each </a:t>
            </a:r>
            <a:r>
              <a:rPr lang="en-US" sz="1200" kern="1200" dirty="0" err="1" smtClean="0">
                <a:solidFill>
                  <a:schemeClr val="tx1"/>
                </a:solidFill>
                <a:effectLst/>
                <a:latin typeface="+mn-lt"/>
                <a:ea typeface="+mn-ea"/>
                <a:cs typeface="+mn-cs"/>
              </a:rPr>
              <a:t>eSolution</a:t>
            </a:r>
            <a:r>
              <a:rPr lang="en-US" sz="1200" kern="1200" dirty="0" smtClean="0">
                <a:solidFill>
                  <a:schemeClr val="tx1"/>
                </a:solidFill>
                <a:effectLst/>
                <a:latin typeface="+mn-lt"/>
                <a:ea typeface="+mn-ea"/>
                <a:cs typeface="+mn-cs"/>
              </a:rPr>
              <a:t>. In other words, one in five businesses not currently using each </a:t>
            </a:r>
            <a:r>
              <a:rPr lang="en-US" sz="1200" kern="1200" dirty="0" err="1" smtClean="0">
                <a:solidFill>
                  <a:schemeClr val="tx1"/>
                </a:solidFill>
                <a:effectLst/>
                <a:latin typeface="+mn-lt"/>
                <a:ea typeface="+mn-ea"/>
                <a:cs typeface="+mn-cs"/>
              </a:rPr>
              <a:t>eSolution</a:t>
            </a:r>
            <a:r>
              <a:rPr lang="en-US" sz="1200" kern="1200" dirty="0" smtClean="0">
                <a:solidFill>
                  <a:schemeClr val="tx1"/>
                </a:solidFill>
                <a:effectLst/>
                <a:latin typeface="+mn-lt"/>
                <a:ea typeface="+mn-ea"/>
                <a:cs typeface="+mn-cs"/>
              </a:rPr>
              <a:t> will start to use eSolutions to increase their productivity and competitiveness.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above criteria should be incorporated for an effective broadband investment initiative, which includes investment in infrastructure (reliable connectivity is clearly a necessary condition), as well as programs to educate, raise awareness, and encourage adoption and utilization of eSolutions among businesses.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20% participation rate in a program (i.e. one in five businesses approached participate) to drive broadband utilization is conservative, but realistic.</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7F3060B-DFF4-8C47-8389-E93523C8B241}" type="slidenum">
              <a:rPr lang="en-US" smtClean="0"/>
              <a:t>16</a:t>
            </a:fld>
            <a:endParaRPr lang="en-US"/>
          </a:p>
        </p:txBody>
      </p:sp>
    </p:spTree>
    <p:extLst>
      <p:ext uri="{BB962C8B-B14F-4D97-AF65-F5344CB8AC3E}">
        <p14:creationId xmlns:p14="http://schemas.microsoft.com/office/powerpoint/2010/main" val="904662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121" eaLnBrk="0" hangingPunct="0">
              <a:defRPr sz="1200">
                <a:solidFill>
                  <a:schemeClr val="tx1"/>
                </a:solidFill>
                <a:latin typeface="Arial" charset="0"/>
                <a:ea typeface="ＭＳ Ｐゴシック" charset="0"/>
                <a:cs typeface="ＭＳ Ｐゴシック" charset="0"/>
              </a:defRPr>
            </a:lvl1pPr>
            <a:lvl2pPr marL="737825" indent="-283779" defTabSz="960121" eaLnBrk="0" hangingPunct="0">
              <a:defRPr sz="1200">
                <a:solidFill>
                  <a:schemeClr val="tx1"/>
                </a:solidFill>
                <a:latin typeface="Arial" charset="0"/>
                <a:ea typeface="ＭＳ Ｐゴシック" charset="0"/>
              </a:defRPr>
            </a:lvl2pPr>
            <a:lvl3pPr marL="1135116" indent="-227024" defTabSz="960121" eaLnBrk="0" hangingPunct="0">
              <a:defRPr sz="1200">
                <a:solidFill>
                  <a:schemeClr val="tx1"/>
                </a:solidFill>
                <a:latin typeface="Arial" charset="0"/>
                <a:ea typeface="ＭＳ Ｐゴシック" charset="0"/>
              </a:defRPr>
            </a:lvl3pPr>
            <a:lvl4pPr marL="1589163" indent="-227024" defTabSz="960121" eaLnBrk="0" hangingPunct="0">
              <a:defRPr sz="1200">
                <a:solidFill>
                  <a:schemeClr val="tx1"/>
                </a:solidFill>
                <a:latin typeface="Arial" charset="0"/>
                <a:ea typeface="ＭＳ Ｐゴシック" charset="0"/>
              </a:defRPr>
            </a:lvl4pPr>
            <a:lvl5pPr marL="2043211" indent="-227024" defTabSz="960121" eaLnBrk="0" hangingPunct="0">
              <a:defRPr sz="1200">
                <a:solidFill>
                  <a:schemeClr val="tx1"/>
                </a:solidFill>
                <a:latin typeface="Arial" charset="0"/>
                <a:ea typeface="ＭＳ Ｐゴシック" charset="0"/>
              </a:defRPr>
            </a:lvl5pPr>
            <a:lvl6pPr marL="2497256" indent="-227024" defTabSz="960121" eaLnBrk="0" fontAlgn="base" hangingPunct="0">
              <a:spcBef>
                <a:spcPct val="0"/>
              </a:spcBef>
              <a:spcAft>
                <a:spcPct val="0"/>
              </a:spcAft>
              <a:defRPr sz="1200">
                <a:solidFill>
                  <a:schemeClr val="tx1"/>
                </a:solidFill>
                <a:latin typeface="Arial" charset="0"/>
                <a:ea typeface="ＭＳ Ｐゴシック" charset="0"/>
              </a:defRPr>
            </a:lvl6pPr>
            <a:lvl7pPr marL="2951304" indent="-227024" defTabSz="960121" eaLnBrk="0" fontAlgn="base" hangingPunct="0">
              <a:spcBef>
                <a:spcPct val="0"/>
              </a:spcBef>
              <a:spcAft>
                <a:spcPct val="0"/>
              </a:spcAft>
              <a:defRPr sz="1200">
                <a:solidFill>
                  <a:schemeClr val="tx1"/>
                </a:solidFill>
                <a:latin typeface="Arial" charset="0"/>
                <a:ea typeface="ＭＳ Ｐゴシック" charset="0"/>
              </a:defRPr>
            </a:lvl7pPr>
            <a:lvl8pPr marL="3405350" indent="-227024" defTabSz="960121" eaLnBrk="0" fontAlgn="base" hangingPunct="0">
              <a:spcBef>
                <a:spcPct val="0"/>
              </a:spcBef>
              <a:spcAft>
                <a:spcPct val="0"/>
              </a:spcAft>
              <a:defRPr sz="1200">
                <a:solidFill>
                  <a:schemeClr val="tx1"/>
                </a:solidFill>
                <a:latin typeface="Arial" charset="0"/>
                <a:ea typeface="ＭＳ Ｐゴシック" charset="0"/>
              </a:defRPr>
            </a:lvl8pPr>
            <a:lvl9pPr marL="3859396" indent="-227024" defTabSz="960121" eaLnBrk="0" fontAlgn="base" hangingPunct="0">
              <a:spcBef>
                <a:spcPct val="0"/>
              </a:spcBef>
              <a:spcAft>
                <a:spcPct val="0"/>
              </a:spcAft>
              <a:defRPr sz="1200">
                <a:solidFill>
                  <a:schemeClr val="tx1"/>
                </a:solidFill>
                <a:latin typeface="Arial" charset="0"/>
                <a:ea typeface="ＭＳ Ｐゴシック" charset="0"/>
              </a:defRPr>
            </a:lvl9pPr>
          </a:lstStyle>
          <a:p>
            <a:pPr eaLnBrk="1" hangingPunct="1"/>
            <a:fld id="{5764D43B-909B-794F-93BD-B56D79F1DDCA}" type="slidenum">
              <a:rPr lang="en-CA" sz="1300">
                <a:latin typeface="Times New Roman" charset="0"/>
              </a:rPr>
              <a:pPr eaLnBrk="1" hangingPunct="1"/>
              <a:t>21</a:t>
            </a:fld>
            <a:endParaRPr lang="en-CA" sz="1300" dirty="0">
              <a:latin typeface="Times New Roman" charset="0"/>
            </a:endParaRPr>
          </a:p>
        </p:txBody>
      </p:sp>
      <p:sp>
        <p:nvSpPr>
          <p:cNvPr id="38914" name="Rectangle 2"/>
          <p:cNvSpPr>
            <a:spLocks noGrp="1" noRot="1" noChangeAspect="1" noChangeArrowheads="1" noTextEdit="1"/>
          </p:cNvSpPr>
          <p:nvPr>
            <p:ph type="sldImg"/>
          </p:nvPr>
        </p:nvSpPr>
        <p:spPr>
          <a:solidFill>
            <a:srgbClr val="FFFFFF"/>
          </a:solidFill>
          <a:ln/>
        </p:spPr>
      </p:sp>
      <p:sp>
        <p:nvSpPr>
          <p:cNvPr id="38915" name="Rectangle 3"/>
          <p:cNvSpPr>
            <a:spLocks noGrp="1" noChangeArrowheads="1"/>
          </p:cNvSpPr>
          <p:nvPr>
            <p:ph type="body" idx="1"/>
          </p:nvPr>
        </p:nvSpPr>
        <p:spPr>
          <a:xfrm>
            <a:off x="686101" y="4343705"/>
            <a:ext cx="5485805" cy="4113892"/>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CA" dirty="0" smtClean="0">
                <a:latin typeface="Calibri" charset="0"/>
                <a:ea typeface="ＭＳ Ｐゴシック" charset="0"/>
                <a:cs typeface="ＭＳ Ｐゴシック" charset="0"/>
              </a:rPr>
              <a:t>Investing in broadband is all about increasing productivity</a:t>
            </a:r>
            <a:r>
              <a:rPr lang="en-CA" baseline="0" dirty="0" smtClean="0">
                <a:latin typeface="Calibri" charset="0"/>
                <a:ea typeface="ＭＳ Ｐゴシック" charset="0"/>
                <a:cs typeface="ＭＳ Ｐゴシック" charset="0"/>
              </a:rPr>
              <a:t> and improving quality of life</a:t>
            </a:r>
            <a:r>
              <a:rPr lang="en-CA" dirty="0" smtClean="0">
                <a:latin typeface="Calibri" charset="0"/>
                <a:ea typeface="ＭＳ Ｐゴシック" charset="0"/>
                <a:cs typeface="ＭＳ Ｐゴシック" charset="0"/>
              </a:rPr>
              <a:t>. </a:t>
            </a:r>
            <a:endParaRPr lang="en-CA" dirty="0" smtClean="0"/>
          </a:p>
          <a:p>
            <a:pPr eaLnBrk="1" hangingPunct="1"/>
            <a:r>
              <a:rPr lang="en-CA" baseline="0" dirty="0" smtClean="0"/>
              <a:t>Investing in broadband requires demonstrating a positive community ROI.</a:t>
            </a:r>
            <a:endParaRPr lang="en-CA" dirty="0" smtClean="0">
              <a:latin typeface="Calibri" charset="0"/>
              <a:ea typeface="ＭＳ Ｐゴシック" charset="0"/>
              <a:cs typeface="ＭＳ Ｐゴシック" charset="0"/>
            </a:endParaRPr>
          </a:p>
          <a:p>
            <a:pPr eaLnBrk="1" hangingPunct="1"/>
            <a:r>
              <a:rPr lang="en-CA" dirty="0" smtClean="0">
                <a:latin typeface="Calibri" charset="0"/>
                <a:ea typeface="ＭＳ Ｐゴシック" charset="0"/>
                <a:cs typeface="ＭＳ Ｐゴシック" charset="0"/>
              </a:rPr>
              <a:t>Productivity,</a:t>
            </a:r>
            <a:r>
              <a:rPr lang="en-CA" baseline="0" dirty="0" smtClean="0">
                <a:latin typeface="Calibri" charset="0"/>
                <a:ea typeface="ＭＳ Ｐゴシック" charset="0"/>
                <a:cs typeface="ＭＳ Ｐゴシック" charset="0"/>
              </a:rPr>
              <a:t> transformation, innovation.</a:t>
            </a:r>
            <a:endParaRPr lang="en-CA" dirty="0" smtClean="0">
              <a:latin typeface="Calibri" charset="0"/>
              <a:ea typeface="ＭＳ Ｐゴシック" charset="0"/>
              <a:cs typeface="ＭＳ Ｐゴシック" charset="0"/>
            </a:endParaRPr>
          </a:p>
          <a:p>
            <a:pPr eaLnBrk="1" hangingPunct="1"/>
            <a:r>
              <a:rPr lang="en-CA" dirty="0" smtClean="0">
                <a:latin typeface="Calibri" charset="0"/>
                <a:ea typeface="ＭＳ Ｐゴシック" charset="0"/>
                <a:cs typeface="ＭＳ Ｐゴシック" charset="0"/>
              </a:rPr>
              <a:t>SNG’s data</a:t>
            </a:r>
            <a:r>
              <a:rPr lang="en-CA" baseline="0" dirty="0" smtClean="0">
                <a:latin typeface="Calibri" charset="0"/>
                <a:ea typeface="ＭＳ Ｐゴシック" charset="0"/>
                <a:cs typeface="ＭＳ Ｐゴシック" charset="0"/>
              </a:rPr>
              <a:t> details how b</a:t>
            </a:r>
            <a:r>
              <a:rPr lang="en-CA" dirty="0" smtClean="0">
                <a:latin typeface="Calibri" charset="0"/>
                <a:ea typeface="ＭＳ Ｐゴシック" charset="0"/>
                <a:cs typeface="ＭＳ Ｐゴシック" charset="0"/>
              </a:rPr>
              <a:t>roadband increases</a:t>
            </a:r>
            <a:r>
              <a:rPr lang="en-CA" baseline="0" dirty="0" smtClean="0">
                <a:latin typeface="Calibri" charset="0"/>
                <a:ea typeface="ＭＳ Ｐゴシック" charset="0"/>
                <a:cs typeface="ＭＳ Ｐゴシック" charset="0"/>
              </a:rPr>
              <a:t> </a:t>
            </a:r>
            <a:r>
              <a:rPr lang="en-CA" dirty="0" smtClean="0">
                <a:latin typeface="Calibri" charset="0"/>
                <a:ea typeface="ＭＳ Ｐゴシック" charset="0"/>
                <a:cs typeface="ＭＳ Ｐゴシック" charset="0"/>
              </a:rPr>
              <a:t>productivity, whether for governments, businesses, or households.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8D06F7BE-49B6-46C3-843B-20E0DAB32109}" type="slidenum">
              <a:rPr lang="fr-FR" smtClean="0"/>
              <a:pPr>
                <a:defRPr/>
              </a:pPr>
              <a:t>31</a:t>
            </a:fld>
            <a:endParaRPr lang="fr-FR"/>
          </a:p>
        </p:txBody>
      </p:sp>
    </p:spTree>
    <p:extLst>
      <p:ext uri="{BB962C8B-B14F-4D97-AF65-F5344CB8AC3E}">
        <p14:creationId xmlns:p14="http://schemas.microsoft.com/office/powerpoint/2010/main" val="3274021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CA">
                <a:latin typeface="Calibri" charset="0"/>
              </a:rPr>
              <a:t>Way too busy</a:t>
            </a:r>
          </a:p>
        </p:txBody>
      </p:sp>
      <p:sp>
        <p:nvSpPr>
          <p:cNvPr id="4813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000">
                <a:solidFill>
                  <a:srgbClr val="21578A"/>
                </a:solidFill>
                <a:latin typeface="Calibri" charset="0"/>
                <a:ea typeface="ＭＳ Ｐゴシック" charset="0"/>
                <a:cs typeface="ＭＳ Ｐゴシック" charset="0"/>
              </a:defRPr>
            </a:lvl1pPr>
            <a:lvl2pPr marL="742950" indent="-285750" eaLnBrk="0" hangingPunct="0">
              <a:defRPr sz="1000">
                <a:solidFill>
                  <a:srgbClr val="21578A"/>
                </a:solidFill>
                <a:latin typeface="Calibri" charset="0"/>
                <a:ea typeface="ＭＳ Ｐゴシック" charset="0"/>
              </a:defRPr>
            </a:lvl2pPr>
            <a:lvl3pPr marL="1143000" indent="-228600" eaLnBrk="0" hangingPunct="0">
              <a:defRPr sz="1000">
                <a:solidFill>
                  <a:srgbClr val="21578A"/>
                </a:solidFill>
                <a:latin typeface="Calibri" charset="0"/>
                <a:ea typeface="ＭＳ Ｐゴシック" charset="0"/>
              </a:defRPr>
            </a:lvl3pPr>
            <a:lvl4pPr marL="1600200" indent="-228600" eaLnBrk="0" hangingPunct="0">
              <a:defRPr sz="1000">
                <a:solidFill>
                  <a:srgbClr val="21578A"/>
                </a:solidFill>
                <a:latin typeface="Calibri" charset="0"/>
                <a:ea typeface="ＭＳ Ｐゴシック" charset="0"/>
              </a:defRPr>
            </a:lvl4pPr>
            <a:lvl5pPr marL="2057400" indent="-228600" eaLnBrk="0" hangingPunct="0">
              <a:defRPr sz="1000">
                <a:solidFill>
                  <a:srgbClr val="21578A"/>
                </a:solidFill>
                <a:latin typeface="Calibri" charset="0"/>
                <a:ea typeface="ＭＳ Ｐゴシック" charset="0"/>
              </a:defRPr>
            </a:lvl5pPr>
            <a:lvl6pPr marL="2514600" indent="-228600" eaLnBrk="0" fontAlgn="base" hangingPunct="0">
              <a:spcBef>
                <a:spcPct val="0"/>
              </a:spcBef>
              <a:spcAft>
                <a:spcPct val="0"/>
              </a:spcAft>
              <a:defRPr sz="1000">
                <a:solidFill>
                  <a:srgbClr val="21578A"/>
                </a:solidFill>
                <a:latin typeface="Calibri" charset="0"/>
                <a:ea typeface="ＭＳ Ｐゴシック" charset="0"/>
              </a:defRPr>
            </a:lvl6pPr>
            <a:lvl7pPr marL="2971800" indent="-228600" eaLnBrk="0" fontAlgn="base" hangingPunct="0">
              <a:spcBef>
                <a:spcPct val="0"/>
              </a:spcBef>
              <a:spcAft>
                <a:spcPct val="0"/>
              </a:spcAft>
              <a:defRPr sz="1000">
                <a:solidFill>
                  <a:srgbClr val="21578A"/>
                </a:solidFill>
                <a:latin typeface="Calibri" charset="0"/>
                <a:ea typeface="ＭＳ Ｐゴシック" charset="0"/>
              </a:defRPr>
            </a:lvl7pPr>
            <a:lvl8pPr marL="3429000" indent="-228600" eaLnBrk="0" fontAlgn="base" hangingPunct="0">
              <a:spcBef>
                <a:spcPct val="0"/>
              </a:spcBef>
              <a:spcAft>
                <a:spcPct val="0"/>
              </a:spcAft>
              <a:defRPr sz="1000">
                <a:solidFill>
                  <a:srgbClr val="21578A"/>
                </a:solidFill>
                <a:latin typeface="Calibri" charset="0"/>
                <a:ea typeface="ＭＳ Ｐゴシック" charset="0"/>
              </a:defRPr>
            </a:lvl8pPr>
            <a:lvl9pPr marL="3886200" indent="-228600" eaLnBrk="0" fontAlgn="base" hangingPunct="0">
              <a:spcBef>
                <a:spcPct val="0"/>
              </a:spcBef>
              <a:spcAft>
                <a:spcPct val="0"/>
              </a:spcAft>
              <a:defRPr sz="1000">
                <a:solidFill>
                  <a:srgbClr val="21578A"/>
                </a:solidFill>
                <a:latin typeface="Calibri" charset="0"/>
                <a:ea typeface="ＭＳ Ｐゴシック" charset="0"/>
              </a:defRPr>
            </a:lvl9pPr>
          </a:lstStyle>
          <a:p>
            <a:pPr algn="r" eaLnBrk="1" hangingPunct="1"/>
            <a:fld id="{DFD99F77-1EEA-DF40-A457-0A1582153290}" type="slidenum">
              <a:rPr lang="fr-FR" sz="1200">
                <a:solidFill>
                  <a:schemeClr val="tx1"/>
                </a:solidFill>
              </a:rPr>
              <a:pPr algn="r" eaLnBrk="1" hangingPunct="1"/>
              <a:t>35</a:t>
            </a:fld>
            <a:endParaRPr lang="fr-FR" sz="1200">
              <a:solidFill>
                <a:schemeClr val="tx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400"/>
              </a:spcAft>
            </a:pPr>
            <a:r>
              <a:rPr lang="en-US" sz="1200" dirty="0" smtClean="0"/>
              <a:t>Engage local stakeholders to “own the process” of driving economic development through broadband utilization</a:t>
            </a:r>
          </a:p>
          <a:p>
            <a:pPr marL="0" marR="0" indent="0" algn="l" defTabSz="457200" rtl="0" eaLnBrk="1" fontAlgn="auto" latinLnBrk="0" hangingPunct="1">
              <a:lnSpc>
                <a:spcPct val="100000"/>
              </a:lnSpc>
              <a:spcBef>
                <a:spcPts val="0"/>
              </a:spcBef>
              <a:spcAft>
                <a:spcPts val="2400"/>
              </a:spcAft>
              <a:buClrTx/>
              <a:buSzTx/>
              <a:buFontTx/>
              <a:buNone/>
              <a:tabLst/>
              <a:defRPr/>
            </a:pPr>
            <a:r>
              <a:rPr lang="en-US" sz="1200" dirty="0" smtClean="0"/>
              <a:t>Collect meaningful, actionable broadband data through the proper utilization metrics and indicators (not just coverage) to measure current status and track progress towards goals</a:t>
            </a:r>
          </a:p>
          <a:p>
            <a:pPr>
              <a:spcAft>
                <a:spcPts val="2400"/>
              </a:spcAft>
            </a:pPr>
            <a:r>
              <a:rPr lang="en-US" sz="1200" dirty="0" smtClean="0"/>
              <a:t>Provide case studies that illustrate local examples of broadband impacts</a:t>
            </a:r>
          </a:p>
          <a:p>
            <a:endParaRPr lang="en-US" dirty="0"/>
          </a:p>
        </p:txBody>
      </p:sp>
      <p:sp>
        <p:nvSpPr>
          <p:cNvPr id="4" name="Slide Number Placeholder 3"/>
          <p:cNvSpPr>
            <a:spLocks noGrp="1"/>
          </p:cNvSpPr>
          <p:nvPr>
            <p:ph type="sldNum" sz="quarter" idx="10"/>
          </p:nvPr>
        </p:nvSpPr>
        <p:spPr/>
        <p:txBody>
          <a:bodyPr/>
          <a:lstStyle/>
          <a:p>
            <a:fld id="{87F3060B-DFF4-8C47-8389-E93523C8B241}" type="slidenum">
              <a:rPr lang="en-US" smtClean="0"/>
              <a:t>38</a:t>
            </a:fld>
            <a:endParaRPr lang="en-US"/>
          </a:p>
        </p:txBody>
      </p:sp>
    </p:spTree>
    <p:extLst>
      <p:ext uri="{BB962C8B-B14F-4D97-AF65-F5344CB8AC3E}">
        <p14:creationId xmlns:p14="http://schemas.microsoft.com/office/powerpoint/2010/main" val="5068608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fr-FR" dirty="0" smtClean="0"/>
              <a:t>Click to </a:t>
            </a:r>
            <a:r>
              <a:rPr lang="fr-FR" dirty="0" err="1" smtClean="0"/>
              <a:t>edit</a:t>
            </a:r>
            <a:r>
              <a:rPr lang="fr-FR" dirty="0" smtClean="0"/>
              <a:t> Master </a:t>
            </a:r>
            <a:r>
              <a:rPr lang="fr-FR" dirty="0" err="1" smtClean="0"/>
              <a:t>title</a:t>
            </a:r>
            <a:r>
              <a:rPr lang="fr-FR" dirty="0" smtClean="0"/>
              <a:t>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8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Click to </a:t>
            </a:r>
            <a:r>
              <a:rPr lang="fr-FR" dirty="0" err="1" smtClean="0"/>
              <a:t>edit</a:t>
            </a:r>
            <a:r>
              <a:rPr lang="fr-FR" dirty="0" smtClean="0"/>
              <a:t> Master </a:t>
            </a:r>
            <a:r>
              <a:rPr lang="fr-FR" dirty="0" err="1" smtClean="0"/>
              <a:t>subtitle</a:t>
            </a:r>
            <a:r>
              <a:rPr lang="fr-FR" dirty="0" smtClean="0"/>
              <a:t> style</a:t>
            </a:r>
            <a:endParaRPr lang="en-US" dirty="0"/>
          </a:p>
        </p:txBody>
      </p:sp>
      <p:pic>
        <p:nvPicPr>
          <p:cNvPr id="9" name="Picture 8" descr="Banner SNG.png"/>
          <p:cNvPicPr>
            <a:picLocks noChangeAspect="1"/>
          </p:cNvPicPr>
          <p:nvPr userDrawn="1"/>
        </p:nvPicPr>
        <p:blipFill rotWithShape="1">
          <a:blip r:embed="rId2">
            <a:extLst>
              <a:ext uri="{28A0092B-C50C-407E-A947-70E740481C1C}">
                <a14:useLocalDpi xmlns:a14="http://schemas.microsoft.com/office/drawing/2010/main" val="0"/>
              </a:ext>
            </a:extLst>
          </a:blip>
          <a:srcRect t="28846" b="26924"/>
          <a:stretch/>
        </p:blipFill>
        <p:spPr>
          <a:xfrm>
            <a:off x="-2554" y="0"/>
            <a:ext cx="9185431" cy="1192132"/>
          </a:xfrm>
          <a:prstGeom prst="rect">
            <a:avLst/>
          </a:prstGeom>
        </p:spPr>
      </p:pic>
      <p:pic>
        <p:nvPicPr>
          <p:cNvPr id="10" name="Picture 9" descr="full-sng-logo-with-tag SMALL.jp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00893" y="5973620"/>
            <a:ext cx="2339101" cy="802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4"/>
          <p:cNvSpPr>
            <a:spLocks noGrp="1"/>
          </p:cNvSpPr>
          <p:nvPr>
            <p:ph type="body" sz="quarter" idx="10"/>
          </p:nvPr>
        </p:nvSpPr>
        <p:spPr>
          <a:xfrm>
            <a:off x="3770313" y="5973763"/>
            <a:ext cx="4687887" cy="700087"/>
          </a:xfrm>
        </p:spPr>
        <p:txBody>
          <a:bodyPr>
            <a:noAutofit/>
          </a:bodyPr>
          <a:lstStyle>
            <a:lvl1pPr marL="0" indent="0">
              <a:buNone/>
              <a:defRPr sz="2800"/>
            </a:lvl1pPr>
            <a:lvl2pPr>
              <a:defRPr sz="2400"/>
            </a:lvl2pPr>
            <a:lvl3pPr>
              <a:defRPr sz="2000"/>
            </a:lvl3pPr>
            <a:lvl4pPr>
              <a:defRPr sz="1800"/>
            </a:lvl4pPr>
            <a:lvl5pPr>
              <a:defRPr sz="1800"/>
            </a:lvl5pPr>
          </a:lstStyle>
          <a:p>
            <a:pPr lvl="0"/>
            <a:r>
              <a:rPr lang="fr-FR" dirty="0" smtClean="0"/>
              <a:t>Click to </a:t>
            </a:r>
            <a:r>
              <a:rPr lang="fr-FR" dirty="0" err="1" smtClean="0"/>
              <a:t>edit</a:t>
            </a:r>
            <a:r>
              <a:rPr lang="fr-FR" dirty="0" smtClean="0"/>
              <a:t> Master </a:t>
            </a:r>
            <a:r>
              <a:rPr lang="fr-FR" dirty="0" err="1" smtClean="0"/>
              <a:t>text</a:t>
            </a:r>
            <a:r>
              <a:rPr lang="fr-FR" dirty="0" smtClean="0"/>
              <a:t> styles</a:t>
            </a:r>
            <a:endParaRPr lang="en-US" dirty="0"/>
          </a:p>
        </p:txBody>
      </p:sp>
    </p:spTree>
    <p:extLst>
      <p:ext uri="{BB962C8B-B14F-4D97-AF65-F5344CB8AC3E}">
        <p14:creationId xmlns:p14="http://schemas.microsoft.com/office/powerpoint/2010/main" val="793503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C145F7C-15D1-A14A-937D-65DCEF1C7133}" type="datetimeFigureOut">
              <a:rPr lang="en-US" smtClean="0"/>
              <a:t>2/5/2014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87E591D-5B79-6A48-8728-5156F342E717}" type="slidenum">
              <a:rPr lang="en-US" smtClean="0"/>
              <a:t>‹#›</a:t>
            </a:fld>
            <a:endParaRPr lang="en-US"/>
          </a:p>
        </p:txBody>
      </p:sp>
      <p:sp>
        <p:nvSpPr>
          <p:cNvPr id="7" name="Slide Number Placeholder 5"/>
          <p:cNvSpPr txBox="1">
            <a:spLocks/>
          </p:cNvSpPr>
          <p:nvPr userDrawn="1"/>
        </p:nvSpPr>
        <p:spPr>
          <a:xfrm>
            <a:off x="6705600" y="6508750"/>
            <a:ext cx="2133600" cy="365125"/>
          </a:xfrm>
          <a:prstGeom prst="rect">
            <a:avLst/>
          </a:prstGeom>
        </p:spPr>
        <p:txBody>
          <a:bodyPr/>
          <a:lstStyle>
            <a:defPPr>
              <a:defRPr lang="en-US"/>
            </a:defPPr>
            <a:lvl1pPr marL="0" algn="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7E591D-5B79-6A48-8728-5156F342E717}" type="slidenum">
              <a:rPr lang="en-US" smtClean="0"/>
              <a:pPr/>
              <a:t>‹#›</a:t>
            </a:fld>
            <a:endParaRPr lang="en-US"/>
          </a:p>
        </p:txBody>
      </p:sp>
    </p:spTree>
    <p:extLst>
      <p:ext uri="{BB962C8B-B14F-4D97-AF65-F5344CB8AC3E}">
        <p14:creationId xmlns:p14="http://schemas.microsoft.com/office/powerpoint/2010/main" val="1080719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C145F7C-15D1-A14A-937D-65DCEF1C7133}" type="datetimeFigureOut">
              <a:rPr lang="en-US" smtClean="0"/>
              <a:t>2/5/2014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87E591D-5B79-6A48-8728-5156F342E717}" type="slidenum">
              <a:rPr lang="en-US" smtClean="0"/>
              <a:t>‹#›</a:t>
            </a:fld>
            <a:endParaRPr lang="en-US"/>
          </a:p>
        </p:txBody>
      </p:sp>
      <p:sp>
        <p:nvSpPr>
          <p:cNvPr id="7" name="Slide Number Placeholder 5"/>
          <p:cNvSpPr txBox="1">
            <a:spLocks/>
          </p:cNvSpPr>
          <p:nvPr userDrawn="1"/>
        </p:nvSpPr>
        <p:spPr>
          <a:xfrm>
            <a:off x="6705600" y="6508750"/>
            <a:ext cx="2133600" cy="365125"/>
          </a:xfrm>
          <a:prstGeom prst="rect">
            <a:avLst/>
          </a:prstGeom>
        </p:spPr>
        <p:txBody>
          <a:bodyPr/>
          <a:lstStyle>
            <a:defPPr>
              <a:defRPr lang="en-US"/>
            </a:defPPr>
            <a:lvl1pPr marL="0" algn="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7E591D-5B79-6A48-8728-5156F342E717}" type="slidenum">
              <a:rPr lang="en-US" smtClean="0"/>
              <a:pPr/>
              <a:t>‹#›</a:t>
            </a:fld>
            <a:endParaRPr lang="en-US"/>
          </a:p>
        </p:txBody>
      </p:sp>
    </p:spTree>
    <p:extLst>
      <p:ext uri="{BB962C8B-B14F-4D97-AF65-F5344CB8AC3E}">
        <p14:creationId xmlns:p14="http://schemas.microsoft.com/office/powerpoint/2010/main" val="761632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rot="16200000">
            <a:off x="8216107" y="5936456"/>
            <a:ext cx="1631950" cy="233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4000" anchor="ctr"/>
          <a:lstStyle/>
          <a:p>
            <a:r>
              <a:rPr lang="en-US" sz="700" dirty="0"/>
              <a:t>© Strategic Networks Group, Inc. </a:t>
            </a:r>
            <a:r>
              <a:rPr lang="en-US" sz="700" dirty="0" smtClean="0"/>
              <a:t>2014</a:t>
            </a:r>
            <a:endParaRPr lang="fr-FR" sz="700" dirty="0"/>
          </a:p>
        </p:txBody>
      </p:sp>
      <p:pic>
        <p:nvPicPr>
          <p:cNvPr id="3" name="Picture 8" descr="full-sng-logo-with-tag[1]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50825" y="277813"/>
            <a:ext cx="4856163" cy="166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7"/>
          <p:cNvSpPr>
            <a:spLocks noGrp="1" noChangeArrowheads="1"/>
          </p:cNvSpPr>
          <p:nvPr>
            <p:ph type="sldNum" sz="quarter" idx="10"/>
          </p:nvPr>
        </p:nvSpPr>
        <p:spPr>
          <a:xfrm>
            <a:off x="6553200" y="6245225"/>
            <a:ext cx="2133600" cy="476250"/>
          </a:xfrm>
        </p:spPr>
        <p:txBody>
          <a:bodyPr/>
          <a:lstStyle>
            <a:lvl1pPr>
              <a:defRPr sz="1400"/>
            </a:lvl1pPr>
          </a:lstStyle>
          <a:p>
            <a:pPr>
              <a:defRPr/>
            </a:pPr>
            <a:fld id="{BE153A93-9B65-496F-931B-761505353740}" type="slidenum">
              <a:rPr lang="fr-FR"/>
              <a:pPr>
                <a:defRPr/>
              </a:pPr>
              <a:t>‹#›</a:t>
            </a:fld>
            <a:endParaRPr lang="fr-FR"/>
          </a:p>
        </p:txBody>
      </p:sp>
      <p:sp>
        <p:nvSpPr>
          <p:cNvPr id="5" name="Rectangle 8"/>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r>
              <a:rPr lang="fr-FR"/>
              <a:t>www.sngroup.com</a:t>
            </a:r>
          </a:p>
        </p:txBody>
      </p:sp>
    </p:spTree>
    <p:extLst>
      <p:ext uri="{BB962C8B-B14F-4D97-AF65-F5344CB8AC3E}">
        <p14:creationId xmlns:p14="http://schemas.microsoft.com/office/powerpoint/2010/main" val="3915519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Content Placeholder 2"/>
          <p:cNvSpPr>
            <a:spLocks noGrp="1"/>
          </p:cNvSpPr>
          <p:nvPr>
            <p:ph idx="1"/>
          </p:nvPr>
        </p:nvSpPr>
        <p:spPr/>
        <p:txBody>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C145F7C-15D1-A14A-937D-65DCEF1C7133}" type="datetimeFigureOut">
              <a:rPr lang="en-US" smtClean="0"/>
              <a:t>2/5/2014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87E591D-5B79-6A48-8728-5156F342E717}" type="slidenum">
              <a:rPr lang="en-US" smtClean="0"/>
              <a:t>‹#›</a:t>
            </a:fld>
            <a:endParaRPr lang="en-US"/>
          </a:p>
        </p:txBody>
      </p:sp>
      <p:sp>
        <p:nvSpPr>
          <p:cNvPr id="8" name="Slide Number Placeholder 5"/>
          <p:cNvSpPr txBox="1">
            <a:spLocks/>
          </p:cNvSpPr>
          <p:nvPr userDrawn="1"/>
        </p:nvSpPr>
        <p:spPr>
          <a:xfrm>
            <a:off x="6705600" y="6508750"/>
            <a:ext cx="2133600" cy="365125"/>
          </a:xfrm>
          <a:prstGeom prst="rect">
            <a:avLst/>
          </a:prstGeom>
        </p:spPr>
        <p:txBody>
          <a:bodyPr/>
          <a:lstStyle>
            <a:defPPr>
              <a:defRPr lang="en-US"/>
            </a:defPPr>
            <a:lvl1pPr marL="0" algn="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7E591D-5B79-6A48-8728-5156F342E717}" type="slidenum">
              <a:rPr lang="en-US" smtClean="0"/>
              <a:pPr/>
              <a:t>‹#›</a:t>
            </a:fld>
            <a:endParaRPr lang="en-US"/>
          </a:p>
        </p:txBody>
      </p:sp>
    </p:spTree>
    <p:extLst>
      <p:ext uri="{BB962C8B-B14F-4D97-AF65-F5344CB8AC3E}">
        <p14:creationId xmlns:p14="http://schemas.microsoft.com/office/powerpoint/2010/main" val="3863082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C145F7C-15D1-A14A-937D-65DCEF1C7133}" type="datetimeFigureOut">
              <a:rPr lang="en-US" smtClean="0"/>
              <a:t>2/5/2014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87E591D-5B79-6A48-8728-5156F342E717}" type="slidenum">
              <a:rPr lang="en-US" smtClean="0"/>
              <a:t>‹#›</a:t>
            </a:fld>
            <a:endParaRPr lang="en-US"/>
          </a:p>
        </p:txBody>
      </p:sp>
      <p:sp>
        <p:nvSpPr>
          <p:cNvPr id="7" name="Slide Number Placeholder 5"/>
          <p:cNvSpPr txBox="1">
            <a:spLocks/>
          </p:cNvSpPr>
          <p:nvPr userDrawn="1"/>
        </p:nvSpPr>
        <p:spPr>
          <a:xfrm>
            <a:off x="6705600" y="6508750"/>
            <a:ext cx="2133600" cy="365125"/>
          </a:xfrm>
          <a:prstGeom prst="rect">
            <a:avLst/>
          </a:prstGeom>
        </p:spPr>
        <p:txBody>
          <a:bodyPr/>
          <a:lstStyle>
            <a:defPPr>
              <a:defRPr lang="en-US"/>
            </a:defPPr>
            <a:lvl1pPr marL="0" algn="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7E591D-5B79-6A48-8728-5156F342E717}" type="slidenum">
              <a:rPr lang="en-US" smtClean="0"/>
              <a:pPr/>
              <a:t>‹#›</a:t>
            </a:fld>
            <a:endParaRPr lang="en-US"/>
          </a:p>
        </p:txBody>
      </p:sp>
    </p:spTree>
    <p:extLst>
      <p:ext uri="{BB962C8B-B14F-4D97-AF65-F5344CB8AC3E}">
        <p14:creationId xmlns:p14="http://schemas.microsoft.com/office/powerpoint/2010/main" val="31254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C145F7C-15D1-A14A-937D-65DCEF1C7133}" type="datetimeFigureOut">
              <a:rPr lang="en-US" smtClean="0"/>
              <a:t>2/5/2014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87E591D-5B79-6A48-8728-5156F342E717}" type="slidenum">
              <a:rPr lang="en-US" smtClean="0"/>
              <a:t>‹#›</a:t>
            </a:fld>
            <a:endParaRPr lang="en-US"/>
          </a:p>
        </p:txBody>
      </p:sp>
      <p:sp>
        <p:nvSpPr>
          <p:cNvPr id="8" name="Slide Number Placeholder 5"/>
          <p:cNvSpPr txBox="1">
            <a:spLocks/>
          </p:cNvSpPr>
          <p:nvPr userDrawn="1"/>
        </p:nvSpPr>
        <p:spPr>
          <a:xfrm>
            <a:off x="6705600" y="6508750"/>
            <a:ext cx="2133600" cy="365125"/>
          </a:xfrm>
          <a:prstGeom prst="rect">
            <a:avLst/>
          </a:prstGeom>
        </p:spPr>
        <p:txBody>
          <a:bodyPr/>
          <a:lstStyle>
            <a:defPPr>
              <a:defRPr lang="en-US"/>
            </a:defPPr>
            <a:lvl1pPr marL="0" algn="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7E591D-5B79-6A48-8728-5156F342E717}" type="slidenum">
              <a:rPr lang="en-US" smtClean="0"/>
              <a:pPr/>
              <a:t>‹#›</a:t>
            </a:fld>
            <a:endParaRPr lang="en-US"/>
          </a:p>
        </p:txBody>
      </p:sp>
    </p:spTree>
    <p:extLst>
      <p:ext uri="{BB962C8B-B14F-4D97-AF65-F5344CB8AC3E}">
        <p14:creationId xmlns:p14="http://schemas.microsoft.com/office/powerpoint/2010/main" val="3462409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C145F7C-15D1-A14A-937D-65DCEF1C7133}" type="datetimeFigureOut">
              <a:rPr lang="en-US" smtClean="0"/>
              <a:t>2/5/2014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87E591D-5B79-6A48-8728-5156F342E717}" type="slidenum">
              <a:rPr lang="en-US" smtClean="0"/>
              <a:t>‹#›</a:t>
            </a:fld>
            <a:endParaRPr lang="en-US"/>
          </a:p>
        </p:txBody>
      </p:sp>
      <p:sp>
        <p:nvSpPr>
          <p:cNvPr id="10" name="Slide Number Placeholder 5"/>
          <p:cNvSpPr txBox="1">
            <a:spLocks/>
          </p:cNvSpPr>
          <p:nvPr userDrawn="1"/>
        </p:nvSpPr>
        <p:spPr>
          <a:xfrm>
            <a:off x="6705600" y="6508750"/>
            <a:ext cx="2133600" cy="365125"/>
          </a:xfrm>
          <a:prstGeom prst="rect">
            <a:avLst/>
          </a:prstGeom>
        </p:spPr>
        <p:txBody>
          <a:bodyPr/>
          <a:lstStyle>
            <a:defPPr>
              <a:defRPr lang="en-US"/>
            </a:defPPr>
            <a:lvl1pPr marL="0" algn="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7E591D-5B79-6A48-8728-5156F342E717}" type="slidenum">
              <a:rPr lang="en-US" smtClean="0"/>
              <a:pPr/>
              <a:t>‹#›</a:t>
            </a:fld>
            <a:endParaRPr lang="en-US"/>
          </a:p>
        </p:txBody>
      </p:sp>
    </p:spTree>
    <p:extLst>
      <p:ext uri="{BB962C8B-B14F-4D97-AF65-F5344CB8AC3E}">
        <p14:creationId xmlns:p14="http://schemas.microsoft.com/office/powerpoint/2010/main" val="117640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C145F7C-15D1-A14A-937D-65DCEF1C7133}" type="datetimeFigureOut">
              <a:rPr lang="en-US" smtClean="0"/>
              <a:t>2/5/2014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87E591D-5B79-6A48-8728-5156F342E717}" type="slidenum">
              <a:rPr lang="en-US" smtClean="0"/>
              <a:t>‹#›</a:t>
            </a:fld>
            <a:endParaRPr lang="en-US"/>
          </a:p>
        </p:txBody>
      </p:sp>
      <p:sp>
        <p:nvSpPr>
          <p:cNvPr id="6" name="Slide Number Placeholder 5"/>
          <p:cNvSpPr txBox="1">
            <a:spLocks/>
          </p:cNvSpPr>
          <p:nvPr userDrawn="1"/>
        </p:nvSpPr>
        <p:spPr>
          <a:xfrm>
            <a:off x="6705600" y="6508750"/>
            <a:ext cx="2133600" cy="365125"/>
          </a:xfrm>
          <a:prstGeom prst="rect">
            <a:avLst/>
          </a:prstGeom>
        </p:spPr>
        <p:txBody>
          <a:bodyPr/>
          <a:lstStyle>
            <a:defPPr>
              <a:defRPr lang="en-US"/>
            </a:defPPr>
            <a:lvl1pPr marL="0" algn="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7E591D-5B79-6A48-8728-5156F342E717}" type="slidenum">
              <a:rPr lang="en-US" smtClean="0"/>
              <a:pPr/>
              <a:t>‹#›</a:t>
            </a:fld>
            <a:endParaRPr lang="en-US"/>
          </a:p>
        </p:txBody>
      </p:sp>
    </p:spTree>
    <p:extLst>
      <p:ext uri="{BB962C8B-B14F-4D97-AF65-F5344CB8AC3E}">
        <p14:creationId xmlns:p14="http://schemas.microsoft.com/office/powerpoint/2010/main" val="420809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C145F7C-15D1-A14A-937D-65DCEF1C7133}" type="datetimeFigureOut">
              <a:rPr lang="en-US" smtClean="0"/>
              <a:t>2/5/2014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87E591D-5B79-6A48-8728-5156F342E717}" type="slidenum">
              <a:rPr lang="en-US" smtClean="0"/>
              <a:t>‹#›</a:t>
            </a:fld>
            <a:endParaRPr lang="en-US"/>
          </a:p>
        </p:txBody>
      </p:sp>
      <p:sp>
        <p:nvSpPr>
          <p:cNvPr id="5" name="Slide Number Placeholder 5"/>
          <p:cNvSpPr txBox="1">
            <a:spLocks/>
          </p:cNvSpPr>
          <p:nvPr userDrawn="1"/>
        </p:nvSpPr>
        <p:spPr>
          <a:xfrm>
            <a:off x="6705600" y="6508750"/>
            <a:ext cx="2133600" cy="365125"/>
          </a:xfrm>
          <a:prstGeom prst="rect">
            <a:avLst/>
          </a:prstGeom>
        </p:spPr>
        <p:txBody>
          <a:bodyPr/>
          <a:lstStyle>
            <a:defPPr>
              <a:defRPr lang="en-US"/>
            </a:defPPr>
            <a:lvl1pPr marL="0" algn="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7E591D-5B79-6A48-8728-5156F342E717}" type="slidenum">
              <a:rPr lang="en-US" smtClean="0"/>
              <a:pPr/>
              <a:t>‹#›</a:t>
            </a:fld>
            <a:endParaRPr lang="en-US"/>
          </a:p>
        </p:txBody>
      </p:sp>
    </p:spTree>
    <p:extLst>
      <p:ext uri="{BB962C8B-B14F-4D97-AF65-F5344CB8AC3E}">
        <p14:creationId xmlns:p14="http://schemas.microsoft.com/office/powerpoint/2010/main" val="2689495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C145F7C-15D1-A14A-937D-65DCEF1C7133}" type="datetimeFigureOut">
              <a:rPr lang="en-US" smtClean="0"/>
              <a:t>2/5/2014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87E591D-5B79-6A48-8728-5156F342E717}" type="slidenum">
              <a:rPr lang="en-US" smtClean="0"/>
              <a:t>‹#›</a:t>
            </a:fld>
            <a:endParaRPr lang="en-US"/>
          </a:p>
        </p:txBody>
      </p:sp>
      <p:sp>
        <p:nvSpPr>
          <p:cNvPr id="8" name="Slide Number Placeholder 5"/>
          <p:cNvSpPr txBox="1">
            <a:spLocks/>
          </p:cNvSpPr>
          <p:nvPr userDrawn="1"/>
        </p:nvSpPr>
        <p:spPr>
          <a:xfrm>
            <a:off x="6705600" y="6508750"/>
            <a:ext cx="2133600" cy="365125"/>
          </a:xfrm>
          <a:prstGeom prst="rect">
            <a:avLst/>
          </a:prstGeom>
        </p:spPr>
        <p:txBody>
          <a:bodyPr/>
          <a:lstStyle>
            <a:defPPr>
              <a:defRPr lang="en-US"/>
            </a:defPPr>
            <a:lvl1pPr marL="0" algn="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7E591D-5B79-6A48-8728-5156F342E717}" type="slidenum">
              <a:rPr lang="en-US" smtClean="0"/>
              <a:pPr/>
              <a:t>‹#›</a:t>
            </a:fld>
            <a:endParaRPr lang="en-US"/>
          </a:p>
        </p:txBody>
      </p:sp>
    </p:spTree>
    <p:extLst>
      <p:ext uri="{BB962C8B-B14F-4D97-AF65-F5344CB8AC3E}">
        <p14:creationId xmlns:p14="http://schemas.microsoft.com/office/powerpoint/2010/main" val="2910586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C145F7C-15D1-A14A-937D-65DCEF1C7133}" type="datetimeFigureOut">
              <a:rPr lang="en-US" smtClean="0"/>
              <a:t>2/5/2014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87E591D-5B79-6A48-8728-5156F342E717}" type="slidenum">
              <a:rPr lang="en-US" smtClean="0"/>
              <a:t>‹#›</a:t>
            </a:fld>
            <a:endParaRPr lang="en-US"/>
          </a:p>
        </p:txBody>
      </p:sp>
      <p:sp>
        <p:nvSpPr>
          <p:cNvPr id="8" name="Slide Number Placeholder 5"/>
          <p:cNvSpPr txBox="1">
            <a:spLocks/>
          </p:cNvSpPr>
          <p:nvPr userDrawn="1"/>
        </p:nvSpPr>
        <p:spPr>
          <a:xfrm>
            <a:off x="6705600" y="6508750"/>
            <a:ext cx="2133600" cy="365125"/>
          </a:xfrm>
          <a:prstGeom prst="rect">
            <a:avLst/>
          </a:prstGeom>
        </p:spPr>
        <p:txBody>
          <a:bodyPr/>
          <a:lstStyle>
            <a:defPPr>
              <a:defRPr lang="en-US"/>
            </a:defPPr>
            <a:lvl1pPr marL="0" algn="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7E591D-5B79-6A48-8728-5156F342E717}" type="slidenum">
              <a:rPr lang="en-US" smtClean="0"/>
              <a:pPr/>
              <a:t>‹#›</a:t>
            </a:fld>
            <a:endParaRPr lang="en-US"/>
          </a:p>
        </p:txBody>
      </p:sp>
    </p:spTree>
    <p:extLst>
      <p:ext uri="{BB962C8B-B14F-4D97-AF65-F5344CB8AC3E}">
        <p14:creationId xmlns:p14="http://schemas.microsoft.com/office/powerpoint/2010/main" val="2263597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27613"/>
            <a:ext cx="8229600" cy="686772"/>
          </a:xfrm>
          <a:prstGeom prst="rect">
            <a:avLst/>
          </a:prstGeom>
        </p:spPr>
        <p:txBody>
          <a:bodyPr vert="horz" lIns="91440" tIns="45720" rIns="91440" bIns="45720" rtlCol="0" anchor="ctr">
            <a:normAutofit/>
          </a:bodyPr>
          <a:lstStyle/>
          <a:p>
            <a:r>
              <a:rPr lang="fr-FR" dirty="0" smtClean="0"/>
              <a:t>Click to </a:t>
            </a:r>
            <a:r>
              <a:rPr lang="fr-FR" dirty="0" err="1" smtClean="0"/>
              <a:t>edit</a:t>
            </a:r>
            <a:r>
              <a:rPr lang="fr-FR" dirty="0" smtClean="0"/>
              <a:t> Master </a:t>
            </a:r>
            <a:r>
              <a:rPr lang="fr-FR" dirty="0" err="1" smtClean="0"/>
              <a:t>title</a:t>
            </a:r>
            <a:r>
              <a:rPr lang="fr-FR" dirty="0" smtClean="0"/>
              <a:t>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Click to </a:t>
            </a:r>
            <a:r>
              <a:rPr lang="fr-FR" dirty="0" err="1" smtClean="0"/>
              <a:t>edit</a:t>
            </a:r>
            <a:r>
              <a:rPr lang="fr-FR" dirty="0" smtClean="0"/>
              <a:t> Master </a:t>
            </a:r>
            <a:r>
              <a:rPr lang="fr-FR" dirty="0" err="1" smtClean="0"/>
              <a:t>text</a:t>
            </a:r>
            <a:r>
              <a:rPr lang="fr-FR" dirty="0" smtClean="0"/>
              <a:t> styles</a:t>
            </a:r>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pic>
        <p:nvPicPr>
          <p:cNvPr id="7" name="Picture 6" descr="Banner SNG.png"/>
          <p:cNvPicPr>
            <a:picLocks noChangeAspect="1"/>
          </p:cNvPicPr>
          <p:nvPr userDrawn="1"/>
        </p:nvPicPr>
        <p:blipFill rotWithShape="1">
          <a:blip r:embed="rId14">
            <a:extLst>
              <a:ext uri="{28A0092B-C50C-407E-A947-70E740481C1C}">
                <a14:useLocalDpi xmlns:a14="http://schemas.microsoft.com/office/drawing/2010/main" val="0"/>
              </a:ext>
            </a:extLst>
          </a:blip>
          <a:srcRect t="59372" b="28846"/>
          <a:stretch/>
        </p:blipFill>
        <p:spPr>
          <a:xfrm>
            <a:off x="0" y="0"/>
            <a:ext cx="9185431" cy="317578"/>
          </a:xfrm>
          <a:prstGeom prst="rect">
            <a:avLst/>
          </a:prstGeom>
        </p:spPr>
      </p:pic>
      <p:sp>
        <p:nvSpPr>
          <p:cNvPr id="8" name="Rectangle 6"/>
          <p:cNvSpPr>
            <a:spLocks noChangeArrowheads="1"/>
          </p:cNvSpPr>
          <p:nvPr userDrawn="1"/>
        </p:nvSpPr>
        <p:spPr bwMode="auto">
          <a:xfrm rot="16200000">
            <a:off x="8216107" y="5914231"/>
            <a:ext cx="1631950" cy="233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4000" anchor="ctr"/>
          <a:lstStyle/>
          <a:p>
            <a:r>
              <a:rPr lang="en-US" sz="700" dirty="0"/>
              <a:t>© Strategic Networks Group, Inc. </a:t>
            </a:r>
            <a:r>
              <a:rPr lang="en-US" sz="700" dirty="0" smtClean="0"/>
              <a:t>201</a:t>
            </a:r>
            <a:r>
              <a:rPr lang="fr-FR" sz="700" dirty="0" smtClean="0"/>
              <a:t>4</a:t>
            </a:r>
            <a:endParaRPr lang="fr-FR" sz="700" dirty="0"/>
          </a:p>
        </p:txBody>
      </p:sp>
      <p:pic>
        <p:nvPicPr>
          <p:cNvPr id="9" name="Picture 8" descr="full-sng-logo-with-tag SMALL.jpg"/>
          <p:cNvPicPr>
            <a:picLocks noChangeAspect="1"/>
          </p:cNvPicPr>
          <p:nvPr userDrawn="1"/>
        </p:nvPicPr>
        <p:blipFill>
          <a:blip r:embed="rId15">
            <a:extLst>
              <a:ext uri="{28A0092B-C50C-407E-A947-70E740481C1C}">
                <a14:useLocalDpi xmlns:a14="http://schemas.microsoft.com/office/drawing/2010/main"/>
              </a:ext>
            </a:extLst>
          </a:blip>
          <a:srcRect/>
          <a:stretch>
            <a:fillRect/>
          </a:stretch>
        </p:blipFill>
        <p:spPr bwMode="auto">
          <a:xfrm>
            <a:off x="100894" y="6392740"/>
            <a:ext cx="1117226" cy="38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p:cNvSpPr>
            <a:spLocks noGrp="1"/>
          </p:cNvSpPr>
          <p:nvPr>
            <p:ph type="sldNum" sz="quarter" idx="4"/>
          </p:nvPr>
        </p:nvSpPr>
        <p:spPr>
          <a:xfrm>
            <a:off x="6553200" y="6356350"/>
            <a:ext cx="2133600" cy="365125"/>
          </a:xfrm>
          <a:prstGeom prst="rect">
            <a:avLst/>
          </a:prstGeom>
        </p:spPr>
        <p:txBody>
          <a:bodyPr/>
          <a:lstStyle>
            <a:lvl1pPr algn="r">
              <a:defRPr sz="1400"/>
            </a:lvl1pPr>
          </a:lstStyle>
          <a:p>
            <a:fld id="{687E591D-5B79-6A48-8728-5156F342E717}" type="slidenum">
              <a:rPr lang="en-US" smtClean="0"/>
              <a:pPr/>
              <a:t>‹#›</a:t>
            </a:fld>
            <a:endParaRPr lang="en-US"/>
          </a:p>
        </p:txBody>
      </p:sp>
    </p:spTree>
    <p:extLst>
      <p:ext uri="{BB962C8B-B14F-4D97-AF65-F5344CB8AC3E}">
        <p14:creationId xmlns:p14="http://schemas.microsoft.com/office/powerpoint/2010/main" val="2789692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28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file:///\\localhost\Users\thibaudchatel\Desktop\SNG\USA\2013-14%20Chicago%20Conference\Macintosh%20HD:Users:thibaudchatel:Desktop:SNG:USA:2010-11%2005%20Illinois%20PCI:Deliverables:SNG%20-%20Illinois%20eStrategy%20Report%20Final%20-%20April%202013.docx!OLE_LINK4" TargetMode="Externa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4.emf"/><Relationship Id="rId5" Type="http://schemas.openxmlformats.org/officeDocument/2006/relationships/oleObject" Target="file:///\\localhost\Users\thibaudchatel\Desktop\SNG\USA\2013-14%20Chicago%20Conference\Macintosh%20HD:Users:thibaudchatel:Desktop:SNG:USA:2010-11%2005%20Illinois%20PCI:Deliverables:SNG%20-%20Illinois%20eStrategy%20Report%20Final%20-%20April%202013.docx!OLE_LINK5" TargetMode="External"/><Relationship Id="rId4" Type="http://schemas.openxmlformats.org/officeDocument/2006/relationships/image" Target="../media/image23.emf"/></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jpg"/><Relationship Id="rId12" Type="http://schemas.openxmlformats.org/officeDocument/2006/relationships/image" Target="../media/image14.png"/><Relationship Id="rId2" Type="http://schemas.openxmlformats.org/officeDocument/2006/relationships/image" Target="../media/image4.jpg"/><Relationship Id="rId16"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jpg"/><Relationship Id="rId5" Type="http://schemas.openxmlformats.org/officeDocument/2006/relationships/image" Target="../media/image7.emf"/><Relationship Id="rId15" Type="http://schemas.openxmlformats.org/officeDocument/2006/relationships/image" Target="../media/image17.jp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www.sngroup.com/no-field-of-dreams-eliminating-the-waiting-game-and-driving-uptake/" TargetMode="External"/><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www.venturateam.com/"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ZoneTexte 22"/>
          <p:cNvSpPr txBox="1">
            <a:spLocks noChangeArrowheads="1"/>
          </p:cNvSpPr>
          <p:nvPr/>
        </p:nvSpPr>
        <p:spPr bwMode="auto">
          <a:xfrm>
            <a:off x="219075" y="1817533"/>
            <a:ext cx="8683625" cy="3359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rgbClr val="21578A"/>
                </a:solidFill>
                <a:latin typeface="Calibri" pitchFamily="34" charset="0"/>
              </a:defRPr>
            </a:lvl1pPr>
            <a:lvl2pPr marL="742950" indent="-285750" eaLnBrk="0" hangingPunct="0">
              <a:defRPr sz="1000">
                <a:solidFill>
                  <a:srgbClr val="21578A"/>
                </a:solidFill>
                <a:latin typeface="Calibri" pitchFamily="34" charset="0"/>
              </a:defRPr>
            </a:lvl2pPr>
            <a:lvl3pPr marL="1143000" indent="-228600" eaLnBrk="0" hangingPunct="0">
              <a:defRPr sz="1000">
                <a:solidFill>
                  <a:srgbClr val="21578A"/>
                </a:solidFill>
                <a:latin typeface="Calibri" pitchFamily="34" charset="0"/>
              </a:defRPr>
            </a:lvl3pPr>
            <a:lvl4pPr marL="1600200" indent="-228600" eaLnBrk="0" hangingPunct="0">
              <a:defRPr sz="1000">
                <a:solidFill>
                  <a:srgbClr val="21578A"/>
                </a:solidFill>
                <a:latin typeface="Calibri" pitchFamily="34" charset="0"/>
              </a:defRPr>
            </a:lvl4pPr>
            <a:lvl5pPr marL="2057400" indent="-228600" eaLnBrk="0" hangingPunct="0">
              <a:defRPr sz="1000">
                <a:solidFill>
                  <a:srgbClr val="21578A"/>
                </a:solidFill>
                <a:latin typeface="Calibri" pitchFamily="34" charset="0"/>
              </a:defRPr>
            </a:lvl5pPr>
            <a:lvl6pPr marL="2514600" indent="-228600" defTabSz="457200" eaLnBrk="0" fontAlgn="base" hangingPunct="0">
              <a:spcBef>
                <a:spcPct val="0"/>
              </a:spcBef>
              <a:spcAft>
                <a:spcPct val="0"/>
              </a:spcAft>
              <a:defRPr sz="1000">
                <a:solidFill>
                  <a:srgbClr val="21578A"/>
                </a:solidFill>
                <a:latin typeface="Calibri" pitchFamily="34" charset="0"/>
              </a:defRPr>
            </a:lvl6pPr>
            <a:lvl7pPr marL="2971800" indent="-228600" defTabSz="457200" eaLnBrk="0" fontAlgn="base" hangingPunct="0">
              <a:spcBef>
                <a:spcPct val="0"/>
              </a:spcBef>
              <a:spcAft>
                <a:spcPct val="0"/>
              </a:spcAft>
              <a:defRPr sz="1000">
                <a:solidFill>
                  <a:srgbClr val="21578A"/>
                </a:solidFill>
                <a:latin typeface="Calibri" pitchFamily="34" charset="0"/>
              </a:defRPr>
            </a:lvl7pPr>
            <a:lvl8pPr marL="3429000" indent="-228600" defTabSz="457200" eaLnBrk="0" fontAlgn="base" hangingPunct="0">
              <a:spcBef>
                <a:spcPct val="0"/>
              </a:spcBef>
              <a:spcAft>
                <a:spcPct val="0"/>
              </a:spcAft>
              <a:defRPr sz="1000">
                <a:solidFill>
                  <a:srgbClr val="21578A"/>
                </a:solidFill>
                <a:latin typeface="Calibri" pitchFamily="34" charset="0"/>
              </a:defRPr>
            </a:lvl8pPr>
            <a:lvl9pPr marL="3886200" indent="-228600" defTabSz="457200" eaLnBrk="0" fontAlgn="base" hangingPunct="0">
              <a:spcBef>
                <a:spcPct val="0"/>
              </a:spcBef>
              <a:spcAft>
                <a:spcPct val="0"/>
              </a:spcAft>
              <a:defRPr sz="1000">
                <a:solidFill>
                  <a:srgbClr val="21578A"/>
                </a:solidFill>
                <a:latin typeface="Calibri" pitchFamily="34" charset="0"/>
              </a:defRPr>
            </a:lvl9pPr>
          </a:lstStyle>
          <a:p>
            <a:pPr algn="ctr" eaLnBrk="1" hangingPunct="1">
              <a:spcAft>
                <a:spcPts val="4000"/>
              </a:spcAft>
            </a:pPr>
            <a:r>
              <a:rPr lang="en-US" sz="4900" dirty="0" smtClean="0"/>
              <a:t>The </a:t>
            </a:r>
            <a:r>
              <a:rPr lang="en-US" sz="4900" dirty="0"/>
              <a:t>Return from Investment in Broadband Infrastructure and Utilization </a:t>
            </a:r>
            <a:r>
              <a:rPr lang="en-US" sz="4900" dirty="0" smtClean="0"/>
              <a:t>Initiatives</a:t>
            </a:r>
          </a:p>
          <a:p>
            <a:pPr algn="ctr" eaLnBrk="1" hangingPunct="1">
              <a:spcAft>
                <a:spcPts val="1600"/>
              </a:spcAft>
            </a:pPr>
            <a:r>
              <a:rPr lang="en-US" sz="3200" dirty="0" smtClean="0">
                <a:solidFill>
                  <a:srgbClr val="008000"/>
                </a:solidFill>
              </a:rPr>
              <a:t>Insights from the 2014 SNG White Paper</a:t>
            </a:r>
            <a:endParaRPr lang="en-US" sz="3200" dirty="0">
              <a:solidFill>
                <a:srgbClr val="008000"/>
              </a:solidFill>
            </a:endParaRPr>
          </a:p>
        </p:txBody>
      </p:sp>
      <p:sp>
        <p:nvSpPr>
          <p:cNvPr id="4" name="Rectangle 2"/>
          <p:cNvSpPr txBox="1">
            <a:spLocks noChangeArrowheads="1"/>
          </p:cNvSpPr>
          <p:nvPr/>
        </p:nvSpPr>
        <p:spPr bwMode="auto">
          <a:xfrm>
            <a:off x="2501900" y="5751135"/>
            <a:ext cx="6400800" cy="9529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45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lnSpc>
                <a:spcPct val="85000"/>
              </a:lnSpc>
              <a:spcBef>
                <a:spcPct val="45000"/>
              </a:spcBef>
              <a:spcAft>
                <a:spcPct val="0"/>
              </a:spcAft>
              <a:buFont typeface="Arial" pitchFamily="34" charset="0"/>
              <a:buChar char="–"/>
              <a:defRPr sz="2800">
                <a:solidFill>
                  <a:schemeClr val="tx1"/>
                </a:solidFill>
                <a:latin typeface="+mn-lt"/>
              </a:defRPr>
            </a:lvl2pPr>
            <a:lvl3pPr marL="1143000" indent="-228600" algn="l" rtl="0" eaLnBrk="0" fontAlgn="base" hangingPunct="0">
              <a:lnSpc>
                <a:spcPct val="85000"/>
              </a:lnSpc>
              <a:spcBef>
                <a:spcPct val="45000"/>
              </a:spcBef>
              <a:spcAft>
                <a:spcPct val="0"/>
              </a:spcAft>
              <a:buFont typeface="Arial" pitchFamily="34" charset="0"/>
              <a:buChar char="•"/>
              <a:defRPr sz="2400">
                <a:solidFill>
                  <a:schemeClr val="tx1"/>
                </a:solidFill>
                <a:latin typeface="+mn-lt"/>
              </a:defRPr>
            </a:lvl3pPr>
            <a:lvl4pPr marL="1600200" indent="-228600" algn="l" rtl="0" eaLnBrk="0" fontAlgn="base" hangingPunct="0">
              <a:lnSpc>
                <a:spcPct val="85000"/>
              </a:lnSpc>
              <a:spcBef>
                <a:spcPct val="45000"/>
              </a:spcBef>
              <a:spcAft>
                <a:spcPct val="0"/>
              </a:spcAft>
              <a:buFont typeface="Arial" pitchFamily="34" charset="0"/>
              <a:buChar char="–"/>
              <a:defRPr sz="2000">
                <a:solidFill>
                  <a:schemeClr val="tx1"/>
                </a:solidFill>
                <a:latin typeface="+mn-lt"/>
              </a:defRPr>
            </a:lvl4pPr>
            <a:lvl5pPr marL="2057400" indent="-228600" algn="l" rtl="0" eaLnBrk="0" fontAlgn="base" hangingPunct="0">
              <a:lnSpc>
                <a:spcPct val="85000"/>
              </a:lnSpc>
              <a:spcBef>
                <a:spcPct val="45000"/>
              </a:spcBef>
              <a:spcAft>
                <a:spcPct val="0"/>
              </a:spcAft>
              <a:buFont typeface="Arial" pitchFamily="34" charset="0"/>
              <a:buChar char="»"/>
              <a:defRPr sz="2000">
                <a:solidFill>
                  <a:schemeClr val="tx1"/>
                </a:solidFill>
                <a:latin typeface="+mn-lt"/>
              </a:defRPr>
            </a:lvl5pPr>
            <a:lvl6pPr marL="2514600" indent="-228600" algn="l" rtl="0" fontAlgn="base">
              <a:lnSpc>
                <a:spcPct val="85000"/>
              </a:lnSpc>
              <a:spcBef>
                <a:spcPct val="45000"/>
              </a:spcBef>
              <a:spcAft>
                <a:spcPct val="0"/>
              </a:spcAft>
              <a:buFont typeface="Arial" charset="0"/>
              <a:buChar char="»"/>
              <a:defRPr sz="2000">
                <a:solidFill>
                  <a:schemeClr val="tx1"/>
                </a:solidFill>
                <a:latin typeface="+mn-lt"/>
              </a:defRPr>
            </a:lvl6pPr>
            <a:lvl7pPr marL="2971800" indent="-228600" algn="l" rtl="0" fontAlgn="base">
              <a:lnSpc>
                <a:spcPct val="85000"/>
              </a:lnSpc>
              <a:spcBef>
                <a:spcPct val="45000"/>
              </a:spcBef>
              <a:spcAft>
                <a:spcPct val="0"/>
              </a:spcAft>
              <a:buFont typeface="Arial" charset="0"/>
              <a:buChar char="»"/>
              <a:defRPr sz="2000">
                <a:solidFill>
                  <a:schemeClr val="tx1"/>
                </a:solidFill>
                <a:latin typeface="+mn-lt"/>
              </a:defRPr>
            </a:lvl7pPr>
            <a:lvl8pPr marL="3429000" indent="-228600" algn="l" rtl="0" fontAlgn="base">
              <a:lnSpc>
                <a:spcPct val="85000"/>
              </a:lnSpc>
              <a:spcBef>
                <a:spcPct val="45000"/>
              </a:spcBef>
              <a:spcAft>
                <a:spcPct val="0"/>
              </a:spcAft>
              <a:buFont typeface="Arial" charset="0"/>
              <a:buChar char="»"/>
              <a:defRPr sz="2000">
                <a:solidFill>
                  <a:schemeClr val="tx1"/>
                </a:solidFill>
                <a:latin typeface="+mn-lt"/>
              </a:defRPr>
            </a:lvl8pPr>
            <a:lvl9pPr marL="3886200" indent="-228600" algn="l" rtl="0" fontAlgn="base">
              <a:lnSpc>
                <a:spcPct val="85000"/>
              </a:lnSpc>
              <a:spcBef>
                <a:spcPct val="45000"/>
              </a:spcBef>
              <a:spcAft>
                <a:spcPct val="0"/>
              </a:spcAft>
              <a:buFont typeface="Arial" charset="0"/>
              <a:buChar char="»"/>
              <a:defRPr sz="2000">
                <a:solidFill>
                  <a:schemeClr val="tx1"/>
                </a:solidFill>
                <a:latin typeface="+mn-lt"/>
              </a:defRPr>
            </a:lvl9pPr>
          </a:lstStyle>
          <a:p>
            <a:pPr marL="0" indent="0" algn="ctr" eaLnBrk="1" hangingPunct="1">
              <a:lnSpc>
                <a:spcPct val="90000"/>
              </a:lnSpc>
              <a:spcBef>
                <a:spcPts val="600"/>
              </a:spcBef>
              <a:spcAft>
                <a:spcPts val="0"/>
              </a:spcAft>
              <a:buNone/>
            </a:pPr>
            <a:r>
              <a:rPr lang="en-US" sz="1800" dirty="0">
                <a:latin typeface="Calibri" pitchFamily="34" charset="0"/>
              </a:rPr>
              <a:t>Border to Border Broadband: A Call to Action </a:t>
            </a:r>
          </a:p>
          <a:p>
            <a:pPr marL="0" indent="0" algn="ctr" eaLnBrk="1" hangingPunct="1">
              <a:lnSpc>
                <a:spcPct val="90000"/>
              </a:lnSpc>
              <a:spcBef>
                <a:spcPts val="600"/>
              </a:spcBef>
              <a:spcAft>
                <a:spcPts val="0"/>
              </a:spcAft>
              <a:buNone/>
            </a:pPr>
            <a:r>
              <a:rPr lang="en-US" sz="1800" dirty="0">
                <a:latin typeface="Calibri" pitchFamily="34" charset="0"/>
              </a:rPr>
              <a:t>February 5, 2014</a:t>
            </a:r>
          </a:p>
          <a:p>
            <a:pPr marL="0" indent="0" algn="ctr" eaLnBrk="1" hangingPunct="1">
              <a:lnSpc>
                <a:spcPct val="90000"/>
              </a:lnSpc>
              <a:spcBef>
                <a:spcPts val="600"/>
              </a:spcBef>
              <a:spcAft>
                <a:spcPts val="0"/>
              </a:spcAft>
              <a:buNone/>
            </a:pPr>
            <a:r>
              <a:rPr lang="en-US" sz="1800" dirty="0">
                <a:latin typeface="Calibri" pitchFamily="34" charset="0"/>
              </a:rPr>
              <a:t>Saint Paul, Minnesota</a:t>
            </a:r>
            <a:endParaRPr lang="en-CA" sz="1800" dirty="0">
              <a:latin typeface="Calibri" pitchFamily="34" charset="0"/>
            </a:endParaRPr>
          </a:p>
        </p:txBody>
      </p:sp>
    </p:spTree>
    <p:extLst>
      <p:ext uri="{BB962C8B-B14F-4D97-AF65-F5344CB8AC3E}">
        <p14:creationId xmlns:p14="http://schemas.microsoft.com/office/powerpoint/2010/main" val="27246061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Divide Showed in Real </a:t>
            </a:r>
            <a:r>
              <a:rPr lang="en-US" dirty="0"/>
              <a:t>N</a:t>
            </a:r>
            <a:r>
              <a:rPr lang="en-US" dirty="0" smtClean="0"/>
              <a:t>umbers</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729290308"/>
              </p:ext>
            </p:extLst>
          </p:nvPr>
        </p:nvGraphicFramePr>
        <p:xfrm>
          <a:off x="740783" y="1472615"/>
          <a:ext cx="7742038" cy="2528368"/>
        </p:xfrm>
        <a:graphic>
          <a:graphicData uri="http://schemas.openxmlformats.org/presentationml/2006/ole">
            <mc:AlternateContent xmlns:mc="http://schemas.openxmlformats.org/markup-compatibility/2006">
              <mc:Choice xmlns:v="urn:schemas-microsoft-com:vml" Requires="v">
                <p:oleObj spid="_x0000_s8545" name="Document" r:id="rId3" imgW="5638800" imgH="1841500" progId="Word.Document.12">
                  <p:link updateAutomatic="1"/>
                </p:oleObj>
              </mc:Choice>
              <mc:Fallback>
                <p:oleObj name="Document" r:id="rId3" imgW="5638800" imgH="1841500" progId="Word.Document.12">
                  <p:link updateAutomatic="1"/>
                  <p:pic>
                    <p:nvPicPr>
                      <p:cNvPr id="0" name=""/>
                      <p:cNvPicPr/>
                      <p:nvPr/>
                    </p:nvPicPr>
                    <p:blipFill>
                      <a:blip r:embed="rId4"/>
                      <a:stretch>
                        <a:fillRect/>
                      </a:stretch>
                    </p:blipFill>
                    <p:spPr>
                      <a:xfrm>
                        <a:off x="740783" y="1472615"/>
                        <a:ext cx="7742038" cy="2528368"/>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23512249"/>
              </p:ext>
            </p:extLst>
          </p:nvPr>
        </p:nvGraphicFramePr>
        <p:xfrm>
          <a:off x="457200" y="4258848"/>
          <a:ext cx="8237561" cy="2045444"/>
        </p:xfrm>
        <a:graphic>
          <a:graphicData uri="http://schemas.openxmlformats.org/presentationml/2006/ole">
            <mc:AlternateContent xmlns:mc="http://schemas.openxmlformats.org/markup-compatibility/2006">
              <mc:Choice xmlns:v="urn:schemas-microsoft-com:vml" Requires="v">
                <p:oleObj spid="_x0000_s8546" name="Document" r:id="rId5" imgW="5626100" imgH="1397000" progId="Word.Document.12">
                  <p:link updateAutomatic="1"/>
                </p:oleObj>
              </mc:Choice>
              <mc:Fallback>
                <p:oleObj name="Document" r:id="rId5" imgW="5626100" imgH="1397000" progId="Word.Document.12">
                  <p:link updateAutomatic="1"/>
                  <p:pic>
                    <p:nvPicPr>
                      <p:cNvPr id="0" name=""/>
                      <p:cNvPicPr/>
                      <p:nvPr/>
                    </p:nvPicPr>
                    <p:blipFill>
                      <a:blip r:embed="rId6"/>
                      <a:stretch>
                        <a:fillRect/>
                      </a:stretch>
                    </p:blipFill>
                    <p:spPr>
                      <a:xfrm>
                        <a:off x="457200" y="4258848"/>
                        <a:ext cx="8237561" cy="2045444"/>
                      </a:xfrm>
                      <a:prstGeom prst="rect">
                        <a:avLst/>
                      </a:prstGeom>
                    </p:spPr>
                  </p:pic>
                </p:oleObj>
              </mc:Fallback>
            </mc:AlternateContent>
          </a:graphicData>
        </a:graphic>
      </p:graphicFrame>
      <p:sp>
        <p:nvSpPr>
          <p:cNvPr id="7" name="TextBox 6"/>
          <p:cNvSpPr txBox="1"/>
          <p:nvPr/>
        </p:nvSpPr>
        <p:spPr>
          <a:xfrm>
            <a:off x="1220637" y="6605130"/>
            <a:ext cx="6633369" cy="261610"/>
          </a:xfrm>
          <a:prstGeom prst="rect">
            <a:avLst/>
          </a:prstGeom>
          <a:noFill/>
        </p:spPr>
        <p:txBody>
          <a:bodyPr wrap="square" rtlCol="0">
            <a:spAutoFit/>
          </a:bodyPr>
          <a:lstStyle/>
          <a:p>
            <a:r>
              <a:rPr lang="en-CA" sz="1100" dirty="0" smtClean="0"/>
              <a:t>Based </a:t>
            </a:r>
            <a:r>
              <a:rPr lang="en-CA" sz="1100" dirty="0"/>
              <a:t>on Average DEi Score</a:t>
            </a:r>
            <a:r>
              <a:rPr lang="en-GB" sz="1100" dirty="0"/>
              <a:t> </a:t>
            </a:r>
            <a:r>
              <a:rPr lang="en-GB" sz="1100" dirty="0" smtClean="0"/>
              <a:t>- </a:t>
            </a:r>
            <a:r>
              <a:rPr lang="en-US" sz="1100" dirty="0" smtClean="0">
                <a:solidFill>
                  <a:schemeClr val="tx1"/>
                </a:solidFill>
              </a:rPr>
              <a:t>Source: SNG Digital Economy Database for Illinois  n </a:t>
            </a:r>
            <a:r>
              <a:rPr lang="en-US" sz="1100" dirty="0">
                <a:solidFill>
                  <a:schemeClr val="tx1"/>
                </a:solidFill>
              </a:rPr>
              <a:t>= </a:t>
            </a:r>
            <a:r>
              <a:rPr lang="en-US" sz="1100" dirty="0" smtClean="0">
                <a:solidFill>
                  <a:schemeClr val="tx1"/>
                </a:solidFill>
              </a:rPr>
              <a:t>2,125</a:t>
            </a:r>
            <a:endParaRPr lang="en-US" sz="1100" dirty="0">
              <a:solidFill>
                <a:schemeClr val="tx1"/>
              </a:solidFill>
            </a:endParaRPr>
          </a:p>
        </p:txBody>
      </p:sp>
    </p:spTree>
    <p:extLst>
      <p:ext uri="{BB962C8B-B14F-4D97-AF65-F5344CB8AC3E}">
        <p14:creationId xmlns:p14="http://schemas.microsoft.com/office/powerpoint/2010/main" val="14500156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2014 White Paper for </a:t>
            </a:r>
            <a:r>
              <a:rPr lang="en-US" dirty="0" err="1" smtClean="0"/>
              <a:t>Blandin</a:t>
            </a:r>
            <a:r>
              <a:rPr lang="en-US" dirty="0" smtClean="0"/>
              <a:t> Foundation</a:t>
            </a:r>
            <a:endParaRPr lang="en-US" dirty="0"/>
          </a:p>
        </p:txBody>
      </p:sp>
      <p:sp>
        <p:nvSpPr>
          <p:cNvPr id="3" name="Vertical Text Placeholder 2"/>
          <p:cNvSpPr>
            <a:spLocks noGrp="1"/>
          </p:cNvSpPr>
          <p:nvPr>
            <p:ph type="body" orient="vert" idx="1"/>
          </p:nvPr>
        </p:nvSpPr>
        <p:spPr>
          <a:xfrm>
            <a:off x="457199" y="1633159"/>
            <a:ext cx="8469489" cy="4798545"/>
          </a:xfrm>
        </p:spPr>
        <p:txBody>
          <a:bodyPr vert="horz">
            <a:normAutofit/>
          </a:bodyPr>
          <a:lstStyle/>
          <a:p>
            <a:pPr marL="0" indent="0" algn="ctr">
              <a:buNone/>
            </a:pPr>
            <a:r>
              <a:rPr lang="en-US" sz="2400" dirty="0" smtClean="0">
                <a:solidFill>
                  <a:srgbClr val="008000"/>
                </a:solidFill>
              </a:rPr>
              <a:t>Used our proprietary database on broadband impacts to study </a:t>
            </a:r>
          </a:p>
          <a:p>
            <a:pPr marL="0" indent="0" algn="ctr">
              <a:spcBef>
                <a:spcPts val="0"/>
              </a:spcBef>
              <a:spcAft>
                <a:spcPts val="1200"/>
              </a:spcAft>
              <a:buNone/>
            </a:pPr>
            <a:r>
              <a:rPr lang="en-US" sz="2400" dirty="0" smtClean="0">
                <a:solidFill>
                  <a:srgbClr val="008000"/>
                </a:solidFill>
              </a:rPr>
              <a:t>the ROI in </a:t>
            </a:r>
            <a:r>
              <a:rPr lang="en-US" sz="2400" dirty="0">
                <a:solidFill>
                  <a:srgbClr val="008000"/>
                </a:solidFill>
              </a:rPr>
              <a:t>Broadband Infrastructure and Utilization </a:t>
            </a:r>
            <a:r>
              <a:rPr lang="en-US" sz="2400" dirty="0" smtClean="0">
                <a:solidFill>
                  <a:srgbClr val="008000"/>
                </a:solidFill>
              </a:rPr>
              <a:t>Initiatives</a:t>
            </a:r>
          </a:p>
          <a:p>
            <a:pPr marL="0" indent="0" algn="ctr">
              <a:spcBef>
                <a:spcPts val="0"/>
              </a:spcBef>
              <a:spcAft>
                <a:spcPts val="1200"/>
              </a:spcAft>
              <a:buNone/>
            </a:pPr>
            <a:endParaRPr lang="en-US" sz="3600" dirty="0" smtClean="0">
              <a:solidFill>
                <a:srgbClr val="008000"/>
              </a:solidFill>
            </a:endParaRPr>
          </a:p>
          <a:p>
            <a:pPr marL="0" indent="0">
              <a:buNone/>
            </a:pPr>
            <a:r>
              <a:rPr lang="en-US" sz="2400" dirty="0" smtClean="0"/>
              <a:t>Focus on 2 areas:</a:t>
            </a:r>
          </a:p>
          <a:p>
            <a:pPr lvl="1">
              <a:buFont typeface="Arial"/>
              <a:buChar char="•"/>
            </a:pPr>
            <a:r>
              <a:rPr lang="en-US" sz="2000" dirty="0" smtClean="0"/>
              <a:t>Lac </a:t>
            </a:r>
            <a:r>
              <a:rPr lang="en-US" sz="2000" dirty="0"/>
              <a:t>qui Parle County, </a:t>
            </a:r>
            <a:r>
              <a:rPr lang="en-US" sz="2000" dirty="0" smtClean="0"/>
              <a:t>100</a:t>
            </a:r>
            <a:r>
              <a:rPr lang="en-US" sz="2000" dirty="0"/>
              <a:t>% broadband coverage </a:t>
            </a:r>
          </a:p>
          <a:p>
            <a:pPr lvl="1">
              <a:buFont typeface="Arial"/>
              <a:buChar char="•"/>
            </a:pPr>
            <a:r>
              <a:rPr lang="en-US" sz="2000" dirty="0" smtClean="0"/>
              <a:t>Kanabec </a:t>
            </a:r>
            <a:r>
              <a:rPr lang="en-US" sz="2000" dirty="0"/>
              <a:t>County, </a:t>
            </a:r>
            <a:r>
              <a:rPr lang="en-US" sz="2000" dirty="0" smtClean="0"/>
              <a:t>only </a:t>
            </a:r>
            <a:r>
              <a:rPr lang="en-US" sz="2000" dirty="0"/>
              <a:t>27% broadband </a:t>
            </a:r>
            <a:r>
              <a:rPr lang="en-US" sz="2000" dirty="0" smtClean="0"/>
              <a:t>coverage</a:t>
            </a:r>
            <a:endParaRPr lang="en-US" sz="2000" dirty="0"/>
          </a:p>
          <a:p>
            <a:endParaRPr lang="en-US" sz="1600" dirty="0" smtClean="0"/>
          </a:p>
          <a:p>
            <a:pPr marL="0" indent="0">
              <a:buNone/>
            </a:pPr>
            <a:r>
              <a:rPr lang="en-US" sz="2400" dirty="0" smtClean="0"/>
              <a:t>Inside these areas, the paper focuses on three industry sectors</a:t>
            </a:r>
          </a:p>
          <a:p>
            <a:pPr lvl="1">
              <a:buFont typeface="Arial"/>
              <a:buChar char="•"/>
            </a:pPr>
            <a:r>
              <a:rPr lang="en-US" sz="2000" dirty="0" smtClean="0"/>
              <a:t>Manufacturing</a:t>
            </a:r>
            <a:endParaRPr lang="en-US" sz="2000" dirty="0"/>
          </a:p>
          <a:p>
            <a:pPr lvl="1">
              <a:buFont typeface="Arial"/>
              <a:buChar char="•"/>
            </a:pPr>
            <a:r>
              <a:rPr lang="en-US" sz="2000" dirty="0" smtClean="0"/>
              <a:t>Professional </a:t>
            </a:r>
            <a:r>
              <a:rPr lang="en-US" sz="2000" dirty="0"/>
              <a:t>and Technical Services</a:t>
            </a:r>
          </a:p>
          <a:p>
            <a:pPr lvl="1">
              <a:buFont typeface="Arial"/>
              <a:buChar char="•"/>
            </a:pPr>
            <a:r>
              <a:rPr lang="en-US" sz="2000" dirty="0" smtClean="0"/>
              <a:t>Retail </a:t>
            </a:r>
            <a:r>
              <a:rPr lang="en-US" sz="2000" dirty="0"/>
              <a:t>Trade</a:t>
            </a:r>
          </a:p>
          <a:p>
            <a:endParaRPr lang="en-US" sz="2400" dirty="0"/>
          </a:p>
        </p:txBody>
      </p:sp>
      <p:pic>
        <p:nvPicPr>
          <p:cNvPr id="4" name="Picture 3" descr="blandin foundation logo.png"/>
          <p:cNvPicPr>
            <a:picLocks noChangeAspect="1"/>
          </p:cNvPicPr>
          <p:nvPr/>
        </p:nvPicPr>
        <p:blipFill rotWithShape="1">
          <a:blip r:embed="rId3">
            <a:extLst>
              <a:ext uri="{28A0092B-C50C-407E-A947-70E740481C1C}">
                <a14:useLocalDpi xmlns:a14="http://schemas.microsoft.com/office/drawing/2010/main" val="0"/>
              </a:ext>
            </a:extLst>
          </a:blip>
          <a:srcRect b="44378"/>
          <a:stretch/>
        </p:blipFill>
        <p:spPr>
          <a:xfrm>
            <a:off x="4805041" y="2609197"/>
            <a:ext cx="3881759" cy="851128"/>
          </a:xfrm>
          <a:prstGeom prst="rect">
            <a:avLst/>
          </a:prstGeom>
        </p:spPr>
      </p:pic>
    </p:spTree>
    <p:extLst>
      <p:ext uri="{BB962C8B-B14F-4D97-AF65-F5344CB8AC3E}">
        <p14:creationId xmlns:p14="http://schemas.microsoft.com/office/powerpoint/2010/main" val="32769324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t>
            </a:r>
            <a:r>
              <a:rPr lang="en-US" dirty="0" smtClean="0"/>
              <a:t>ncremental </a:t>
            </a:r>
            <a:r>
              <a:rPr lang="en-US" dirty="0"/>
              <a:t>I</a:t>
            </a:r>
            <a:r>
              <a:rPr lang="en-US" dirty="0" smtClean="0"/>
              <a:t>mpacts </a:t>
            </a:r>
            <a:r>
              <a:rPr lang="en-US" dirty="0"/>
              <a:t>for Lac qui Parle County </a:t>
            </a:r>
          </a:p>
        </p:txBody>
      </p:sp>
      <p:graphicFrame>
        <p:nvGraphicFramePr>
          <p:cNvPr id="4" name="Table 3"/>
          <p:cNvGraphicFramePr>
            <a:graphicFrameLocks noGrp="1"/>
          </p:cNvGraphicFramePr>
          <p:nvPr>
            <p:extLst>
              <p:ext uri="{D42A27DB-BD31-4B8C-83A1-F6EECF244321}">
                <p14:modId xmlns:p14="http://schemas.microsoft.com/office/powerpoint/2010/main" val="2667049891"/>
              </p:ext>
            </p:extLst>
          </p:nvPr>
        </p:nvGraphicFramePr>
        <p:xfrm>
          <a:off x="457200" y="1561102"/>
          <a:ext cx="8229600" cy="4545405"/>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688769">
                <a:tc gridSpan="5">
                  <a:txBody>
                    <a:bodyPr/>
                    <a:lstStyle/>
                    <a:p>
                      <a:pPr algn="ctr">
                        <a:lnSpc>
                          <a:spcPct val="115000"/>
                        </a:lnSpc>
                        <a:spcBef>
                          <a:spcPts val="900"/>
                        </a:spcBef>
                        <a:spcAft>
                          <a:spcPts val="900"/>
                        </a:spcAft>
                      </a:pPr>
                      <a:r>
                        <a:rPr lang="en-US" sz="1600" b="1" dirty="0">
                          <a:effectLst/>
                          <a:latin typeface="Calibri"/>
                          <a:ea typeface="Times New Roman"/>
                          <a:cs typeface="Times New Roman"/>
                        </a:rPr>
                        <a:t>Incremental Revenues and Savings From New eSolutions – Lac qui Parle County</a:t>
                      </a:r>
                      <a:endParaRPr lang="en-GB" sz="1600" dirty="0">
                        <a:effectLst/>
                        <a:latin typeface="Calibri"/>
                        <a:ea typeface="ＭＳ 明朝"/>
                        <a:cs typeface="Times New Roman"/>
                      </a:endParaRPr>
                    </a:p>
                  </a:txBody>
                  <a:tcPr marL="73025" marR="73025" marT="0" marB="0" anchor="ctr">
                    <a:solidFill>
                      <a:srgbClr val="1F497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74197">
                <a:tc>
                  <a:txBody>
                    <a:bodyPr/>
                    <a:lstStyle/>
                    <a:p>
                      <a:pPr>
                        <a:lnSpc>
                          <a:spcPct val="115000"/>
                        </a:lnSpc>
                        <a:spcAft>
                          <a:spcPts val="0"/>
                        </a:spcAft>
                      </a:pPr>
                      <a:r>
                        <a:rPr lang="en-US" sz="1600" b="1">
                          <a:solidFill>
                            <a:srgbClr val="FFFFFF"/>
                          </a:solidFill>
                          <a:effectLst/>
                          <a:latin typeface="Calibri"/>
                          <a:ea typeface="Times New Roman"/>
                          <a:cs typeface="Times New Roman"/>
                        </a:rPr>
                        <a:t>Industry</a:t>
                      </a:r>
                      <a:endParaRPr lang="en-GB" sz="1600">
                        <a:effectLst/>
                        <a:latin typeface="Calibri"/>
                        <a:ea typeface="ＭＳ 明朝"/>
                        <a:cs typeface="Times New Roman"/>
                      </a:endParaRPr>
                    </a:p>
                  </a:txBody>
                  <a:tcPr marL="73025" marR="73025" marT="0" marB="0" anchor="ctr">
                    <a:solidFill>
                      <a:srgbClr val="1F497D"/>
                    </a:solidFill>
                  </a:tcPr>
                </a:tc>
                <a:tc>
                  <a:txBody>
                    <a:bodyPr/>
                    <a:lstStyle/>
                    <a:p>
                      <a:pPr algn="ctr">
                        <a:lnSpc>
                          <a:spcPct val="115000"/>
                        </a:lnSpc>
                        <a:spcAft>
                          <a:spcPts val="0"/>
                        </a:spcAft>
                      </a:pPr>
                      <a:r>
                        <a:rPr lang="en-US" sz="1600" b="1" dirty="0">
                          <a:solidFill>
                            <a:srgbClr val="FFFFFF"/>
                          </a:solidFill>
                          <a:effectLst/>
                          <a:latin typeface="Calibri"/>
                          <a:ea typeface="Times New Roman"/>
                          <a:cs typeface="Times New Roman"/>
                        </a:rPr>
                        <a:t>Total All Businesses</a:t>
                      </a:r>
                      <a:endParaRPr lang="en-GB" sz="1600" dirty="0">
                        <a:effectLst/>
                        <a:latin typeface="Calibri"/>
                        <a:ea typeface="ＭＳ 明朝"/>
                        <a:cs typeface="Times New Roman"/>
                      </a:endParaRPr>
                    </a:p>
                  </a:txBody>
                  <a:tcPr marL="73025" marR="73025" marT="0" marB="0" anchor="ctr">
                    <a:solidFill>
                      <a:srgbClr val="1F497D"/>
                    </a:solidFill>
                  </a:tcPr>
                </a:tc>
                <a:tc>
                  <a:txBody>
                    <a:bodyPr/>
                    <a:lstStyle/>
                    <a:p>
                      <a:pPr algn="ctr">
                        <a:lnSpc>
                          <a:spcPct val="115000"/>
                        </a:lnSpc>
                        <a:spcAft>
                          <a:spcPts val="0"/>
                        </a:spcAft>
                      </a:pPr>
                      <a:r>
                        <a:rPr lang="en-US" sz="1600" b="1" dirty="0">
                          <a:solidFill>
                            <a:srgbClr val="FFFFFF"/>
                          </a:solidFill>
                          <a:effectLst/>
                          <a:latin typeface="Calibri"/>
                          <a:ea typeface="Times New Roman"/>
                          <a:cs typeface="Times New Roman"/>
                        </a:rPr>
                        <a:t>Incremental Revenue from new eSolutions</a:t>
                      </a:r>
                      <a:endParaRPr lang="en-GB" sz="1600" dirty="0">
                        <a:effectLst/>
                        <a:latin typeface="Calibri"/>
                        <a:ea typeface="ＭＳ 明朝"/>
                        <a:cs typeface="Times New Roman"/>
                      </a:endParaRPr>
                    </a:p>
                  </a:txBody>
                  <a:tcPr marL="73025" marR="73025" marT="0" marB="0" anchor="ctr">
                    <a:solidFill>
                      <a:srgbClr val="1F497D"/>
                    </a:solidFill>
                  </a:tcPr>
                </a:tc>
                <a:tc>
                  <a:txBody>
                    <a:bodyPr/>
                    <a:lstStyle/>
                    <a:p>
                      <a:pPr algn="ctr">
                        <a:lnSpc>
                          <a:spcPct val="115000"/>
                        </a:lnSpc>
                        <a:spcAft>
                          <a:spcPts val="0"/>
                        </a:spcAft>
                      </a:pPr>
                      <a:r>
                        <a:rPr lang="en-US" sz="1600" b="1" dirty="0">
                          <a:solidFill>
                            <a:srgbClr val="FFFFFF"/>
                          </a:solidFill>
                          <a:effectLst/>
                          <a:latin typeface="Calibri"/>
                          <a:ea typeface="Times New Roman"/>
                          <a:cs typeface="Times New Roman"/>
                        </a:rPr>
                        <a:t>Incremental Cost Savings from new eSolutions</a:t>
                      </a:r>
                      <a:endParaRPr lang="en-GB" sz="1600" dirty="0">
                        <a:effectLst/>
                        <a:latin typeface="Calibri"/>
                        <a:ea typeface="ＭＳ 明朝"/>
                        <a:cs typeface="Times New Roman"/>
                      </a:endParaRPr>
                    </a:p>
                  </a:txBody>
                  <a:tcPr marL="73025" marR="73025" marT="0" marB="0" anchor="ctr">
                    <a:solidFill>
                      <a:srgbClr val="1F497D"/>
                    </a:solidFill>
                  </a:tcPr>
                </a:tc>
                <a:tc>
                  <a:txBody>
                    <a:bodyPr/>
                    <a:lstStyle/>
                    <a:p>
                      <a:pPr algn="ctr">
                        <a:lnSpc>
                          <a:spcPct val="115000"/>
                        </a:lnSpc>
                        <a:spcAft>
                          <a:spcPts val="0"/>
                        </a:spcAft>
                      </a:pPr>
                      <a:r>
                        <a:rPr lang="en-US" sz="1600" b="1" dirty="0">
                          <a:solidFill>
                            <a:srgbClr val="FFFFFF"/>
                          </a:solidFill>
                          <a:effectLst/>
                          <a:latin typeface="Calibri"/>
                          <a:ea typeface="Times New Roman"/>
                          <a:cs typeface="Times New Roman"/>
                        </a:rPr>
                        <a:t>Total Incremental Impact</a:t>
                      </a:r>
                      <a:endParaRPr lang="en-GB" sz="1600" dirty="0">
                        <a:effectLst/>
                        <a:latin typeface="Calibri"/>
                        <a:ea typeface="ＭＳ 明朝"/>
                        <a:cs typeface="Times New Roman"/>
                      </a:endParaRPr>
                    </a:p>
                  </a:txBody>
                  <a:tcPr marL="73025" marR="73025" marT="0" marB="0" anchor="ctr">
                    <a:solidFill>
                      <a:srgbClr val="1F497D"/>
                    </a:solidFill>
                  </a:tcPr>
                </a:tc>
              </a:tr>
              <a:tr h="688769">
                <a:tc>
                  <a:txBody>
                    <a:bodyPr/>
                    <a:lstStyle/>
                    <a:p>
                      <a:pPr>
                        <a:lnSpc>
                          <a:spcPct val="115000"/>
                        </a:lnSpc>
                        <a:spcAft>
                          <a:spcPts val="0"/>
                        </a:spcAft>
                      </a:pPr>
                      <a:r>
                        <a:rPr lang="en-US" sz="1600">
                          <a:solidFill>
                            <a:srgbClr val="000000"/>
                          </a:solidFill>
                          <a:effectLst/>
                          <a:latin typeface="Calibri"/>
                          <a:ea typeface="Times New Roman"/>
                          <a:cs typeface="Times New Roman"/>
                        </a:rPr>
                        <a:t>Manufacturing</a:t>
                      </a:r>
                      <a:endParaRPr lang="en-GB" sz="1600">
                        <a:effectLst/>
                        <a:latin typeface="Calibri"/>
                        <a:ea typeface="ＭＳ 明朝"/>
                        <a:cs typeface="Times New Roman"/>
                      </a:endParaRPr>
                    </a:p>
                  </a:txBody>
                  <a:tcPr marL="73025" marR="73025" marT="0" marB="0" anchor="ctr"/>
                </a:tc>
                <a:tc>
                  <a:txBody>
                    <a:bodyPr/>
                    <a:lstStyle/>
                    <a:p>
                      <a:pPr algn="ctr">
                        <a:lnSpc>
                          <a:spcPct val="115000"/>
                        </a:lnSpc>
                        <a:spcAft>
                          <a:spcPts val="0"/>
                        </a:spcAft>
                      </a:pPr>
                      <a:r>
                        <a:rPr lang="en-US" sz="1600">
                          <a:solidFill>
                            <a:srgbClr val="000000"/>
                          </a:solidFill>
                          <a:effectLst/>
                          <a:latin typeface="Calibri"/>
                          <a:ea typeface="Times New Roman"/>
                          <a:cs typeface="Times New Roman"/>
                        </a:rPr>
                        <a:t>10</a:t>
                      </a:r>
                      <a:endParaRPr lang="en-GB" sz="1600">
                        <a:effectLst/>
                        <a:latin typeface="Calibri"/>
                        <a:ea typeface="ＭＳ 明朝"/>
                        <a:cs typeface="Times New Roman"/>
                      </a:endParaRPr>
                    </a:p>
                  </a:txBody>
                  <a:tcPr marL="73025" marR="73025" marT="0" marB="0" anchor="ctr"/>
                </a:tc>
                <a:tc>
                  <a:txBody>
                    <a:bodyPr/>
                    <a:lstStyle/>
                    <a:p>
                      <a:pPr algn="ctr">
                        <a:lnSpc>
                          <a:spcPct val="115000"/>
                        </a:lnSpc>
                        <a:spcAft>
                          <a:spcPts val="0"/>
                        </a:spcAft>
                      </a:pPr>
                      <a:r>
                        <a:rPr lang="en-US" sz="1600" dirty="0">
                          <a:solidFill>
                            <a:srgbClr val="000000"/>
                          </a:solidFill>
                          <a:effectLst/>
                          <a:latin typeface="Calibri"/>
                          <a:ea typeface="Times New Roman"/>
                          <a:cs typeface="Times New Roman"/>
                        </a:rPr>
                        <a:t>$429,000</a:t>
                      </a:r>
                      <a:endParaRPr lang="en-GB" sz="1600" dirty="0">
                        <a:effectLst/>
                        <a:latin typeface="Calibri"/>
                        <a:ea typeface="ＭＳ 明朝"/>
                        <a:cs typeface="Times New Roman"/>
                      </a:endParaRPr>
                    </a:p>
                  </a:txBody>
                  <a:tcPr marL="73025" marR="73025" marT="0" marB="0" anchor="ctr"/>
                </a:tc>
                <a:tc>
                  <a:txBody>
                    <a:bodyPr/>
                    <a:lstStyle/>
                    <a:p>
                      <a:pPr algn="ctr">
                        <a:lnSpc>
                          <a:spcPct val="115000"/>
                        </a:lnSpc>
                        <a:spcAft>
                          <a:spcPts val="0"/>
                        </a:spcAft>
                      </a:pPr>
                      <a:r>
                        <a:rPr lang="en-US" sz="1600" dirty="0">
                          <a:solidFill>
                            <a:srgbClr val="000000"/>
                          </a:solidFill>
                          <a:effectLst/>
                          <a:latin typeface="Calibri"/>
                          <a:ea typeface="Times New Roman"/>
                          <a:cs typeface="Times New Roman"/>
                        </a:rPr>
                        <a:t>$40,000</a:t>
                      </a:r>
                      <a:endParaRPr lang="en-GB" sz="1600" dirty="0">
                        <a:effectLst/>
                        <a:latin typeface="Calibri"/>
                        <a:ea typeface="ＭＳ 明朝"/>
                        <a:cs typeface="Times New Roman"/>
                      </a:endParaRPr>
                    </a:p>
                  </a:txBody>
                  <a:tcPr marL="73025" marR="73025" marT="0" marB="0" anchor="ctr"/>
                </a:tc>
                <a:tc>
                  <a:txBody>
                    <a:bodyPr/>
                    <a:lstStyle/>
                    <a:p>
                      <a:pPr algn="ctr">
                        <a:lnSpc>
                          <a:spcPct val="115000"/>
                        </a:lnSpc>
                        <a:spcAft>
                          <a:spcPts val="0"/>
                        </a:spcAft>
                      </a:pPr>
                      <a:r>
                        <a:rPr lang="en-US" sz="1600">
                          <a:solidFill>
                            <a:srgbClr val="000000"/>
                          </a:solidFill>
                          <a:effectLst/>
                          <a:latin typeface="Calibri"/>
                          <a:ea typeface="Times New Roman"/>
                          <a:cs typeface="Times New Roman"/>
                        </a:rPr>
                        <a:t>$469,000</a:t>
                      </a:r>
                      <a:endParaRPr lang="en-GB" sz="1600">
                        <a:effectLst/>
                        <a:latin typeface="Calibri"/>
                        <a:ea typeface="ＭＳ 明朝"/>
                        <a:cs typeface="Times New Roman"/>
                      </a:endParaRPr>
                    </a:p>
                  </a:txBody>
                  <a:tcPr marL="73025" marR="73025" marT="0" marB="0" anchor="ctr"/>
                </a:tc>
              </a:tr>
              <a:tr h="716132">
                <a:tc>
                  <a:txBody>
                    <a:bodyPr/>
                    <a:lstStyle/>
                    <a:p>
                      <a:pPr>
                        <a:lnSpc>
                          <a:spcPct val="115000"/>
                        </a:lnSpc>
                        <a:spcAft>
                          <a:spcPts val="0"/>
                        </a:spcAft>
                      </a:pPr>
                      <a:r>
                        <a:rPr lang="en-US" sz="1600">
                          <a:solidFill>
                            <a:srgbClr val="000000"/>
                          </a:solidFill>
                          <a:effectLst/>
                          <a:latin typeface="Calibri"/>
                          <a:ea typeface="Times New Roman"/>
                          <a:cs typeface="Times New Roman"/>
                        </a:rPr>
                        <a:t>Professional &amp; Technical Services</a:t>
                      </a:r>
                      <a:endParaRPr lang="en-GB" sz="1600">
                        <a:effectLst/>
                        <a:latin typeface="Calibri"/>
                        <a:ea typeface="ＭＳ 明朝"/>
                        <a:cs typeface="Times New Roman"/>
                      </a:endParaRPr>
                    </a:p>
                  </a:txBody>
                  <a:tcPr marL="73025" marR="73025" marT="0" marB="0" anchor="ctr"/>
                </a:tc>
                <a:tc>
                  <a:txBody>
                    <a:bodyPr/>
                    <a:lstStyle/>
                    <a:p>
                      <a:pPr algn="ctr">
                        <a:lnSpc>
                          <a:spcPct val="115000"/>
                        </a:lnSpc>
                        <a:spcAft>
                          <a:spcPts val="0"/>
                        </a:spcAft>
                      </a:pPr>
                      <a:r>
                        <a:rPr lang="en-US" sz="1600">
                          <a:solidFill>
                            <a:srgbClr val="000000"/>
                          </a:solidFill>
                          <a:effectLst/>
                          <a:latin typeface="Calibri"/>
                          <a:ea typeface="Times New Roman"/>
                          <a:cs typeface="Times New Roman"/>
                        </a:rPr>
                        <a:t>9</a:t>
                      </a:r>
                      <a:endParaRPr lang="en-GB" sz="1600">
                        <a:effectLst/>
                        <a:latin typeface="Calibri"/>
                        <a:ea typeface="ＭＳ 明朝"/>
                        <a:cs typeface="Times New Roman"/>
                      </a:endParaRPr>
                    </a:p>
                  </a:txBody>
                  <a:tcPr marL="73025" marR="73025" marT="0" marB="0" anchor="ctr"/>
                </a:tc>
                <a:tc>
                  <a:txBody>
                    <a:bodyPr/>
                    <a:lstStyle/>
                    <a:p>
                      <a:pPr algn="ctr">
                        <a:lnSpc>
                          <a:spcPct val="115000"/>
                        </a:lnSpc>
                        <a:spcAft>
                          <a:spcPts val="0"/>
                        </a:spcAft>
                      </a:pPr>
                      <a:r>
                        <a:rPr lang="en-US" sz="1600">
                          <a:solidFill>
                            <a:srgbClr val="000000"/>
                          </a:solidFill>
                          <a:effectLst/>
                          <a:latin typeface="Calibri"/>
                          <a:ea typeface="Times New Roman"/>
                          <a:cs typeface="Times New Roman"/>
                        </a:rPr>
                        <a:t>$66,000</a:t>
                      </a:r>
                      <a:endParaRPr lang="en-GB" sz="1600">
                        <a:effectLst/>
                        <a:latin typeface="Calibri"/>
                        <a:ea typeface="ＭＳ 明朝"/>
                        <a:cs typeface="Times New Roman"/>
                      </a:endParaRPr>
                    </a:p>
                  </a:txBody>
                  <a:tcPr marL="73025" marR="73025" marT="0" marB="0" anchor="ctr"/>
                </a:tc>
                <a:tc>
                  <a:txBody>
                    <a:bodyPr/>
                    <a:lstStyle/>
                    <a:p>
                      <a:pPr algn="ctr">
                        <a:lnSpc>
                          <a:spcPct val="115000"/>
                        </a:lnSpc>
                        <a:spcAft>
                          <a:spcPts val="0"/>
                        </a:spcAft>
                      </a:pPr>
                      <a:r>
                        <a:rPr lang="en-US" sz="1600" dirty="0">
                          <a:solidFill>
                            <a:srgbClr val="000000"/>
                          </a:solidFill>
                          <a:effectLst/>
                          <a:latin typeface="Calibri"/>
                          <a:ea typeface="Times New Roman"/>
                          <a:cs typeface="Times New Roman"/>
                        </a:rPr>
                        <a:t>$2,000</a:t>
                      </a:r>
                      <a:endParaRPr lang="en-GB" sz="1600" dirty="0">
                        <a:effectLst/>
                        <a:latin typeface="Calibri"/>
                        <a:ea typeface="ＭＳ 明朝"/>
                        <a:cs typeface="Times New Roman"/>
                      </a:endParaRPr>
                    </a:p>
                  </a:txBody>
                  <a:tcPr marL="73025" marR="73025" marT="0" marB="0" anchor="ctr"/>
                </a:tc>
                <a:tc>
                  <a:txBody>
                    <a:bodyPr/>
                    <a:lstStyle/>
                    <a:p>
                      <a:pPr algn="ctr">
                        <a:lnSpc>
                          <a:spcPct val="115000"/>
                        </a:lnSpc>
                        <a:spcAft>
                          <a:spcPts val="0"/>
                        </a:spcAft>
                      </a:pPr>
                      <a:r>
                        <a:rPr lang="en-US" sz="1600">
                          <a:solidFill>
                            <a:srgbClr val="000000"/>
                          </a:solidFill>
                          <a:effectLst/>
                          <a:latin typeface="Calibri"/>
                          <a:ea typeface="Times New Roman"/>
                          <a:cs typeface="Times New Roman"/>
                        </a:rPr>
                        <a:t>$68,000</a:t>
                      </a:r>
                      <a:endParaRPr lang="en-GB" sz="1600">
                        <a:effectLst/>
                        <a:latin typeface="Calibri"/>
                        <a:ea typeface="ＭＳ 明朝"/>
                        <a:cs typeface="Times New Roman"/>
                      </a:endParaRPr>
                    </a:p>
                  </a:txBody>
                  <a:tcPr marL="73025" marR="73025" marT="0" marB="0" anchor="ctr"/>
                </a:tc>
              </a:tr>
              <a:tr h="688769">
                <a:tc>
                  <a:txBody>
                    <a:bodyPr/>
                    <a:lstStyle/>
                    <a:p>
                      <a:pPr>
                        <a:lnSpc>
                          <a:spcPct val="115000"/>
                        </a:lnSpc>
                        <a:spcAft>
                          <a:spcPts val="0"/>
                        </a:spcAft>
                      </a:pPr>
                      <a:r>
                        <a:rPr lang="en-US" sz="1600">
                          <a:solidFill>
                            <a:srgbClr val="000000"/>
                          </a:solidFill>
                          <a:effectLst/>
                          <a:latin typeface="Calibri"/>
                          <a:ea typeface="Times New Roman"/>
                          <a:cs typeface="Times New Roman"/>
                        </a:rPr>
                        <a:t>Retail Trade</a:t>
                      </a:r>
                      <a:endParaRPr lang="en-GB" sz="1600">
                        <a:effectLst/>
                        <a:latin typeface="Calibri"/>
                        <a:ea typeface="ＭＳ 明朝"/>
                        <a:cs typeface="Times New Roman"/>
                      </a:endParaRPr>
                    </a:p>
                  </a:txBody>
                  <a:tcPr marL="73025" marR="73025" marT="0" marB="0" anchor="ctr"/>
                </a:tc>
                <a:tc>
                  <a:txBody>
                    <a:bodyPr/>
                    <a:lstStyle/>
                    <a:p>
                      <a:pPr algn="ctr">
                        <a:lnSpc>
                          <a:spcPct val="115000"/>
                        </a:lnSpc>
                        <a:spcAft>
                          <a:spcPts val="0"/>
                        </a:spcAft>
                      </a:pPr>
                      <a:r>
                        <a:rPr lang="en-US" sz="1600">
                          <a:solidFill>
                            <a:srgbClr val="000000"/>
                          </a:solidFill>
                          <a:effectLst/>
                          <a:latin typeface="Calibri"/>
                          <a:ea typeface="Times New Roman"/>
                          <a:cs typeface="Times New Roman"/>
                        </a:rPr>
                        <a:t>38</a:t>
                      </a:r>
                      <a:endParaRPr lang="en-GB" sz="1600">
                        <a:effectLst/>
                        <a:latin typeface="Calibri"/>
                        <a:ea typeface="ＭＳ 明朝"/>
                        <a:cs typeface="Times New Roman"/>
                      </a:endParaRPr>
                    </a:p>
                  </a:txBody>
                  <a:tcPr marL="73025" marR="73025" marT="0" marB="0" anchor="ctr"/>
                </a:tc>
                <a:tc>
                  <a:txBody>
                    <a:bodyPr/>
                    <a:lstStyle/>
                    <a:p>
                      <a:pPr algn="ctr">
                        <a:lnSpc>
                          <a:spcPct val="115000"/>
                        </a:lnSpc>
                        <a:spcAft>
                          <a:spcPts val="0"/>
                        </a:spcAft>
                      </a:pPr>
                      <a:r>
                        <a:rPr lang="en-US" sz="1600">
                          <a:solidFill>
                            <a:srgbClr val="000000"/>
                          </a:solidFill>
                          <a:effectLst/>
                          <a:latin typeface="Calibri"/>
                          <a:ea typeface="Times New Roman"/>
                          <a:cs typeface="Times New Roman"/>
                        </a:rPr>
                        <a:t>$725,000</a:t>
                      </a:r>
                      <a:endParaRPr lang="en-GB" sz="1600">
                        <a:effectLst/>
                        <a:latin typeface="Calibri"/>
                        <a:ea typeface="ＭＳ 明朝"/>
                        <a:cs typeface="Times New Roman"/>
                      </a:endParaRPr>
                    </a:p>
                  </a:txBody>
                  <a:tcPr marL="73025" marR="73025" marT="0" marB="0" anchor="ctr"/>
                </a:tc>
                <a:tc>
                  <a:txBody>
                    <a:bodyPr/>
                    <a:lstStyle/>
                    <a:p>
                      <a:pPr algn="ctr">
                        <a:lnSpc>
                          <a:spcPct val="115000"/>
                        </a:lnSpc>
                        <a:spcAft>
                          <a:spcPts val="0"/>
                        </a:spcAft>
                      </a:pPr>
                      <a:r>
                        <a:rPr lang="en-US" sz="1600" dirty="0">
                          <a:solidFill>
                            <a:srgbClr val="000000"/>
                          </a:solidFill>
                          <a:effectLst/>
                          <a:latin typeface="Calibri"/>
                          <a:ea typeface="Times New Roman"/>
                          <a:cs typeface="Times New Roman"/>
                        </a:rPr>
                        <a:t>$34,000</a:t>
                      </a:r>
                      <a:endParaRPr lang="en-GB" sz="1600" dirty="0">
                        <a:effectLst/>
                        <a:latin typeface="Calibri"/>
                        <a:ea typeface="ＭＳ 明朝"/>
                        <a:cs typeface="Times New Roman"/>
                      </a:endParaRPr>
                    </a:p>
                  </a:txBody>
                  <a:tcPr marL="73025" marR="73025" marT="0" marB="0" anchor="ctr"/>
                </a:tc>
                <a:tc>
                  <a:txBody>
                    <a:bodyPr/>
                    <a:lstStyle/>
                    <a:p>
                      <a:pPr algn="ctr">
                        <a:lnSpc>
                          <a:spcPct val="115000"/>
                        </a:lnSpc>
                        <a:spcAft>
                          <a:spcPts val="0"/>
                        </a:spcAft>
                      </a:pPr>
                      <a:r>
                        <a:rPr lang="en-US" sz="1600" dirty="0">
                          <a:solidFill>
                            <a:srgbClr val="000000"/>
                          </a:solidFill>
                          <a:effectLst/>
                          <a:latin typeface="Calibri"/>
                          <a:ea typeface="Times New Roman"/>
                          <a:cs typeface="Times New Roman"/>
                        </a:rPr>
                        <a:t>$760,000</a:t>
                      </a:r>
                      <a:endParaRPr lang="en-GB" sz="1600" dirty="0">
                        <a:effectLst/>
                        <a:latin typeface="Calibri"/>
                        <a:ea typeface="ＭＳ 明朝"/>
                        <a:cs typeface="Times New Roman"/>
                      </a:endParaRPr>
                    </a:p>
                  </a:txBody>
                  <a:tcPr marL="73025" marR="73025" marT="0" marB="0" anchor="ctr"/>
                </a:tc>
              </a:tr>
              <a:tr h="688769">
                <a:tc>
                  <a:txBody>
                    <a:bodyPr/>
                    <a:lstStyle/>
                    <a:p>
                      <a:pPr>
                        <a:lnSpc>
                          <a:spcPct val="115000"/>
                        </a:lnSpc>
                        <a:spcAft>
                          <a:spcPts val="0"/>
                        </a:spcAft>
                      </a:pPr>
                      <a:r>
                        <a:rPr lang="en-US" sz="1600" b="1" dirty="0">
                          <a:solidFill>
                            <a:srgbClr val="000000"/>
                          </a:solidFill>
                          <a:effectLst/>
                          <a:latin typeface="Calibri"/>
                          <a:ea typeface="Times New Roman"/>
                          <a:cs typeface="Times New Roman"/>
                        </a:rPr>
                        <a:t>TOTAL</a:t>
                      </a:r>
                      <a:endParaRPr lang="en-GB" sz="1600" dirty="0">
                        <a:effectLst/>
                        <a:latin typeface="Calibri"/>
                        <a:ea typeface="ＭＳ 明朝"/>
                        <a:cs typeface="Times New Roman"/>
                      </a:endParaRPr>
                    </a:p>
                  </a:txBody>
                  <a:tcPr marL="73025" marR="73025" marT="0" marB="0" anchor="ctr"/>
                </a:tc>
                <a:tc>
                  <a:txBody>
                    <a:bodyPr/>
                    <a:lstStyle/>
                    <a:p>
                      <a:pPr algn="ctr">
                        <a:lnSpc>
                          <a:spcPct val="115000"/>
                        </a:lnSpc>
                        <a:spcAft>
                          <a:spcPts val="0"/>
                        </a:spcAft>
                      </a:pPr>
                      <a:r>
                        <a:rPr lang="en-US" sz="1600" b="1">
                          <a:solidFill>
                            <a:srgbClr val="000000"/>
                          </a:solidFill>
                          <a:effectLst/>
                          <a:latin typeface="Calibri"/>
                          <a:ea typeface="Times New Roman"/>
                          <a:cs typeface="Times New Roman"/>
                        </a:rPr>
                        <a:t>57</a:t>
                      </a:r>
                      <a:endParaRPr lang="en-GB" sz="1600">
                        <a:effectLst/>
                        <a:latin typeface="Calibri"/>
                        <a:ea typeface="ＭＳ 明朝"/>
                        <a:cs typeface="Times New Roman"/>
                      </a:endParaRPr>
                    </a:p>
                  </a:txBody>
                  <a:tcPr marL="73025" marR="73025" marT="0" marB="0" anchor="ctr"/>
                </a:tc>
                <a:tc>
                  <a:txBody>
                    <a:bodyPr/>
                    <a:lstStyle/>
                    <a:p>
                      <a:pPr algn="ctr">
                        <a:lnSpc>
                          <a:spcPct val="115000"/>
                        </a:lnSpc>
                        <a:spcAft>
                          <a:spcPts val="0"/>
                        </a:spcAft>
                      </a:pPr>
                      <a:r>
                        <a:rPr lang="en-US" sz="1600" b="1">
                          <a:solidFill>
                            <a:srgbClr val="000000"/>
                          </a:solidFill>
                          <a:effectLst/>
                          <a:latin typeface="Calibri"/>
                          <a:ea typeface="Times New Roman"/>
                          <a:cs typeface="Times New Roman"/>
                        </a:rPr>
                        <a:t>$1,220,000</a:t>
                      </a:r>
                      <a:endParaRPr lang="en-GB" sz="1600">
                        <a:effectLst/>
                        <a:latin typeface="Calibri"/>
                        <a:ea typeface="ＭＳ 明朝"/>
                        <a:cs typeface="Times New Roman"/>
                      </a:endParaRPr>
                    </a:p>
                  </a:txBody>
                  <a:tcPr marL="73025" marR="73025" marT="0" marB="0" anchor="ctr"/>
                </a:tc>
                <a:tc>
                  <a:txBody>
                    <a:bodyPr/>
                    <a:lstStyle/>
                    <a:p>
                      <a:pPr algn="ctr">
                        <a:lnSpc>
                          <a:spcPct val="115000"/>
                        </a:lnSpc>
                        <a:spcAft>
                          <a:spcPts val="0"/>
                        </a:spcAft>
                      </a:pPr>
                      <a:r>
                        <a:rPr lang="en-US" sz="1600" b="1">
                          <a:solidFill>
                            <a:srgbClr val="000000"/>
                          </a:solidFill>
                          <a:effectLst/>
                          <a:latin typeface="Calibri"/>
                          <a:ea typeface="Times New Roman"/>
                          <a:cs typeface="Times New Roman"/>
                        </a:rPr>
                        <a:t>$77,000</a:t>
                      </a:r>
                      <a:endParaRPr lang="en-GB" sz="1600">
                        <a:effectLst/>
                        <a:latin typeface="Calibri"/>
                        <a:ea typeface="ＭＳ 明朝"/>
                        <a:cs typeface="Times New Roman"/>
                      </a:endParaRPr>
                    </a:p>
                  </a:txBody>
                  <a:tcPr marL="73025" marR="73025" marT="0" marB="0" anchor="ctr"/>
                </a:tc>
                <a:tc>
                  <a:txBody>
                    <a:bodyPr/>
                    <a:lstStyle/>
                    <a:p>
                      <a:pPr algn="ctr">
                        <a:lnSpc>
                          <a:spcPct val="115000"/>
                        </a:lnSpc>
                        <a:spcAft>
                          <a:spcPts val="0"/>
                        </a:spcAft>
                      </a:pPr>
                      <a:r>
                        <a:rPr lang="en-US" sz="1600" b="1" dirty="0">
                          <a:solidFill>
                            <a:srgbClr val="000000"/>
                          </a:solidFill>
                          <a:effectLst/>
                          <a:latin typeface="Calibri"/>
                          <a:ea typeface="Times New Roman"/>
                          <a:cs typeface="Times New Roman"/>
                        </a:rPr>
                        <a:t>$1,297,000</a:t>
                      </a:r>
                      <a:endParaRPr lang="en-GB" sz="1600" dirty="0">
                        <a:effectLst/>
                        <a:latin typeface="Calibri"/>
                        <a:ea typeface="ＭＳ 明朝"/>
                        <a:cs typeface="Times New Roman"/>
                      </a:endParaRPr>
                    </a:p>
                  </a:txBody>
                  <a:tcPr marL="73025" marR="73025" marT="0" marB="0" anchor="ctr"/>
                </a:tc>
              </a:tr>
            </a:tbl>
          </a:graphicData>
        </a:graphic>
      </p:graphicFrame>
    </p:spTree>
    <p:extLst>
      <p:ext uri="{BB962C8B-B14F-4D97-AF65-F5344CB8AC3E}">
        <p14:creationId xmlns:p14="http://schemas.microsoft.com/office/powerpoint/2010/main" val="15966962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t>
            </a:r>
            <a:r>
              <a:rPr lang="en-US" dirty="0" smtClean="0"/>
              <a:t>ncremental </a:t>
            </a:r>
            <a:r>
              <a:rPr lang="en-US" dirty="0"/>
              <a:t>I</a:t>
            </a:r>
            <a:r>
              <a:rPr lang="en-US" dirty="0" smtClean="0"/>
              <a:t>mpacts </a:t>
            </a:r>
            <a:r>
              <a:rPr lang="en-US" dirty="0"/>
              <a:t>for </a:t>
            </a:r>
            <a:r>
              <a:rPr lang="en-US" dirty="0" smtClean="0"/>
              <a:t>Kanabec County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19131088"/>
              </p:ext>
            </p:extLst>
          </p:nvPr>
        </p:nvGraphicFramePr>
        <p:xfrm>
          <a:off x="457200" y="1561100"/>
          <a:ext cx="8229600" cy="4653487"/>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705147">
                <a:tc gridSpan="5">
                  <a:txBody>
                    <a:bodyPr/>
                    <a:lstStyle/>
                    <a:p>
                      <a:pPr algn="ctr">
                        <a:lnSpc>
                          <a:spcPct val="115000"/>
                        </a:lnSpc>
                        <a:spcBef>
                          <a:spcPts val="900"/>
                        </a:spcBef>
                        <a:spcAft>
                          <a:spcPts val="900"/>
                        </a:spcAft>
                      </a:pPr>
                      <a:r>
                        <a:rPr lang="en-US" sz="1600" b="1" dirty="0">
                          <a:effectLst/>
                          <a:latin typeface="Calibri"/>
                          <a:ea typeface="Times New Roman"/>
                          <a:cs typeface="Times New Roman"/>
                        </a:rPr>
                        <a:t>Incremental Revenues and Savings From New eSolutions – Kanabec County</a:t>
                      </a:r>
                      <a:endParaRPr lang="en-GB" sz="1600" dirty="0">
                        <a:effectLst/>
                        <a:latin typeface="Calibri"/>
                        <a:ea typeface="ＭＳ 明朝"/>
                        <a:cs typeface="Times New Roman"/>
                      </a:endParaRPr>
                    </a:p>
                  </a:txBody>
                  <a:tcPr marL="73025" marR="73025" marT="0" marB="0" anchor="ctr">
                    <a:solidFill>
                      <a:srgbClr val="1F497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99739">
                <a:tc>
                  <a:txBody>
                    <a:bodyPr/>
                    <a:lstStyle/>
                    <a:p>
                      <a:pPr>
                        <a:lnSpc>
                          <a:spcPct val="115000"/>
                        </a:lnSpc>
                        <a:spcAft>
                          <a:spcPts val="0"/>
                        </a:spcAft>
                      </a:pPr>
                      <a:r>
                        <a:rPr lang="en-US" sz="1600" b="1">
                          <a:solidFill>
                            <a:srgbClr val="FFFFFF"/>
                          </a:solidFill>
                          <a:effectLst/>
                          <a:latin typeface="Calibri"/>
                          <a:ea typeface="Times New Roman"/>
                          <a:cs typeface="Times New Roman"/>
                        </a:rPr>
                        <a:t>Industry</a:t>
                      </a:r>
                      <a:endParaRPr lang="en-GB" sz="1600">
                        <a:effectLst/>
                        <a:latin typeface="Calibri"/>
                        <a:ea typeface="ＭＳ 明朝"/>
                        <a:cs typeface="Times New Roman"/>
                      </a:endParaRPr>
                    </a:p>
                  </a:txBody>
                  <a:tcPr marL="73025" marR="73025" marT="0" marB="0" anchor="ctr">
                    <a:solidFill>
                      <a:srgbClr val="1F497D"/>
                    </a:solidFill>
                  </a:tcPr>
                </a:tc>
                <a:tc>
                  <a:txBody>
                    <a:bodyPr/>
                    <a:lstStyle/>
                    <a:p>
                      <a:pPr algn="ctr">
                        <a:lnSpc>
                          <a:spcPct val="115000"/>
                        </a:lnSpc>
                        <a:spcAft>
                          <a:spcPts val="0"/>
                        </a:spcAft>
                      </a:pPr>
                      <a:r>
                        <a:rPr lang="en-US" sz="1600" b="1" dirty="0">
                          <a:solidFill>
                            <a:srgbClr val="FFFFFF"/>
                          </a:solidFill>
                          <a:effectLst/>
                          <a:latin typeface="Calibri"/>
                          <a:ea typeface="Times New Roman"/>
                          <a:cs typeface="Times New Roman"/>
                        </a:rPr>
                        <a:t>Total All Businesses</a:t>
                      </a:r>
                      <a:endParaRPr lang="en-GB" sz="1600" dirty="0">
                        <a:effectLst/>
                        <a:latin typeface="Calibri"/>
                        <a:ea typeface="ＭＳ 明朝"/>
                        <a:cs typeface="Times New Roman"/>
                      </a:endParaRPr>
                    </a:p>
                  </a:txBody>
                  <a:tcPr marL="73025" marR="73025" marT="0" marB="0" anchor="ctr">
                    <a:solidFill>
                      <a:srgbClr val="1F497D"/>
                    </a:solidFill>
                  </a:tcPr>
                </a:tc>
                <a:tc>
                  <a:txBody>
                    <a:bodyPr/>
                    <a:lstStyle/>
                    <a:p>
                      <a:pPr algn="ctr">
                        <a:lnSpc>
                          <a:spcPct val="115000"/>
                        </a:lnSpc>
                        <a:spcAft>
                          <a:spcPts val="0"/>
                        </a:spcAft>
                      </a:pPr>
                      <a:r>
                        <a:rPr lang="en-US" sz="1600" b="1" dirty="0">
                          <a:solidFill>
                            <a:srgbClr val="FFFFFF"/>
                          </a:solidFill>
                          <a:effectLst/>
                          <a:latin typeface="Calibri"/>
                          <a:ea typeface="Times New Roman"/>
                          <a:cs typeface="Times New Roman"/>
                        </a:rPr>
                        <a:t>Incremental Revenue from new eSolutions</a:t>
                      </a:r>
                      <a:endParaRPr lang="en-GB" sz="1600" dirty="0">
                        <a:effectLst/>
                        <a:latin typeface="Calibri"/>
                        <a:ea typeface="ＭＳ 明朝"/>
                        <a:cs typeface="Times New Roman"/>
                      </a:endParaRPr>
                    </a:p>
                  </a:txBody>
                  <a:tcPr marL="73025" marR="73025" marT="0" marB="0" anchor="ctr">
                    <a:solidFill>
                      <a:srgbClr val="1F497D"/>
                    </a:solidFill>
                  </a:tcPr>
                </a:tc>
                <a:tc>
                  <a:txBody>
                    <a:bodyPr/>
                    <a:lstStyle/>
                    <a:p>
                      <a:pPr algn="ctr">
                        <a:lnSpc>
                          <a:spcPct val="115000"/>
                        </a:lnSpc>
                        <a:spcAft>
                          <a:spcPts val="0"/>
                        </a:spcAft>
                      </a:pPr>
                      <a:r>
                        <a:rPr lang="en-US" sz="1600" b="1">
                          <a:solidFill>
                            <a:srgbClr val="FFFFFF"/>
                          </a:solidFill>
                          <a:effectLst/>
                          <a:latin typeface="Calibri"/>
                          <a:ea typeface="Times New Roman"/>
                          <a:cs typeface="Times New Roman"/>
                        </a:rPr>
                        <a:t>Incremental Cost Savings from new eSolutions</a:t>
                      </a:r>
                      <a:endParaRPr lang="en-GB" sz="1600">
                        <a:effectLst/>
                        <a:latin typeface="Calibri"/>
                        <a:ea typeface="ＭＳ 明朝"/>
                        <a:cs typeface="Times New Roman"/>
                      </a:endParaRPr>
                    </a:p>
                  </a:txBody>
                  <a:tcPr marL="73025" marR="73025" marT="0" marB="0" anchor="ctr">
                    <a:solidFill>
                      <a:srgbClr val="1F497D"/>
                    </a:solidFill>
                  </a:tcPr>
                </a:tc>
                <a:tc>
                  <a:txBody>
                    <a:bodyPr/>
                    <a:lstStyle/>
                    <a:p>
                      <a:pPr algn="ctr">
                        <a:lnSpc>
                          <a:spcPct val="115000"/>
                        </a:lnSpc>
                        <a:spcAft>
                          <a:spcPts val="0"/>
                        </a:spcAft>
                      </a:pPr>
                      <a:r>
                        <a:rPr lang="en-US" sz="1600" b="1">
                          <a:solidFill>
                            <a:srgbClr val="FFFFFF"/>
                          </a:solidFill>
                          <a:effectLst/>
                          <a:latin typeface="Calibri"/>
                          <a:ea typeface="Times New Roman"/>
                          <a:cs typeface="Times New Roman"/>
                        </a:rPr>
                        <a:t>Total Incremental Impact</a:t>
                      </a:r>
                      <a:endParaRPr lang="en-GB" sz="1600">
                        <a:effectLst/>
                        <a:latin typeface="Calibri"/>
                        <a:ea typeface="ＭＳ 明朝"/>
                        <a:cs typeface="Times New Roman"/>
                      </a:endParaRPr>
                    </a:p>
                  </a:txBody>
                  <a:tcPr marL="73025" marR="73025" marT="0" marB="0" anchor="ctr">
                    <a:solidFill>
                      <a:srgbClr val="1F497D"/>
                    </a:solidFill>
                  </a:tcPr>
                </a:tc>
              </a:tr>
              <a:tr h="705147">
                <a:tc>
                  <a:txBody>
                    <a:bodyPr/>
                    <a:lstStyle/>
                    <a:p>
                      <a:pPr>
                        <a:lnSpc>
                          <a:spcPct val="115000"/>
                        </a:lnSpc>
                        <a:spcAft>
                          <a:spcPts val="0"/>
                        </a:spcAft>
                      </a:pPr>
                      <a:r>
                        <a:rPr lang="en-US" sz="1600">
                          <a:solidFill>
                            <a:srgbClr val="000000"/>
                          </a:solidFill>
                          <a:effectLst/>
                          <a:latin typeface="Calibri"/>
                          <a:ea typeface="Times New Roman"/>
                          <a:cs typeface="Times New Roman"/>
                        </a:rPr>
                        <a:t>Manufacturing</a:t>
                      </a:r>
                      <a:endParaRPr lang="en-GB" sz="1600">
                        <a:effectLst/>
                        <a:latin typeface="Calibri"/>
                        <a:ea typeface="ＭＳ 明朝"/>
                        <a:cs typeface="Times New Roman"/>
                      </a:endParaRPr>
                    </a:p>
                  </a:txBody>
                  <a:tcPr marL="73025" marR="73025" marT="0" marB="0" anchor="ctr"/>
                </a:tc>
                <a:tc>
                  <a:txBody>
                    <a:bodyPr/>
                    <a:lstStyle/>
                    <a:p>
                      <a:pPr algn="ctr">
                        <a:lnSpc>
                          <a:spcPct val="115000"/>
                        </a:lnSpc>
                        <a:spcAft>
                          <a:spcPts val="0"/>
                        </a:spcAft>
                      </a:pPr>
                      <a:r>
                        <a:rPr lang="en-US" sz="1600">
                          <a:solidFill>
                            <a:srgbClr val="000000"/>
                          </a:solidFill>
                          <a:effectLst/>
                          <a:latin typeface="Calibri"/>
                          <a:ea typeface="Times New Roman"/>
                          <a:cs typeface="Times New Roman"/>
                        </a:rPr>
                        <a:t>19</a:t>
                      </a:r>
                      <a:endParaRPr lang="en-GB" sz="1600">
                        <a:effectLst/>
                        <a:latin typeface="Calibri"/>
                        <a:ea typeface="ＭＳ 明朝"/>
                        <a:cs typeface="Times New Roman"/>
                      </a:endParaRPr>
                    </a:p>
                  </a:txBody>
                  <a:tcPr marL="73025" marR="73025" marT="0" marB="0" anchor="ctr"/>
                </a:tc>
                <a:tc>
                  <a:txBody>
                    <a:bodyPr/>
                    <a:lstStyle/>
                    <a:p>
                      <a:pPr algn="ctr">
                        <a:lnSpc>
                          <a:spcPct val="115000"/>
                        </a:lnSpc>
                        <a:spcAft>
                          <a:spcPts val="0"/>
                        </a:spcAft>
                      </a:pPr>
                      <a:r>
                        <a:rPr lang="en-US" sz="1600" dirty="0">
                          <a:solidFill>
                            <a:srgbClr val="000000"/>
                          </a:solidFill>
                          <a:effectLst/>
                          <a:latin typeface="Calibri"/>
                          <a:ea typeface="Times New Roman"/>
                          <a:cs typeface="Times New Roman"/>
                        </a:rPr>
                        <a:t>$7,987,000</a:t>
                      </a:r>
                      <a:endParaRPr lang="en-GB" sz="1600" dirty="0">
                        <a:effectLst/>
                        <a:latin typeface="Calibri"/>
                        <a:ea typeface="ＭＳ 明朝"/>
                        <a:cs typeface="Times New Roman"/>
                      </a:endParaRPr>
                    </a:p>
                  </a:txBody>
                  <a:tcPr marL="73025" marR="73025" marT="0" marB="0" anchor="ctr"/>
                </a:tc>
                <a:tc>
                  <a:txBody>
                    <a:bodyPr/>
                    <a:lstStyle/>
                    <a:p>
                      <a:pPr algn="ctr">
                        <a:lnSpc>
                          <a:spcPct val="115000"/>
                        </a:lnSpc>
                        <a:spcAft>
                          <a:spcPts val="0"/>
                        </a:spcAft>
                      </a:pPr>
                      <a:r>
                        <a:rPr lang="en-US" sz="1600" dirty="0">
                          <a:solidFill>
                            <a:srgbClr val="000000"/>
                          </a:solidFill>
                          <a:effectLst/>
                          <a:latin typeface="Calibri"/>
                          <a:ea typeface="Times New Roman"/>
                          <a:cs typeface="Times New Roman"/>
                        </a:rPr>
                        <a:t>$1,264,000</a:t>
                      </a:r>
                      <a:endParaRPr lang="en-GB" sz="1600" dirty="0">
                        <a:effectLst/>
                        <a:latin typeface="Calibri"/>
                        <a:ea typeface="ＭＳ 明朝"/>
                        <a:cs typeface="Times New Roman"/>
                      </a:endParaRPr>
                    </a:p>
                  </a:txBody>
                  <a:tcPr marL="73025" marR="73025" marT="0" marB="0" anchor="ctr"/>
                </a:tc>
                <a:tc>
                  <a:txBody>
                    <a:bodyPr/>
                    <a:lstStyle/>
                    <a:p>
                      <a:pPr algn="ctr">
                        <a:lnSpc>
                          <a:spcPct val="115000"/>
                        </a:lnSpc>
                        <a:spcAft>
                          <a:spcPts val="0"/>
                        </a:spcAft>
                      </a:pPr>
                      <a:r>
                        <a:rPr lang="en-US" sz="1600">
                          <a:solidFill>
                            <a:srgbClr val="000000"/>
                          </a:solidFill>
                          <a:effectLst/>
                          <a:latin typeface="Calibri"/>
                          <a:ea typeface="Times New Roman"/>
                          <a:cs typeface="Times New Roman"/>
                        </a:rPr>
                        <a:t>$9,251,000</a:t>
                      </a:r>
                      <a:endParaRPr lang="en-GB" sz="1600">
                        <a:effectLst/>
                        <a:latin typeface="Calibri"/>
                        <a:ea typeface="ＭＳ 明朝"/>
                        <a:cs typeface="Times New Roman"/>
                      </a:endParaRPr>
                    </a:p>
                  </a:txBody>
                  <a:tcPr marL="73025" marR="73025" marT="0" marB="0" anchor="ctr"/>
                </a:tc>
              </a:tr>
              <a:tr h="733160">
                <a:tc>
                  <a:txBody>
                    <a:bodyPr/>
                    <a:lstStyle/>
                    <a:p>
                      <a:pPr>
                        <a:lnSpc>
                          <a:spcPct val="115000"/>
                        </a:lnSpc>
                        <a:spcAft>
                          <a:spcPts val="0"/>
                        </a:spcAft>
                      </a:pPr>
                      <a:r>
                        <a:rPr lang="en-US" sz="1600">
                          <a:solidFill>
                            <a:srgbClr val="000000"/>
                          </a:solidFill>
                          <a:effectLst/>
                          <a:latin typeface="Calibri"/>
                          <a:ea typeface="Times New Roman"/>
                          <a:cs typeface="Times New Roman"/>
                        </a:rPr>
                        <a:t>Professional &amp; Technical Services</a:t>
                      </a:r>
                      <a:endParaRPr lang="en-GB" sz="1600">
                        <a:effectLst/>
                        <a:latin typeface="Calibri"/>
                        <a:ea typeface="ＭＳ 明朝"/>
                        <a:cs typeface="Times New Roman"/>
                      </a:endParaRPr>
                    </a:p>
                  </a:txBody>
                  <a:tcPr marL="73025" marR="73025" marT="0" marB="0" anchor="ctr"/>
                </a:tc>
                <a:tc>
                  <a:txBody>
                    <a:bodyPr/>
                    <a:lstStyle/>
                    <a:p>
                      <a:pPr algn="ctr">
                        <a:lnSpc>
                          <a:spcPct val="115000"/>
                        </a:lnSpc>
                        <a:spcAft>
                          <a:spcPts val="0"/>
                        </a:spcAft>
                      </a:pPr>
                      <a:r>
                        <a:rPr lang="en-US" sz="1600">
                          <a:solidFill>
                            <a:srgbClr val="000000"/>
                          </a:solidFill>
                          <a:effectLst/>
                          <a:latin typeface="Calibri"/>
                          <a:ea typeface="Times New Roman"/>
                          <a:cs typeface="Times New Roman"/>
                        </a:rPr>
                        <a:t>18</a:t>
                      </a:r>
                      <a:endParaRPr lang="en-GB" sz="1600">
                        <a:effectLst/>
                        <a:latin typeface="Calibri"/>
                        <a:ea typeface="ＭＳ 明朝"/>
                        <a:cs typeface="Times New Roman"/>
                      </a:endParaRPr>
                    </a:p>
                  </a:txBody>
                  <a:tcPr marL="73025" marR="73025" marT="0" marB="0" anchor="ctr"/>
                </a:tc>
                <a:tc>
                  <a:txBody>
                    <a:bodyPr/>
                    <a:lstStyle/>
                    <a:p>
                      <a:pPr algn="ctr">
                        <a:lnSpc>
                          <a:spcPct val="115000"/>
                        </a:lnSpc>
                        <a:spcAft>
                          <a:spcPts val="0"/>
                        </a:spcAft>
                      </a:pPr>
                      <a:r>
                        <a:rPr lang="en-US" sz="1600">
                          <a:solidFill>
                            <a:srgbClr val="000000"/>
                          </a:solidFill>
                          <a:effectLst/>
                          <a:latin typeface="Calibri"/>
                          <a:ea typeface="Times New Roman"/>
                          <a:cs typeface="Times New Roman"/>
                        </a:rPr>
                        <a:t>$1,404,000</a:t>
                      </a:r>
                      <a:endParaRPr lang="en-GB" sz="1600">
                        <a:effectLst/>
                        <a:latin typeface="Calibri"/>
                        <a:ea typeface="ＭＳ 明朝"/>
                        <a:cs typeface="Times New Roman"/>
                      </a:endParaRPr>
                    </a:p>
                  </a:txBody>
                  <a:tcPr marL="73025" marR="73025" marT="0" marB="0" anchor="ctr"/>
                </a:tc>
                <a:tc>
                  <a:txBody>
                    <a:bodyPr/>
                    <a:lstStyle/>
                    <a:p>
                      <a:pPr algn="ctr">
                        <a:lnSpc>
                          <a:spcPct val="115000"/>
                        </a:lnSpc>
                        <a:spcAft>
                          <a:spcPts val="0"/>
                        </a:spcAft>
                      </a:pPr>
                      <a:r>
                        <a:rPr lang="en-US" sz="1600" dirty="0">
                          <a:solidFill>
                            <a:srgbClr val="000000"/>
                          </a:solidFill>
                          <a:effectLst/>
                          <a:latin typeface="Calibri"/>
                          <a:ea typeface="Times New Roman"/>
                          <a:cs typeface="Times New Roman"/>
                        </a:rPr>
                        <a:t>$100,000</a:t>
                      </a:r>
                      <a:endParaRPr lang="en-GB" sz="1600" dirty="0">
                        <a:effectLst/>
                        <a:latin typeface="Calibri"/>
                        <a:ea typeface="ＭＳ 明朝"/>
                        <a:cs typeface="Times New Roman"/>
                      </a:endParaRPr>
                    </a:p>
                  </a:txBody>
                  <a:tcPr marL="73025" marR="73025" marT="0" marB="0" anchor="ctr"/>
                </a:tc>
                <a:tc>
                  <a:txBody>
                    <a:bodyPr/>
                    <a:lstStyle/>
                    <a:p>
                      <a:pPr algn="ctr">
                        <a:lnSpc>
                          <a:spcPct val="115000"/>
                        </a:lnSpc>
                        <a:spcAft>
                          <a:spcPts val="0"/>
                        </a:spcAft>
                      </a:pPr>
                      <a:r>
                        <a:rPr lang="en-US" sz="1600">
                          <a:solidFill>
                            <a:srgbClr val="000000"/>
                          </a:solidFill>
                          <a:effectLst/>
                          <a:latin typeface="Calibri"/>
                          <a:ea typeface="Times New Roman"/>
                          <a:cs typeface="Times New Roman"/>
                        </a:rPr>
                        <a:t>$1,504,000</a:t>
                      </a:r>
                      <a:endParaRPr lang="en-GB" sz="1600">
                        <a:effectLst/>
                        <a:latin typeface="Calibri"/>
                        <a:ea typeface="ＭＳ 明朝"/>
                        <a:cs typeface="Times New Roman"/>
                      </a:endParaRPr>
                    </a:p>
                  </a:txBody>
                  <a:tcPr marL="73025" marR="73025" marT="0" marB="0" anchor="ctr"/>
                </a:tc>
              </a:tr>
              <a:tr h="705147">
                <a:tc>
                  <a:txBody>
                    <a:bodyPr/>
                    <a:lstStyle/>
                    <a:p>
                      <a:pPr>
                        <a:lnSpc>
                          <a:spcPct val="115000"/>
                        </a:lnSpc>
                        <a:spcAft>
                          <a:spcPts val="0"/>
                        </a:spcAft>
                      </a:pPr>
                      <a:r>
                        <a:rPr lang="en-US" sz="1600">
                          <a:solidFill>
                            <a:srgbClr val="000000"/>
                          </a:solidFill>
                          <a:effectLst/>
                          <a:latin typeface="Calibri"/>
                          <a:ea typeface="Times New Roman"/>
                          <a:cs typeface="Times New Roman"/>
                        </a:rPr>
                        <a:t>Retail Trade</a:t>
                      </a:r>
                      <a:endParaRPr lang="en-GB" sz="1600">
                        <a:effectLst/>
                        <a:latin typeface="Calibri"/>
                        <a:ea typeface="ＭＳ 明朝"/>
                        <a:cs typeface="Times New Roman"/>
                      </a:endParaRPr>
                    </a:p>
                  </a:txBody>
                  <a:tcPr marL="73025" marR="73025" marT="0" marB="0" anchor="ctr"/>
                </a:tc>
                <a:tc>
                  <a:txBody>
                    <a:bodyPr/>
                    <a:lstStyle/>
                    <a:p>
                      <a:pPr algn="ctr">
                        <a:lnSpc>
                          <a:spcPct val="115000"/>
                        </a:lnSpc>
                        <a:spcAft>
                          <a:spcPts val="0"/>
                        </a:spcAft>
                      </a:pPr>
                      <a:r>
                        <a:rPr lang="en-US" sz="1600">
                          <a:solidFill>
                            <a:srgbClr val="000000"/>
                          </a:solidFill>
                          <a:effectLst/>
                          <a:latin typeface="Calibri"/>
                          <a:ea typeface="Times New Roman"/>
                          <a:cs typeface="Times New Roman"/>
                        </a:rPr>
                        <a:t>45</a:t>
                      </a:r>
                      <a:endParaRPr lang="en-GB" sz="1600">
                        <a:effectLst/>
                        <a:latin typeface="Calibri"/>
                        <a:ea typeface="ＭＳ 明朝"/>
                        <a:cs typeface="Times New Roman"/>
                      </a:endParaRPr>
                    </a:p>
                  </a:txBody>
                  <a:tcPr marL="73025" marR="73025" marT="0" marB="0" anchor="ctr"/>
                </a:tc>
                <a:tc>
                  <a:txBody>
                    <a:bodyPr/>
                    <a:lstStyle/>
                    <a:p>
                      <a:pPr algn="ctr">
                        <a:lnSpc>
                          <a:spcPct val="115000"/>
                        </a:lnSpc>
                        <a:spcAft>
                          <a:spcPts val="0"/>
                        </a:spcAft>
                      </a:pPr>
                      <a:r>
                        <a:rPr lang="en-US" sz="1600">
                          <a:solidFill>
                            <a:srgbClr val="000000"/>
                          </a:solidFill>
                          <a:effectLst/>
                          <a:latin typeface="Calibri"/>
                          <a:ea typeface="Times New Roman"/>
                          <a:cs typeface="Times New Roman"/>
                        </a:rPr>
                        <a:t>$8,840,000</a:t>
                      </a:r>
                      <a:endParaRPr lang="en-GB" sz="1600">
                        <a:effectLst/>
                        <a:latin typeface="Calibri"/>
                        <a:ea typeface="ＭＳ 明朝"/>
                        <a:cs typeface="Times New Roman"/>
                      </a:endParaRPr>
                    </a:p>
                  </a:txBody>
                  <a:tcPr marL="73025" marR="73025" marT="0" marB="0" anchor="ctr"/>
                </a:tc>
                <a:tc>
                  <a:txBody>
                    <a:bodyPr/>
                    <a:lstStyle/>
                    <a:p>
                      <a:pPr algn="ctr">
                        <a:lnSpc>
                          <a:spcPct val="115000"/>
                        </a:lnSpc>
                        <a:spcAft>
                          <a:spcPts val="0"/>
                        </a:spcAft>
                      </a:pPr>
                      <a:r>
                        <a:rPr lang="en-US" sz="1600" dirty="0">
                          <a:solidFill>
                            <a:srgbClr val="000000"/>
                          </a:solidFill>
                          <a:effectLst/>
                          <a:latin typeface="Calibri"/>
                          <a:ea typeface="Times New Roman"/>
                          <a:cs typeface="Times New Roman"/>
                        </a:rPr>
                        <a:t>$802,000</a:t>
                      </a:r>
                      <a:endParaRPr lang="en-GB" sz="1600" dirty="0">
                        <a:effectLst/>
                        <a:latin typeface="Calibri"/>
                        <a:ea typeface="ＭＳ 明朝"/>
                        <a:cs typeface="Times New Roman"/>
                      </a:endParaRPr>
                    </a:p>
                  </a:txBody>
                  <a:tcPr marL="73025" marR="73025" marT="0" marB="0" anchor="ctr"/>
                </a:tc>
                <a:tc>
                  <a:txBody>
                    <a:bodyPr/>
                    <a:lstStyle/>
                    <a:p>
                      <a:pPr algn="ctr">
                        <a:lnSpc>
                          <a:spcPct val="115000"/>
                        </a:lnSpc>
                        <a:spcAft>
                          <a:spcPts val="0"/>
                        </a:spcAft>
                      </a:pPr>
                      <a:r>
                        <a:rPr lang="en-US" sz="1600" dirty="0">
                          <a:solidFill>
                            <a:srgbClr val="000000"/>
                          </a:solidFill>
                          <a:effectLst/>
                          <a:latin typeface="Calibri"/>
                          <a:ea typeface="Times New Roman"/>
                          <a:cs typeface="Times New Roman"/>
                        </a:rPr>
                        <a:t>$9,642,000</a:t>
                      </a:r>
                      <a:endParaRPr lang="en-GB" sz="1600" dirty="0">
                        <a:effectLst/>
                        <a:latin typeface="Calibri"/>
                        <a:ea typeface="ＭＳ 明朝"/>
                        <a:cs typeface="Times New Roman"/>
                      </a:endParaRPr>
                    </a:p>
                  </a:txBody>
                  <a:tcPr marL="73025" marR="73025" marT="0" marB="0" anchor="ctr"/>
                </a:tc>
              </a:tr>
              <a:tr h="705147">
                <a:tc>
                  <a:txBody>
                    <a:bodyPr/>
                    <a:lstStyle/>
                    <a:p>
                      <a:pPr>
                        <a:lnSpc>
                          <a:spcPct val="115000"/>
                        </a:lnSpc>
                        <a:spcAft>
                          <a:spcPts val="0"/>
                        </a:spcAft>
                      </a:pPr>
                      <a:r>
                        <a:rPr lang="en-US" sz="1600" b="1">
                          <a:solidFill>
                            <a:srgbClr val="000000"/>
                          </a:solidFill>
                          <a:effectLst/>
                          <a:latin typeface="Calibri"/>
                          <a:ea typeface="Times New Roman"/>
                          <a:cs typeface="Times New Roman"/>
                        </a:rPr>
                        <a:t>TOTAL</a:t>
                      </a:r>
                      <a:endParaRPr lang="en-GB" sz="1600">
                        <a:effectLst/>
                        <a:latin typeface="Calibri"/>
                        <a:ea typeface="ＭＳ 明朝"/>
                        <a:cs typeface="Times New Roman"/>
                      </a:endParaRPr>
                    </a:p>
                  </a:txBody>
                  <a:tcPr marL="73025" marR="73025" marT="0" marB="0" anchor="ctr"/>
                </a:tc>
                <a:tc>
                  <a:txBody>
                    <a:bodyPr/>
                    <a:lstStyle/>
                    <a:p>
                      <a:pPr algn="ctr">
                        <a:lnSpc>
                          <a:spcPct val="115000"/>
                        </a:lnSpc>
                        <a:spcAft>
                          <a:spcPts val="0"/>
                        </a:spcAft>
                      </a:pPr>
                      <a:r>
                        <a:rPr lang="en-US" sz="1600" b="1">
                          <a:solidFill>
                            <a:srgbClr val="000000"/>
                          </a:solidFill>
                          <a:effectLst/>
                          <a:latin typeface="Calibri"/>
                          <a:ea typeface="Times New Roman"/>
                          <a:cs typeface="Times New Roman"/>
                        </a:rPr>
                        <a:t>82</a:t>
                      </a:r>
                      <a:endParaRPr lang="en-GB" sz="1600">
                        <a:effectLst/>
                        <a:latin typeface="Calibri"/>
                        <a:ea typeface="ＭＳ 明朝"/>
                        <a:cs typeface="Times New Roman"/>
                      </a:endParaRPr>
                    </a:p>
                  </a:txBody>
                  <a:tcPr marL="73025" marR="73025" marT="0" marB="0" anchor="ctr"/>
                </a:tc>
                <a:tc>
                  <a:txBody>
                    <a:bodyPr/>
                    <a:lstStyle/>
                    <a:p>
                      <a:pPr algn="ctr">
                        <a:lnSpc>
                          <a:spcPct val="115000"/>
                        </a:lnSpc>
                        <a:spcAft>
                          <a:spcPts val="0"/>
                        </a:spcAft>
                      </a:pPr>
                      <a:r>
                        <a:rPr lang="en-US" sz="1600" b="1">
                          <a:solidFill>
                            <a:srgbClr val="000000"/>
                          </a:solidFill>
                          <a:effectLst/>
                          <a:latin typeface="Calibri"/>
                          <a:ea typeface="Times New Roman"/>
                          <a:cs typeface="Times New Roman"/>
                        </a:rPr>
                        <a:t>$18,231,000</a:t>
                      </a:r>
                      <a:endParaRPr lang="en-GB" sz="1600">
                        <a:effectLst/>
                        <a:latin typeface="Calibri"/>
                        <a:ea typeface="ＭＳ 明朝"/>
                        <a:cs typeface="Times New Roman"/>
                      </a:endParaRPr>
                    </a:p>
                  </a:txBody>
                  <a:tcPr marL="73025" marR="73025" marT="0" marB="0" anchor="ctr"/>
                </a:tc>
                <a:tc>
                  <a:txBody>
                    <a:bodyPr/>
                    <a:lstStyle/>
                    <a:p>
                      <a:pPr algn="ctr">
                        <a:lnSpc>
                          <a:spcPct val="115000"/>
                        </a:lnSpc>
                        <a:spcAft>
                          <a:spcPts val="0"/>
                        </a:spcAft>
                      </a:pPr>
                      <a:r>
                        <a:rPr lang="en-US" sz="1600" b="1">
                          <a:solidFill>
                            <a:srgbClr val="000000"/>
                          </a:solidFill>
                          <a:effectLst/>
                          <a:latin typeface="Calibri"/>
                          <a:ea typeface="Times New Roman"/>
                          <a:cs typeface="Times New Roman"/>
                        </a:rPr>
                        <a:t>$2,166,000</a:t>
                      </a:r>
                      <a:endParaRPr lang="en-GB" sz="1600">
                        <a:effectLst/>
                        <a:latin typeface="Calibri"/>
                        <a:ea typeface="ＭＳ 明朝"/>
                        <a:cs typeface="Times New Roman"/>
                      </a:endParaRPr>
                    </a:p>
                  </a:txBody>
                  <a:tcPr marL="73025" marR="73025" marT="0" marB="0" anchor="ctr"/>
                </a:tc>
                <a:tc>
                  <a:txBody>
                    <a:bodyPr/>
                    <a:lstStyle/>
                    <a:p>
                      <a:pPr algn="ctr">
                        <a:lnSpc>
                          <a:spcPct val="115000"/>
                        </a:lnSpc>
                        <a:spcAft>
                          <a:spcPts val="0"/>
                        </a:spcAft>
                      </a:pPr>
                      <a:r>
                        <a:rPr lang="en-US" sz="1600" b="1" dirty="0">
                          <a:solidFill>
                            <a:srgbClr val="000000"/>
                          </a:solidFill>
                          <a:effectLst/>
                          <a:latin typeface="Calibri"/>
                          <a:ea typeface="Times New Roman"/>
                          <a:cs typeface="Times New Roman"/>
                        </a:rPr>
                        <a:t>$20,397,000</a:t>
                      </a:r>
                      <a:endParaRPr lang="en-GB" sz="1600" dirty="0">
                        <a:effectLst/>
                        <a:latin typeface="Calibri"/>
                        <a:ea typeface="ＭＳ 明朝"/>
                        <a:cs typeface="Times New Roman"/>
                      </a:endParaRPr>
                    </a:p>
                  </a:txBody>
                  <a:tcPr marL="73025" marR="73025" marT="0" marB="0" anchor="ctr"/>
                </a:tc>
              </a:tr>
            </a:tbl>
          </a:graphicData>
        </a:graphic>
      </p:graphicFrame>
    </p:spTree>
    <p:extLst>
      <p:ext uri="{BB962C8B-B14F-4D97-AF65-F5344CB8AC3E}">
        <p14:creationId xmlns:p14="http://schemas.microsoft.com/office/powerpoint/2010/main" val="7195005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Projected Impacts for Lac qui Parle County</a:t>
            </a:r>
            <a:endParaRPr lang="en-US" dirty="0"/>
          </a:p>
        </p:txBody>
      </p:sp>
      <p:sp>
        <p:nvSpPr>
          <p:cNvPr id="3" name="Vertical Text Placeholder 2"/>
          <p:cNvSpPr>
            <a:spLocks noGrp="1"/>
          </p:cNvSpPr>
          <p:nvPr>
            <p:ph type="body" orient="vert" idx="1"/>
          </p:nvPr>
        </p:nvSpPr>
        <p:spPr/>
        <p:txBody>
          <a:bodyPr vert="horz">
            <a:normAutofit/>
          </a:bodyPr>
          <a:lstStyle/>
          <a:p>
            <a:pPr>
              <a:spcAft>
                <a:spcPts val="2400"/>
              </a:spcAft>
            </a:pPr>
            <a:r>
              <a:rPr lang="en-US" b="1" dirty="0">
                <a:solidFill>
                  <a:srgbClr val="008000"/>
                </a:solidFill>
                <a:ea typeface="Times New Roman"/>
                <a:cs typeface="Times New Roman"/>
              </a:rPr>
              <a:t>$</a:t>
            </a:r>
            <a:r>
              <a:rPr lang="en-US" b="1" dirty="0" smtClean="0">
                <a:solidFill>
                  <a:srgbClr val="008000"/>
                </a:solidFill>
                <a:ea typeface="Times New Roman"/>
                <a:cs typeface="Times New Roman"/>
              </a:rPr>
              <a:t>1.3 million↑</a:t>
            </a:r>
            <a:r>
              <a:rPr lang="en-GB" dirty="0" smtClean="0">
                <a:solidFill>
                  <a:srgbClr val="008000"/>
                </a:solidFill>
                <a:ea typeface="ＭＳ 明朝"/>
                <a:cs typeface="Times New Roman"/>
              </a:rPr>
              <a:t> </a:t>
            </a:r>
            <a:r>
              <a:rPr lang="en-GB" dirty="0" smtClean="0">
                <a:ea typeface="ＭＳ 明朝"/>
                <a:cs typeface="Times New Roman"/>
              </a:rPr>
              <a:t>in </a:t>
            </a:r>
            <a:r>
              <a:rPr lang="en-US" dirty="0"/>
              <a:t>t</a:t>
            </a:r>
            <a:r>
              <a:rPr lang="en-US" dirty="0" smtClean="0"/>
              <a:t>otal incremental impacts</a:t>
            </a:r>
          </a:p>
          <a:p>
            <a:pPr>
              <a:spcAft>
                <a:spcPts val="2400"/>
              </a:spcAft>
            </a:pPr>
            <a:r>
              <a:rPr lang="en-US" b="1" dirty="0" smtClean="0">
                <a:solidFill>
                  <a:srgbClr val="008000"/>
                </a:solidFill>
              </a:rPr>
              <a:t>22</a:t>
            </a:r>
            <a:r>
              <a:rPr lang="en-US" dirty="0" smtClean="0"/>
              <a:t> jobs created</a:t>
            </a:r>
          </a:p>
          <a:p>
            <a:pPr>
              <a:spcAft>
                <a:spcPts val="2400"/>
              </a:spcAft>
            </a:pPr>
            <a:r>
              <a:rPr lang="en-US" b="1" dirty="0">
                <a:solidFill>
                  <a:srgbClr val="008000"/>
                </a:solidFill>
                <a:ea typeface="Times New Roman"/>
                <a:cs typeface="Times New Roman"/>
              </a:rPr>
              <a:t>$</a:t>
            </a:r>
            <a:r>
              <a:rPr lang="en-US" b="1" dirty="0" smtClean="0">
                <a:solidFill>
                  <a:srgbClr val="008000"/>
                </a:solidFill>
                <a:ea typeface="Times New Roman"/>
                <a:cs typeface="Times New Roman"/>
              </a:rPr>
              <a:t>529,000 </a:t>
            </a:r>
            <a:r>
              <a:rPr lang="en-US" b="1" dirty="0">
                <a:solidFill>
                  <a:srgbClr val="008000"/>
                </a:solidFill>
                <a:ea typeface="Times New Roman"/>
                <a:cs typeface="Times New Roman"/>
              </a:rPr>
              <a:t>↑ </a:t>
            </a:r>
            <a:r>
              <a:rPr lang="en-US" dirty="0" smtClean="0">
                <a:solidFill>
                  <a:srgbClr val="000000"/>
                </a:solidFill>
                <a:ea typeface="Times New Roman"/>
                <a:cs typeface="Times New Roman"/>
              </a:rPr>
              <a:t>household income</a:t>
            </a:r>
            <a:endParaRPr lang="en-US" dirty="0" smtClean="0"/>
          </a:p>
          <a:p>
            <a:pPr>
              <a:spcAft>
                <a:spcPts val="2400"/>
              </a:spcAft>
            </a:pPr>
            <a:r>
              <a:rPr lang="en-US" dirty="0" smtClean="0"/>
              <a:t>Impact on GDP: </a:t>
            </a:r>
            <a:r>
              <a:rPr lang="en-US" b="1" dirty="0" smtClean="0">
                <a:solidFill>
                  <a:srgbClr val="008000"/>
                </a:solidFill>
                <a:ea typeface="Times New Roman"/>
                <a:cs typeface="Times New Roman"/>
              </a:rPr>
              <a:t>$1.4 </a:t>
            </a:r>
            <a:r>
              <a:rPr lang="en-US" b="1" dirty="0">
                <a:solidFill>
                  <a:srgbClr val="008000"/>
                </a:solidFill>
                <a:ea typeface="Times New Roman"/>
                <a:cs typeface="Times New Roman"/>
              </a:rPr>
              <a:t>million ↑</a:t>
            </a:r>
            <a:endParaRPr lang="en-US" b="1" dirty="0" smtClean="0">
              <a:solidFill>
                <a:srgbClr val="008000"/>
              </a:solidFill>
              <a:ea typeface="Times New Roman"/>
              <a:cs typeface="Times New Roman"/>
            </a:endParaRPr>
          </a:p>
          <a:p>
            <a:pPr>
              <a:spcAft>
                <a:spcPts val="2400"/>
              </a:spcAft>
            </a:pPr>
            <a:r>
              <a:rPr lang="en-US" b="1" dirty="0">
                <a:solidFill>
                  <a:srgbClr val="008000"/>
                </a:solidFill>
                <a:ea typeface="Times New Roman"/>
                <a:cs typeface="Times New Roman"/>
              </a:rPr>
              <a:t>$</a:t>
            </a:r>
            <a:r>
              <a:rPr lang="en-US" b="1" dirty="0" smtClean="0">
                <a:solidFill>
                  <a:srgbClr val="008000"/>
                </a:solidFill>
                <a:ea typeface="Times New Roman"/>
                <a:cs typeface="Times New Roman"/>
              </a:rPr>
              <a:t>148,000 </a:t>
            </a:r>
            <a:r>
              <a:rPr lang="en-US" b="1" dirty="0">
                <a:solidFill>
                  <a:srgbClr val="008000"/>
                </a:solidFill>
                <a:ea typeface="Times New Roman"/>
                <a:cs typeface="Times New Roman"/>
              </a:rPr>
              <a:t>↑ </a:t>
            </a:r>
            <a:r>
              <a:rPr lang="en-US" dirty="0" smtClean="0">
                <a:solidFill>
                  <a:srgbClr val="000000"/>
                </a:solidFill>
                <a:ea typeface="Times New Roman"/>
                <a:cs typeface="Times New Roman"/>
              </a:rPr>
              <a:t>direct tax revenues</a:t>
            </a:r>
            <a:endParaRPr lang="en-GB" dirty="0">
              <a:ea typeface="ＭＳ 明朝"/>
              <a:cs typeface="Times New Roman"/>
            </a:endParaRPr>
          </a:p>
        </p:txBody>
      </p:sp>
      <p:pic>
        <p:nvPicPr>
          <p:cNvPr id="4" name="Picture 3" descr="lacquiparle.jpg"/>
          <p:cNvPicPr>
            <a:picLocks noChangeAspect="1"/>
          </p:cNvPicPr>
          <p:nvPr/>
        </p:nvPicPr>
        <p:blipFill rotWithShape="1">
          <a:blip r:embed="rId2">
            <a:extLst>
              <a:ext uri="{28A0092B-C50C-407E-A947-70E740481C1C}">
                <a14:useLocalDpi xmlns:a14="http://schemas.microsoft.com/office/drawing/2010/main" val="0"/>
              </a:ext>
            </a:extLst>
          </a:blip>
          <a:srcRect l="15737" b="8737"/>
          <a:stretch/>
        </p:blipFill>
        <p:spPr>
          <a:xfrm>
            <a:off x="6080236" y="2593915"/>
            <a:ext cx="2890076" cy="2539875"/>
          </a:xfrm>
          <a:prstGeom prst="rect">
            <a:avLst/>
          </a:prstGeom>
        </p:spPr>
      </p:pic>
    </p:spTree>
    <p:extLst>
      <p:ext uri="{BB962C8B-B14F-4D97-AF65-F5344CB8AC3E}">
        <p14:creationId xmlns:p14="http://schemas.microsoft.com/office/powerpoint/2010/main" val="749006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Projected Impacts for Kanabec County</a:t>
            </a:r>
            <a:endParaRPr lang="en-US" dirty="0"/>
          </a:p>
        </p:txBody>
      </p:sp>
      <p:sp>
        <p:nvSpPr>
          <p:cNvPr id="3" name="Vertical Text Placeholder 2"/>
          <p:cNvSpPr>
            <a:spLocks noGrp="1"/>
          </p:cNvSpPr>
          <p:nvPr>
            <p:ph type="body" orient="vert" idx="1"/>
          </p:nvPr>
        </p:nvSpPr>
        <p:spPr/>
        <p:txBody>
          <a:bodyPr vert="horz">
            <a:normAutofit/>
          </a:bodyPr>
          <a:lstStyle/>
          <a:p>
            <a:pPr>
              <a:spcAft>
                <a:spcPts val="2400"/>
              </a:spcAft>
            </a:pPr>
            <a:r>
              <a:rPr lang="en-US" b="1" dirty="0" smtClean="0">
                <a:solidFill>
                  <a:srgbClr val="008000"/>
                </a:solidFill>
                <a:ea typeface="Times New Roman"/>
                <a:cs typeface="Times New Roman"/>
              </a:rPr>
              <a:t>$20.4 million</a:t>
            </a:r>
            <a:r>
              <a:rPr lang="en-GB" dirty="0" smtClean="0">
                <a:solidFill>
                  <a:srgbClr val="008000"/>
                </a:solidFill>
                <a:ea typeface="ＭＳ 明朝"/>
                <a:cs typeface="Times New Roman"/>
              </a:rPr>
              <a:t> </a:t>
            </a:r>
            <a:r>
              <a:rPr lang="en-US" b="1" dirty="0" smtClean="0">
                <a:solidFill>
                  <a:srgbClr val="008000"/>
                </a:solidFill>
                <a:ea typeface="Times New Roman"/>
                <a:cs typeface="Times New Roman"/>
              </a:rPr>
              <a:t>↑</a:t>
            </a:r>
            <a:r>
              <a:rPr lang="en-US" dirty="0"/>
              <a:t> </a:t>
            </a:r>
            <a:r>
              <a:rPr lang="en-US" dirty="0" smtClean="0"/>
              <a:t>in total incremental impacts</a:t>
            </a:r>
          </a:p>
          <a:p>
            <a:pPr>
              <a:spcAft>
                <a:spcPts val="2400"/>
              </a:spcAft>
            </a:pPr>
            <a:r>
              <a:rPr lang="en-US" b="1" dirty="0" smtClean="0">
                <a:solidFill>
                  <a:srgbClr val="008000"/>
                </a:solidFill>
              </a:rPr>
              <a:t>310</a:t>
            </a:r>
            <a:r>
              <a:rPr lang="en-US" dirty="0" smtClean="0"/>
              <a:t> jobs created</a:t>
            </a:r>
          </a:p>
          <a:p>
            <a:pPr>
              <a:spcAft>
                <a:spcPts val="2400"/>
              </a:spcAft>
            </a:pPr>
            <a:r>
              <a:rPr lang="en-US" b="1" dirty="0" smtClean="0">
                <a:solidFill>
                  <a:srgbClr val="008000"/>
                </a:solidFill>
                <a:ea typeface="Times New Roman"/>
                <a:cs typeface="Times New Roman"/>
              </a:rPr>
              <a:t>$6.6 million </a:t>
            </a:r>
            <a:r>
              <a:rPr lang="en-US" b="1" dirty="0">
                <a:solidFill>
                  <a:srgbClr val="008000"/>
                </a:solidFill>
                <a:ea typeface="Times New Roman"/>
                <a:cs typeface="Times New Roman"/>
              </a:rPr>
              <a:t>↑ </a:t>
            </a:r>
            <a:r>
              <a:rPr lang="en-US" dirty="0" smtClean="0">
                <a:solidFill>
                  <a:srgbClr val="000000"/>
                </a:solidFill>
                <a:ea typeface="Times New Roman"/>
                <a:cs typeface="Times New Roman"/>
              </a:rPr>
              <a:t>household income</a:t>
            </a:r>
            <a:endParaRPr lang="en-US" dirty="0" smtClean="0"/>
          </a:p>
          <a:p>
            <a:pPr>
              <a:spcAft>
                <a:spcPts val="2400"/>
              </a:spcAft>
            </a:pPr>
            <a:r>
              <a:rPr lang="en-US" dirty="0" smtClean="0"/>
              <a:t>Impact on GDP: </a:t>
            </a:r>
            <a:r>
              <a:rPr lang="en-US" b="1" dirty="0" smtClean="0">
                <a:solidFill>
                  <a:srgbClr val="008000"/>
                </a:solidFill>
                <a:ea typeface="Times New Roman"/>
                <a:cs typeface="Times New Roman"/>
              </a:rPr>
              <a:t>$21.6 </a:t>
            </a:r>
            <a:r>
              <a:rPr lang="en-US" b="1" dirty="0">
                <a:solidFill>
                  <a:srgbClr val="008000"/>
                </a:solidFill>
                <a:ea typeface="Times New Roman"/>
                <a:cs typeface="Times New Roman"/>
              </a:rPr>
              <a:t>million ↑</a:t>
            </a:r>
            <a:endParaRPr lang="en-US" b="1" dirty="0" smtClean="0">
              <a:solidFill>
                <a:srgbClr val="008000"/>
              </a:solidFill>
              <a:ea typeface="Times New Roman"/>
              <a:cs typeface="Times New Roman"/>
            </a:endParaRPr>
          </a:p>
          <a:p>
            <a:pPr>
              <a:spcAft>
                <a:spcPts val="2400"/>
              </a:spcAft>
            </a:pPr>
            <a:r>
              <a:rPr lang="en-US" b="1" dirty="0" smtClean="0">
                <a:solidFill>
                  <a:srgbClr val="008000"/>
                </a:solidFill>
                <a:ea typeface="Times New Roman"/>
                <a:cs typeface="Times New Roman"/>
              </a:rPr>
              <a:t>$2.3 million </a:t>
            </a:r>
            <a:r>
              <a:rPr lang="en-US" b="1" dirty="0">
                <a:solidFill>
                  <a:srgbClr val="008000"/>
                </a:solidFill>
                <a:ea typeface="Times New Roman"/>
                <a:cs typeface="Times New Roman"/>
              </a:rPr>
              <a:t>↑ </a:t>
            </a:r>
            <a:r>
              <a:rPr lang="en-US" dirty="0" smtClean="0">
                <a:solidFill>
                  <a:srgbClr val="000000"/>
                </a:solidFill>
                <a:ea typeface="Times New Roman"/>
                <a:cs typeface="Times New Roman"/>
              </a:rPr>
              <a:t>direct tax revenues</a:t>
            </a:r>
            <a:endParaRPr lang="en-GB" dirty="0">
              <a:ea typeface="ＭＳ 明朝"/>
              <a:cs typeface="Times New Roman"/>
            </a:endParaRPr>
          </a:p>
        </p:txBody>
      </p:sp>
      <p:pic>
        <p:nvPicPr>
          <p:cNvPr id="5" name="Picture 4" descr="Kanabe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9632" y="2270579"/>
            <a:ext cx="2482763" cy="2888599"/>
          </a:xfrm>
          <a:prstGeom prst="rect">
            <a:avLst/>
          </a:prstGeom>
        </p:spPr>
      </p:pic>
    </p:spTree>
    <p:extLst>
      <p:ext uri="{BB962C8B-B14F-4D97-AF65-F5344CB8AC3E}">
        <p14:creationId xmlns:p14="http://schemas.microsoft.com/office/powerpoint/2010/main" val="14421215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Increasing Broadband Utilization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34392897"/>
              </p:ext>
            </p:extLst>
          </p:nvPr>
        </p:nvGraphicFramePr>
        <p:xfrm>
          <a:off x="457200" y="2025676"/>
          <a:ext cx="8229600" cy="3587583"/>
        </p:xfrm>
        <a:graphic>
          <a:graphicData uri="http://schemas.openxmlformats.org/drawingml/2006/table">
            <a:tbl>
              <a:tblPr firstRow="1" bandRow="1">
                <a:tableStyleId>{5C22544A-7EE6-4342-B048-85BDC9FD1C3A}</a:tableStyleId>
              </a:tblPr>
              <a:tblGrid>
                <a:gridCol w="2743200"/>
                <a:gridCol w="2743200"/>
                <a:gridCol w="2743200"/>
              </a:tblGrid>
              <a:tr h="469182">
                <a:tc>
                  <a:txBody>
                    <a:bodyPr/>
                    <a:lstStyle/>
                    <a:p>
                      <a:pPr algn="ctr">
                        <a:lnSpc>
                          <a:spcPct val="115000"/>
                        </a:lnSpc>
                        <a:spcAft>
                          <a:spcPts val="0"/>
                        </a:spcAft>
                      </a:pPr>
                      <a:r>
                        <a:rPr lang="en-US" sz="1400" b="1" dirty="0">
                          <a:solidFill>
                            <a:srgbClr val="FFFFFF"/>
                          </a:solidFill>
                          <a:effectLst/>
                          <a:latin typeface="Calibri"/>
                          <a:ea typeface="ＭＳ 明朝"/>
                          <a:cs typeface="Times New Roman"/>
                        </a:rPr>
                        <a:t>Manufacturing</a:t>
                      </a:r>
                      <a:endParaRPr lang="en-GB" sz="1400" dirty="0">
                        <a:effectLst/>
                        <a:latin typeface="Calibri"/>
                        <a:ea typeface="ＭＳ 明朝"/>
                        <a:cs typeface="Times New Roman"/>
                      </a:endParaRPr>
                    </a:p>
                  </a:txBody>
                  <a:tcPr marL="65569" marR="65569" marT="0" marB="0" anchor="ctr">
                    <a:solidFill>
                      <a:srgbClr val="1F497D"/>
                    </a:solidFill>
                  </a:tcPr>
                </a:tc>
                <a:tc>
                  <a:txBody>
                    <a:bodyPr/>
                    <a:lstStyle/>
                    <a:p>
                      <a:pPr algn="ctr">
                        <a:lnSpc>
                          <a:spcPct val="115000"/>
                        </a:lnSpc>
                        <a:spcAft>
                          <a:spcPts val="0"/>
                        </a:spcAft>
                      </a:pPr>
                      <a:r>
                        <a:rPr lang="en-US" sz="1400" b="1" dirty="0">
                          <a:solidFill>
                            <a:srgbClr val="FFFFFF"/>
                          </a:solidFill>
                          <a:effectLst/>
                          <a:latin typeface="Calibri"/>
                          <a:ea typeface="ＭＳ 明朝"/>
                          <a:cs typeface="Times New Roman"/>
                        </a:rPr>
                        <a:t>Professional &amp; Technical Services</a:t>
                      </a:r>
                      <a:endParaRPr lang="en-GB" sz="1400" dirty="0">
                        <a:effectLst/>
                        <a:latin typeface="Calibri"/>
                        <a:ea typeface="ＭＳ 明朝"/>
                        <a:cs typeface="Times New Roman"/>
                      </a:endParaRPr>
                    </a:p>
                  </a:txBody>
                  <a:tcPr marL="65569" marR="65569" marT="0" marB="0" anchor="ctr">
                    <a:solidFill>
                      <a:srgbClr val="1F497D"/>
                    </a:solidFill>
                  </a:tcPr>
                </a:tc>
                <a:tc>
                  <a:txBody>
                    <a:bodyPr/>
                    <a:lstStyle/>
                    <a:p>
                      <a:pPr algn="ctr">
                        <a:lnSpc>
                          <a:spcPct val="115000"/>
                        </a:lnSpc>
                        <a:spcAft>
                          <a:spcPts val="0"/>
                        </a:spcAft>
                      </a:pPr>
                      <a:r>
                        <a:rPr lang="en-US" sz="1400" b="1" dirty="0">
                          <a:solidFill>
                            <a:srgbClr val="FFFFFF"/>
                          </a:solidFill>
                          <a:effectLst/>
                          <a:latin typeface="Calibri"/>
                          <a:ea typeface="ＭＳ 明朝"/>
                          <a:cs typeface="Times New Roman"/>
                        </a:rPr>
                        <a:t>Retail Trade</a:t>
                      </a:r>
                      <a:endParaRPr lang="en-GB" sz="1400" dirty="0">
                        <a:effectLst/>
                        <a:latin typeface="Calibri"/>
                        <a:ea typeface="ＭＳ 明朝"/>
                        <a:cs typeface="Times New Roman"/>
                      </a:endParaRPr>
                    </a:p>
                  </a:txBody>
                  <a:tcPr marL="65569" marR="65569" marT="0" marB="0" anchor="ctr">
                    <a:solidFill>
                      <a:srgbClr val="1F497D"/>
                    </a:solidFill>
                  </a:tcPr>
                </a:tc>
              </a:tr>
              <a:tr h="427389">
                <a:tc>
                  <a:txBody>
                    <a:bodyPr/>
                    <a:lstStyle/>
                    <a:p>
                      <a:pPr algn="ctr">
                        <a:lnSpc>
                          <a:spcPct val="115000"/>
                        </a:lnSpc>
                        <a:spcAft>
                          <a:spcPts val="0"/>
                        </a:spcAft>
                      </a:pPr>
                      <a:r>
                        <a:rPr lang="en-US" sz="1400" dirty="0">
                          <a:effectLst/>
                          <a:latin typeface="Calibri"/>
                          <a:ea typeface="ＭＳ 明朝"/>
                          <a:cs typeface="Times New Roman"/>
                        </a:rPr>
                        <a:t>Selling goods or services</a:t>
                      </a:r>
                      <a:endParaRPr lang="en-GB" sz="1400" dirty="0">
                        <a:effectLst/>
                        <a:latin typeface="Calibri"/>
                        <a:ea typeface="ＭＳ 明朝"/>
                        <a:cs typeface="Times New Roman"/>
                      </a:endParaRPr>
                    </a:p>
                  </a:txBody>
                  <a:tcPr marL="65569" marR="65569" marT="0" marB="0" anchor="ctr"/>
                </a:tc>
                <a:tc>
                  <a:txBody>
                    <a:bodyPr/>
                    <a:lstStyle/>
                    <a:p>
                      <a:pPr algn="ctr">
                        <a:lnSpc>
                          <a:spcPct val="115000"/>
                        </a:lnSpc>
                        <a:spcAft>
                          <a:spcPts val="0"/>
                        </a:spcAft>
                      </a:pPr>
                      <a:r>
                        <a:rPr lang="en-US" sz="1400" dirty="0">
                          <a:effectLst/>
                          <a:latin typeface="Calibri"/>
                          <a:ea typeface="ＭＳ 明朝"/>
                          <a:cs typeface="Times New Roman"/>
                        </a:rPr>
                        <a:t>Selling goods or services</a:t>
                      </a:r>
                      <a:endParaRPr lang="en-GB" sz="1400" dirty="0">
                        <a:effectLst/>
                        <a:latin typeface="Calibri"/>
                        <a:ea typeface="ＭＳ 明朝"/>
                        <a:cs typeface="Times New Roman"/>
                      </a:endParaRPr>
                    </a:p>
                  </a:txBody>
                  <a:tcPr marL="65569" marR="65569" marT="0" marB="0" anchor="ctr"/>
                </a:tc>
                <a:tc>
                  <a:txBody>
                    <a:bodyPr/>
                    <a:lstStyle/>
                    <a:p>
                      <a:pPr algn="ctr">
                        <a:lnSpc>
                          <a:spcPct val="115000"/>
                        </a:lnSpc>
                        <a:spcAft>
                          <a:spcPts val="0"/>
                        </a:spcAft>
                      </a:pPr>
                      <a:r>
                        <a:rPr lang="en-US" sz="1400">
                          <a:effectLst/>
                          <a:latin typeface="Calibri"/>
                          <a:ea typeface="ＭＳ 明朝"/>
                          <a:cs typeface="Times New Roman"/>
                        </a:rPr>
                        <a:t>Selling goods or services</a:t>
                      </a:r>
                      <a:endParaRPr lang="en-GB" sz="1400">
                        <a:effectLst/>
                        <a:latin typeface="Calibri"/>
                        <a:ea typeface="ＭＳ 明朝"/>
                        <a:cs typeface="Times New Roman"/>
                      </a:endParaRPr>
                    </a:p>
                  </a:txBody>
                  <a:tcPr marL="65569" marR="65569" marT="0" marB="0" anchor="ctr"/>
                </a:tc>
              </a:tr>
              <a:tr h="427389">
                <a:tc>
                  <a:txBody>
                    <a:bodyPr/>
                    <a:lstStyle/>
                    <a:p>
                      <a:pPr algn="ctr">
                        <a:lnSpc>
                          <a:spcPct val="115000"/>
                        </a:lnSpc>
                        <a:spcAft>
                          <a:spcPts val="0"/>
                        </a:spcAft>
                      </a:pPr>
                      <a:r>
                        <a:rPr lang="en-US" sz="1400" dirty="0">
                          <a:effectLst/>
                          <a:latin typeface="Calibri"/>
                          <a:ea typeface="ＭＳ 明朝"/>
                          <a:cs typeface="Times New Roman"/>
                        </a:rPr>
                        <a:t>Web site for organization</a:t>
                      </a:r>
                      <a:endParaRPr lang="en-GB" sz="1400" dirty="0">
                        <a:effectLst/>
                        <a:latin typeface="Calibri"/>
                        <a:ea typeface="ＭＳ 明朝"/>
                        <a:cs typeface="Times New Roman"/>
                      </a:endParaRPr>
                    </a:p>
                  </a:txBody>
                  <a:tcPr marL="65569" marR="65569" marT="0" marB="0" anchor="ctr"/>
                </a:tc>
                <a:tc>
                  <a:txBody>
                    <a:bodyPr/>
                    <a:lstStyle/>
                    <a:p>
                      <a:pPr algn="ctr">
                        <a:lnSpc>
                          <a:spcPct val="115000"/>
                        </a:lnSpc>
                        <a:spcAft>
                          <a:spcPts val="0"/>
                        </a:spcAft>
                      </a:pPr>
                      <a:r>
                        <a:rPr lang="en-US" sz="1400" dirty="0">
                          <a:effectLst/>
                          <a:latin typeface="Calibri"/>
                          <a:ea typeface="ＭＳ 明朝"/>
                          <a:cs typeface="Times New Roman"/>
                        </a:rPr>
                        <a:t>Web site for organization</a:t>
                      </a:r>
                      <a:endParaRPr lang="en-GB" sz="1400" dirty="0">
                        <a:effectLst/>
                        <a:latin typeface="Calibri"/>
                        <a:ea typeface="ＭＳ 明朝"/>
                        <a:cs typeface="Times New Roman"/>
                      </a:endParaRPr>
                    </a:p>
                  </a:txBody>
                  <a:tcPr marL="65569" marR="65569" marT="0" marB="0" anchor="ctr"/>
                </a:tc>
                <a:tc>
                  <a:txBody>
                    <a:bodyPr/>
                    <a:lstStyle/>
                    <a:p>
                      <a:pPr algn="ctr">
                        <a:lnSpc>
                          <a:spcPct val="115000"/>
                        </a:lnSpc>
                        <a:spcAft>
                          <a:spcPts val="0"/>
                        </a:spcAft>
                      </a:pPr>
                      <a:r>
                        <a:rPr lang="en-US" sz="1400">
                          <a:effectLst/>
                          <a:latin typeface="Calibri"/>
                          <a:ea typeface="ＭＳ 明朝"/>
                          <a:cs typeface="Times New Roman"/>
                        </a:rPr>
                        <a:t>Web site for organization</a:t>
                      </a:r>
                      <a:endParaRPr lang="en-GB" sz="1400">
                        <a:effectLst/>
                        <a:latin typeface="Calibri"/>
                        <a:ea typeface="ＭＳ 明朝"/>
                        <a:cs typeface="Times New Roman"/>
                      </a:endParaRPr>
                    </a:p>
                  </a:txBody>
                  <a:tcPr marL="65569" marR="65569" marT="0" marB="0" anchor="ctr"/>
                </a:tc>
              </a:tr>
              <a:tr h="427389">
                <a:tc>
                  <a:txBody>
                    <a:bodyPr/>
                    <a:lstStyle/>
                    <a:p>
                      <a:pPr algn="ctr">
                        <a:lnSpc>
                          <a:spcPct val="115000"/>
                        </a:lnSpc>
                        <a:spcAft>
                          <a:spcPts val="0"/>
                        </a:spcAft>
                      </a:pPr>
                      <a:r>
                        <a:rPr lang="en-US" sz="1400">
                          <a:effectLst/>
                          <a:latin typeface="Calibri"/>
                          <a:ea typeface="ＭＳ 明朝"/>
                          <a:cs typeface="Times New Roman"/>
                        </a:rPr>
                        <a:t>Advertising and promotion</a:t>
                      </a:r>
                      <a:endParaRPr lang="en-GB" sz="1400">
                        <a:effectLst/>
                        <a:latin typeface="Calibri"/>
                        <a:ea typeface="ＭＳ 明朝"/>
                        <a:cs typeface="Times New Roman"/>
                      </a:endParaRPr>
                    </a:p>
                  </a:txBody>
                  <a:tcPr marL="65569" marR="65569" marT="0" marB="0" anchor="ctr"/>
                </a:tc>
                <a:tc>
                  <a:txBody>
                    <a:bodyPr/>
                    <a:lstStyle/>
                    <a:p>
                      <a:pPr algn="ctr">
                        <a:lnSpc>
                          <a:spcPct val="115000"/>
                        </a:lnSpc>
                        <a:spcAft>
                          <a:spcPts val="0"/>
                        </a:spcAft>
                      </a:pPr>
                      <a:r>
                        <a:rPr lang="en-US" sz="1400" dirty="0">
                          <a:effectLst/>
                          <a:latin typeface="Calibri"/>
                          <a:ea typeface="ＭＳ 明朝"/>
                          <a:cs typeface="Times New Roman"/>
                        </a:rPr>
                        <a:t>Advertising and promotion</a:t>
                      </a:r>
                      <a:endParaRPr lang="en-GB" sz="1400" dirty="0">
                        <a:effectLst/>
                        <a:latin typeface="Calibri"/>
                        <a:ea typeface="ＭＳ 明朝"/>
                        <a:cs typeface="Times New Roman"/>
                      </a:endParaRPr>
                    </a:p>
                  </a:txBody>
                  <a:tcPr marL="65569" marR="65569" marT="0" marB="0" anchor="ctr"/>
                </a:tc>
                <a:tc>
                  <a:txBody>
                    <a:bodyPr/>
                    <a:lstStyle/>
                    <a:p>
                      <a:pPr algn="ctr">
                        <a:lnSpc>
                          <a:spcPct val="115000"/>
                        </a:lnSpc>
                        <a:spcAft>
                          <a:spcPts val="0"/>
                        </a:spcAft>
                      </a:pPr>
                      <a:r>
                        <a:rPr lang="en-US" sz="1400">
                          <a:effectLst/>
                          <a:latin typeface="Calibri"/>
                          <a:ea typeface="ＭＳ 明朝"/>
                          <a:cs typeface="Times New Roman"/>
                        </a:rPr>
                        <a:t>Customer service and support</a:t>
                      </a:r>
                      <a:endParaRPr lang="en-GB" sz="1400">
                        <a:effectLst/>
                        <a:latin typeface="Calibri"/>
                        <a:ea typeface="ＭＳ 明朝"/>
                        <a:cs typeface="Times New Roman"/>
                      </a:endParaRPr>
                    </a:p>
                  </a:txBody>
                  <a:tcPr marL="65569" marR="65569" marT="0" marB="0" anchor="ctr"/>
                </a:tc>
              </a:tr>
              <a:tr h="427389">
                <a:tc>
                  <a:txBody>
                    <a:bodyPr/>
                    <a:lstStyle/>
                    <a:p>
                      <a:pPr algn="ctr">
                        <a:lnSpc>
                          <a:spcPct val="115000"/>
                        </a:lnSpc>
                        <a:spcAft>
                          <a:spcPts val="0"/>
                        </a:spcAft>
                      </a:pPr>
                      <a:r>
                        <a:rPr lang="en-US" sz="1400">
                          <a:effectLst/>
                          <a:latin typeface="Calibri"/>
                          <a:ea typeface="ＭＳ 明朝"/>
                          <a:cs typeface="Times New Roman"/>
                        </a:rPr>
                        <a:t>Customer service and support</a:t>
                      </a:r>
                      <a:endParaRPr lang="en-GB" sz="1400">
                        <a:effectLst/>
                        <a:latin typeface="Calibri"/>
                        <a:ea typeface="ＭＳ 明朝"/>
                        <a:cs typeface="Times New Roman"/>
                      </a:endParaRPr>
                    </a:p>
                  </a:txBody>
                  <a:tcPr marL="65569" marR="65569" marT="0" marB="0" anchor="ctr"/>
                </a:tc>
                <a:tc>
                  <a:txBody>
                    <a:bodyPr/>
                    <a:lstStyle/>
                    <a:p>
                      <a:pPr algn="ctr">
                        <a:lnSpc>
                          <a:spcPct val="115000"/>
                        </a:lnSpc>
                        <a:spcAft>
                          <a:spcPts val="0"/>
                        </a:spcAft>
                      </a:pPr>
                      <a:r>
                        <a:rPr lang="en-US" sz="1400" dirty="0">
                          <a:effectLst/>
                          <a:latin typeface="Calibri"/>
                          <a:ea typeface="ＭＳ 明朝"/>
                          <a:cs typeface="Times New Roman"/>
                        </a:rPr>
                        <a:t>Customer service and support</a:t>
                      </a:r>
                      <a:endParaRPr lang="en-GB" sz="1400" dirty="0">
                        <a:effectLst/>
                        <a:latin typeface="Calibri"/>
                        <a:ea typeface="ＭＳ 明朝"/>
                        <a:cs typeface="Times New Roman"/>
                      </a:endParaRPr>
                    </a:p>
                  </a:txBody>
                  <a:tcPr marL="65569" marR="65569" marT="0" marB="0" anchor="ctr"/>
                </a:tc>
                <a:tc>
                  <a:txBody>
                    <a:bodyPr/>
                    <a:lstStyle/>
                    <a:p>
                      <a:pPr algn="ctr">
                        <a:lnSpc>
                          <a:spcPct val="115000"/>
                        </a:lnSpc>
                        <a:spcAft>
                          <a:spcPts val="0"/>
                        </a:spcAft>
                      </a:pPr>
                      <a:r>
                        <a:rPr lang="en-US" sz="1400">
                          <a:effectLst/>
                          <a:latin typeface="Calibri"/>
                          <a:ea typeface="ＭＳ 明朝"/>
                          <a:cs typeface="Times New Roman"/>
                        </a:rPr>
                        <a:t>Deliver services and content</a:t>
                      </a:r>
                      <a:endParaRPr lang="en-GB" sz="1400">
                        <a:effectLst/>
                        <a:latin typeface="Calibri"/>
                        <a:ea typeface="ＭＳ 明朝"/>
                        <a:cs typeface="Times New Roman"/>
                      </a:endParaRPr>
                    </a:p>
                  </a:txBody>
                  <a:tcPr marL="65569" marR="65569" marT="0" marB="0" anchor="ctr"/>
                </a:tc>
              </a:tr>
              <a:tr h="469182">
                <a:tc>
                  <a:txBody>
                    <a:bodyPr/>
                    <a:lstStyle/>
                    <a:p>
                      <a:pPr algn="ctr">
                        <a:lnSpc>
                          <a:spcPct val="115000"/>
                        </a:lnSpc>
                        <a:spcAft>
                          <a:spcPts val="0"/>
                        </a:spcAft>
                      </a:pPr>
                      <a:r>
                        <a:rPr lang="en-US" sz="1400">
                          <a:effectLst/>
                          <a:latin typeface="Calibri"/>
                          <a:ea typeface="ＭＳ 明朝"/>
                          <a:cs typeface="Times New Roman"/>
                        </a:rPr>
                        <a:t>Supplier communication and coordination</a:t>
                      </a:r>
                      <a:endParaRPr lang="en-GB" sz="1400">
                        <a:effectLst/>
                        <a:latin typeface="Calibri"/>
                        <a:ea typeface="ＭＳ 明朝"/>
                        <a:cs typeface="Times New Roman"/>
                      </a:endParaRPr>
                    </a:p>
                  </a:txBody>
                  <a:tcPr marL="65569" marR="65569" marT="0" marB="0" anchor="ctr"/>
                </a:tc>
                <a:tc>
                  <a:txBody>
                    <a:bodyPr/>
                    <a:lstStyle/>
                    <a:p>
                      <a:pPr algn="ctr">
                        <a:lnSpc>
                          <a:spcPct val="115000"/>
                        </a:lnSpc>
                        <a:spcAft>
                          <a:spcPts val="0"/>
                        </a:spcAft>
                      </a:pPr>
                      <a:r>
                        <a:rPr lang="en-US" sz="1400" dirty="0">
                          <a:effectLst/>
                          <a:latin typeface="Calibri"/>
                          <a:ea typeface="ＭＳ 明朝"/>
                          <a:cs typeface="Times New Roman"/>
                        </a:rPr>
                        <a:t>Teleworking</a:t>
                      </a:r>
                      <a:endParaRPr lang="en-GB" sz="1400" dirty="0">
                        <a:effectLst/>
                        <a:latin typeface="Calibri"/>
                        <a:ea typeface="ＭＳ 明朝"/>
                        <a:cs typeface="Times New Roman"/>
                      </a:endParaRPr>
                    </a:p>
                  </a:txBody>
                  <a:tcPr marL="65569" marR="65569" marT="0" marB="0" anchor="ctr"/>
                </a:tc>
                <a:tc>
                  <a:txBody>
                    <a:bodyPr/>
                    <a:lstStyle/>
                    <a:p>
                      <a:pPr algn="ctr">
                        <a:lnSpc>
                          <a:spcPct val="115000"/>
                        </a:lnSpc>
                        <a:spcAft>
                          <a:spcPts val="0"/>
                        </a:spcAft>
                      </a:pPr>
                      <a:r>
                        <a:rPr lang="en-US" sz="1400" dirty="0">
                          <a:effectLst/>
                          <a:latin typeface="Calibri"/>
                          <a:ea typeface="ＭＳ 明朝"/>
                          <a:cs typeface="Times New Roman"/>
                        </a:rPr>
                        <a:t>Social networking</a:t>
                      </a:r>
                      <a:endParaRPr lang="en-GB" sz="1400" dirty="0">
                        <a:effectLst/>
                        <a:latin typeface="Calibri"/>
                        <a:ea typeface="ＭＳ 明朝"/>
                        <a:cs typeface="Times New Roman"/>
                      </a:endParaRPr>
                    </a:p>
                  </a:txBody>
                  <a:tcPr marL="65569" marR="65569" marT="0" marB="0" anchor="ctr"/>
                </a:tc>
              </a:tr>
              <a:tr h="469182">
                <a:tc>
                  <a:txBody>
                    <a:bodyPr/>
                    <a:lstStyle/>
                    <a:p>
                      <a:pPr algn="ctr">
                        <a:lnSpc>
                          <a:spcPct val="115000"/>
                        </a:lnSpc>
                        <a:spcAft>
                          <a:spcPts val="0"/>
                        </a:spcAft>
                      </a:pPr>
                      <a:r>
                        <a:rPr lang="en-US" sz="1400">
                          <a:effectLst/>
                          <a:latin typeface="Calibri"/>
                          <a:ea typeface="ＭＳ 明朝"/>
                          <a:cs typeface="Times New Roman"/>
                        </a:rPr>
                        <a:t>Staff training and skills development</a:t>
                      </a:r>
                      <a:endParaRPr lang="en-GB" sz="1400">
                        <a:effectLst/>
                        <a:latin typeface="Calibri"/>
                        <a:ea typeface="ＭＳ 明朝"/>
                        <a:cs typeface="Times New Roman"/>
                      </a:endParaRPr>
                    </a:p>
                  </a:txBody>
                  <a:tcPr marL="65569" marR="65569" marT="0" marB="0" anchor="ctr"/>
                </a:tc>
                <a:tc>
                  <a:txBody>
                    <a:bodyPr/>
                    <a:lstStyle/>
                    <a:p>
                      <a:pPr algn="ctr">
                        <a:lnSpc>
                          <a:spcPct val="115000"/>
                        </a:lnSpc>
                        <a:spcAft>
                          <a:spcPts val="0"/>
                        </a:spcAft>
                      </a:pPr>
                      <a:r>
                        <a:rPr lang="en-US" sz="1400" dirty="0">
                          <a:effectLst/>
                          <a:latin typeface="Calibri"/>
                          <a:ea typeface="ＭＳ 明朝"/>
                          <a:cs typeface="Times New Roman"/>
                        </a:rPr>
                        <a:t>Deliver services and content</a:t>
                      </a:r>
                      <a:endParaRPr lang="en-GB" sz="1400" dirty="0">
                        <a:effectLst/>
                        <a:latin typeface="Calibri"/>
                        <a:ea typeface="ＭＳ 明朝"/>
                        <a:cs typeface="Times New Roman"/>
                      </a:endParaRPr>
                    </a:p>
                  </a:txBody>
                  <a:tcPr marL="65569" marR="65569" marT="0" marB="0" anchor="ctr"/>
                </a:tc>
                <a:tc>
                  <a:txBody>
                    <a:bodyPr/>
                    <a:lstStyle/>
                    <a:p>
                      <a:pPr algn="ctr">
                        <a:lnSpc>
                          <a:spcPct val="115000"/>
                        </a:lnSpc>
                        <a:spcAft>
                          <a:spcPts val="0"/>
                        </a:spcAft>
                      </a:pPr>
                      <a:r>
                        <a:rPr lang="en-US" sz="1400" dirty="0">
                          <a:effectLst/>
                          <a:latin typeface="Calibri"/>
                          <a:ea typeface="ＭＳ 明朝"/>
                          <a:cs typeface="Times New Roman"/>
                        </a:rPr>
                        <a:t>Staff training and skills development</a:t>
                      </a:r>
                      <a:endParaRPr lang="en-GB" sz="1400" dirty="0">
                        <a:effectLst/>
                        <a:latin typeface="Calibri"/>
                        <a:ea typeface="ＭＳ 明朝"/>
                        <a:cs typeface="Times New Roman"/>
                      </a:endParaRPr>
                    </a:p>
                  </a:txBody>
                  <a:tcPr marL="65569" marR="65569" marT="0" marB="0" anchor="ctr"/>
                </a:tc>
              </a:tr>
              <a:tr h="427389">
                <a:tc>
                  <a:txBody>
                    <a:bodyPr/>
                    <a:lstStyle/>
                    <a:p>
                      <a:pPr algn="ctr">
                        <a:lnSpc>
                          <a:spcPct val="115000"/>
                        </a:lnSpc>
                        <a:spcAft>
                          <a:spcPts val="0"/>
                        </a:spcAft>
                      </a:pPr>
                      <a:r>
                        <a:rPr lang="en-US" sz="1400">
                          <a:effectLst/>
                          <a:latin typeface="Calibri"/>
                          <a:ea typeface="ＭＳ 明朝"/>
                          <a:cs typeface="Times New Roman"/>
                        </a:rPr>
                        <a:t>Teleworking</a:t>
                      </a:r>
                      <a:endParaRPr lang="en-GB" sz="1400">
                        <a:effectLst/>
                        <a:latin typeface="Calibri"/>
                        <a:ea typeface="ＭＳ 明朝"/>
                        <a:cs typeface="Times New Roman"/>
                      </a:endParaRPr>
                    </a:p>
                  </a:txBody>
                  <a:tcPr marL="65569" marR="65569" marT="0" marB="0" anchor="ctr"/>
                </a:tc>
                <a:tc>
                  <a:txBody>
                    <a:bodyPr/>
                    <a:lstStyle/>
                    <a:p>
                      <a:pPr algn="ctr">
                        <a:lnSpc>
                          <a:spcPct val="115000"/>
                        </a:lnSpc>
                        <a:spcAft>
                          <a:spcPts val="0"/>
                        </a:spcAft>
                      </a:pPr>
                      <a:r>
                        <a:rPr lang="en-US" sz="1400" dirty="0">
                          <a:effectLst/>
                          <a:latin typeface="Calibri"/>
                          <a:ea typeface="ＭＳ 明朝"/>
                          <a:cs typeface="Times New Roman"/>
                        </a:rPr>
                        <a:t>Social networking</a:t>
                      </a:r>
                      <a:endParaRPr lang="en-GB" sz="1400" dirty="0">
                        <a:effectLst/>
                        <a:latin typeface="Calibri"/>
                        <a:ea typeface="ＭＳ 明朝"/>
                        <a:cs typeface="Times New Roman"/>
                      </a:endParaRPr>
                    </a:p>
                  </a:txBody>
                  <a:tcPr marL="65569" marR="65569" marT="0" marB="0" anchor="ctr"/>
                </a:tc>
                <a:tc>
                  <a:txBody>
                    <a:bodyPr/>
                    <a:lstStyle/>
                    <a:p>
                      <a:pPr algn="ctr">
                        <a:lnSpc>
                          <a:spcPct val="115000"/>
                        </a:lnSpc>
                        <a:spcAft>
                          <a:spcPts val="0"/>
                        </a:spcAft>
                      </a:pPr>
                      <a:r>
                        <a:rPr lang="en-US" sz="1400" dirty="0">
                          <a:effectLst/>
                          <a:latin typeface="Calibri"/>
                          <a:ea typeface="ＭＳ 明朝"/>
                          <a:cs typeface="Times New Roman"/>
                        </a:rPr>
                        <a:t>Accessing collaborative tools</a:t>
                      </a:r>
                      <a:endParaRPr lang="en-GB" sz="1400" dirty="0">
                        <a:effectLst/>
                        <a:latin typeface="Calibri"/>
                        <a:ea typeface="ＭＳ 明朝"/>
                        <a:cs typeface="Times New Roman"/>
                      </a:endParaRPr>
                    </a:p>
                  </a:txBody>
                  <a:tcPr marL="65569" marR="65569" marT="0" marB="0" anchor="ctr"/>
                </a:tc>
              </a:tr>
            </a:tbl>
          </a:graphicData>
        </a:graphic>
      </p:graphicFrame>
      <p:sp>
        <p:nvSpPr>
          <p:cNvPr id="5" name="TextBox 4"/>
          <p:cNvSpPr txBox="1"/>
          <p:nvPr/>
        </p:nvSpPr>
        <p:spPr>
          <a:xfrm>
            <a:off x="308242" y="1343860"/>
            <a:ext cx="8503249" cy="369332"/>
          </a:xfrm>
          <a:prstGeom prst="rect">
            <a:avLst/>
          </a:prstGeom>
          <a:noFill/>
        </p:spPr>
        <p:txBody>
          <a:bodyPr wrap="square" rtlCol="0">
            <a:spAutoFit/>
          </a:bodyPr>
          <a:lstStyle/>
          <a:p>
            <a:r>
              <a:rPr lang="en-US" dirty="0" smtClean="0"/>
              <a:t>Based on SNG research, the </a:t>
            </a:r>
            <a:r>
              <a:rPr lang="en-US" dirty="0" err="1" smtClean="0"/>
              <a:t>eSolutions</a:t>
            </a:r>
            <a:r>
              <a:rPr lang="en-US" dirty="0" smtClean="0"/>
              <a:t> below have the greatest impact for each sector. </a:t>
            </a:r>
            <a:endParaRPr lang="en-US" dirty="0"/>
          </a:p>
        </p:txBody>
      </p:sp>
      <p:sp>
        <p:nvSpPr>
          <p:cNvPr id="6" name="TextBox 5"/>
          <p:cNvSpPr txBox="1"/>
          <p:nvPr/>
        </p:nvSpPr>
        <p:spPr>
          <a:xfrm>
            <a:off x="457200" y="5871591"/>
            <a:ext cx="8229600" cy="369332"/>
          </a:xfrm>
          <a:prstGeom prst="rect">
            <a:avLst/>
          </a:prstGeom>
          <a:noFill/>
        </p:spPr>
        <p:txBody>
          <a:bodyPr wrap="square" rtlCol="0">
            <a:spAutoFit/>
          </a:bodyPr>
          <a:lstStyle/>
          <a:p>
            <a:pPr algn="ctr"/>
            <a:r>
              <a:rPr lang="en-US" b="1" dirty="0" smtClean="0">
                <a:solidFill>
                  <a:srgbClr val="FF0000"/>
                </a:solidFill>
              </a:rPr>
              <a:t>Challenge: how to raise awareness and drive utilization of these </a:t>
            </a:r>
            <a:r>
              <a:rPr lang="en-US" b="1" dirty="0" err="1" smtClean="0">
                <a:solidFill>
                  <a:srgbClr val="FF0000"/>
                </a:solidFill>
              </a:rPr>
              <a:t>esolutions</a:t>
            </a:r>
            <a:r>
              <a:rPr lang="en-GB" b="1" dirty="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val="97536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ZoneTexte 22"/>
          <p:cNvSpPr txBox="1">
            <a:spLocks noChangeArrowheads="1"/>
          </p:cNvSpPr>
          <p:nvPr/>
        </p:nvSpPr>
        <p:spPr bwMode="auto">
          <a:xfrm>
            <a:off x="219074" y="2822575"/>
            <a:ext cx="8683625" cy="157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rgbClr val="21578A"/>
                </a:solidFill>
                <a:latin typeface="Calibri" pitchFamily="34" charset="0"/>
              </a:defRPr>
            </a:lvl1pPr>
            <a:lvl2pPr marL="742950" indent="-285750" eaLnBrk="0" hangingPunct="0">
              <a:defRPr sz="1000">
                <a:solidFill>
                  <a:srgbClr val="21578A"/>
                </a:solidFill>
                <a:latin typeface="Calibri" pitchFamily="34" charset="0"/>
              </a:defRPr>
            </a:lvl2pPr>
            <a:lvl3pPr marL="1143000" indent="-228600" eaLnBrk="0" hangingPunct="0">
              <a:defRPr sz="1000">
                <a:solidFill>
                  <a:srgbClr val="21578A"/>
                </a:solidFill>
                <a:latin typeface="Calibri" pitchFamily="34" charset="0"/>
              </a:defRPr>
            </a:lvl3pPr>
            <a:lvl4pPr marL="1600200" indent="-228600" eaLnBrk="0" hangingPunct="0">
              <a:defRPr sz="1000">
                <a:solidFill>
                  <a:srgbClr val="21578A"/>
                </a:solidFill>
                <a:latin typeface="Calibri" pitchFamily="34" charset="0"/>
              </a:defRPr>
            </a:lvl4pPr>
            <a:lvl5pPr marL="2057400" indent="-228600" eaLnBrk="0" hangingPunct="0">
              <a:defRPr sz="1000">
                <a:solidFill>
                  <a:srgbClr val="21578A"/>
                </a:solidFill>
                <a:latin typeface="Calibri" pitchFamily="34" charset="0"/>
              </a:defRPr>
            </a:lvl5pPr>
            <a:lvl6pPr marL="2514600" indent="-228600" defTabSz="457200" eaLnBrk="0" fontAlgn="base" hangingPunct="0">
              <a:spcBef>
                <a:spcPct val="0"/>
              </a:spcBef>
              <a:spcAft>
                <a:spcPct val="0"/>
              </a:spcAft>
              <a:defRPr sz="1000">
                <a:solidFill>
                  <a:srgbClr val="21578A"/>
                </a:solidFill>
                <a:latin typeface="Calibri" pitchFamily="34" charset="0"/>
              </a:defRPr>
            </a:lvl6pPr>
            <a:lvl7pPr marL="2971800" indent="-228600" defTabSz="457200" eaLnBrk="0" fontAlgn="base" hangingPunct="0">
              <a:spcBef>
                <a:spcPct val="0"/>
              </a:spcBef>
              <a:spcAft>
                <a:spcPct val="0"/>
              </a:spcAft>
              <a:defRPr sz="1000">
                <a:solidFill>
                  <a:srgbClr val="21578A"/>
                </a:solidFill>
                <a:latin typeface="Calibri" pitchFamily="34" charset="0"/>
              </a:defRPr>
            </a:lvl7pPr>
            <a:lvl8pPr marL="3429000" indent="-228600" defTabSz="457200" eaLnBrk="0" fontAlgn="base" hangingPunct="0">
              <a:spcBef>
                <a:spcPct val="0"/>
              </a:spcBef>
              <a:spcAft>
                <a:spcPct val="0"/>
              </a:spcAft>
              <a:defRPr sz="1000">
                <a:solidFill>
                  <a:srgbClr val="21578A"/>
                </a:solidFill>
                <a:latin typeface="Calibri" pitchFamily="34" charset="0"/>
              </a:defRPr>
            </a:lvl8pPr>
            <a:lvl9pPr marL="3886200" indent="-228600" defTabSz="457200" eaLnBrk="0" fontAlgn="base" hangingPunct="0">
              <a:spcBef>
                <a:spcPct val="0"/>
              </a:spcBef>
              <a:spcAft>
                <a:spcPct val="0"/>
              </a:spcAft>
              <a:defRPr sz="1000">
                <a:solidFill>
                  <a:srgbClr val="21578A"/>
                </a:solidFill>
                <a:latin typeface="Calibri" pitchFamily="34" charset="0"/>
              </a:defRPr>
            </a:lvl9pPr>
          </a:lstStyle>
          <a:p>
            <a:pPr algn="ctr" eaLnBrk="1" hangingPunct="1">
              <a:spcAft>
                <a:spcPts val="1600"/>
              </a:spcAft>
            </a:pPr>
            <a:r>
              <a:rPr lang="en-US" sz="4900" dirty="0" smtClean="0"/>
              <a:t>The Field of Dreams</a:t>
            </a:r>
          </a:p>
          <a:p>
            <a:pPr algn="ctr" eaLnBrk="1" hangingPunct="1">
              <a:lnSpc>
                <a:spcPct val="95000"/>
              </a:lnSpc>
            </a:pPr>
            <a:r>
              <a:rPr lang="en-US" sz="3600" dirty="0" smtClean="0">
                <a:solidFill>
                  <a:srgbClr val="007700"/>
                </a:solidFill>
              </a:rPr>
              <a:t>Technology is not enough</a:t>
            </a:r>
            <a:endParaRPr lang="en-US" sz="3600" b="1" dirty="0">
              <a:solidFill>
                <a:srgbClr val="007700"/>
              </a:solidFill>
              <a:ea typeface="ＭＳ Ｐゴシック" pitchFamily="-86" charset="-128"/>
            </a:endParaRPr>
          </a:p>
        </p:txBody>
      </p:sp>
    </p:spTree>
    <p:extLst>
      <p:ext uri="{BB962C8B-B14F-4D97-AF65-F5344CB8AC3E}">
        <p14:creationId xmlns:p14="http://schemas.microsoft.com/office/powerpoint/2010/main" val="26019069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US" dirty="0"/>
              <a:t>With BB Coverage, is the job done? </a:t>
            </a:r>
          </a:p>
        </p:txBody>
      </p:sp>
      <p:sp>
        <p:nvSpPr>
          <p:cNvPr id="4" name="TextBox 3"/>
          <p:cNvSpPr txBox="1"/>
          <p:nvPr/>
        </p:nvSpPr>
        <p:spPr>
          <a:xfrm>
            <a:off x="393700" y="1193224"/>
            <a:ext cx="8359776" cy="430887"/>
          </a:xfrm>
          <a:prstGeom prst="rect">
            <a:avLst/>
          </a:prstGeom>
          <a:noFill/>
        </p:spPr>
        <p:txBody>
          <a:bodyPr wrap="square" rtlCol="0">
            <a:spAutoFit/>
          </a:bodyPr>
          <a:lstStyle/>
          <a:p>
            <a:r>
              <a:rPr lang="en-US" sz="2200" b="1" dirty="0" smtClean="0">
                <a:solidFill>
                  <a:srgbClr val="409736"/>
                </a:solidFill>
              </a:rPr>
              <a:t>The situation in North Georgia</a:t>
            </a:r>
            <a:endParaRPr lang="en-US" sz="2200" dirty="0"/>
          </a:p>
        </p:txBody>
      </p:sp>
      <p:sp>
        <p:nvSpPr>
          <p:cNvPr id="5" name="Rectangle 26"/>
          <p:cNvSpPr>
            <a:spLocks/>
          </p:cNvSpPr>
          <p:nvPr/>
        </p:nvSpPr>
        <p:spPr bwMode="auto">
          <a:xfrm>
            <a:off x="2593975" y="241300"/>
            <a:ext cx="6159501"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defTabSz="914400">
              <a:lnSpc>
                <a:spcPct val="75000"/>
              </a:lnSpc>
            </a:pPr>
            <a:endParaRPr lang="en-US" sz="3200" dirty="0"/>
          </a:p>
        </p:txBody>
      </p:sp>
      <p:sp>
        <p:nvSpPr>
          <p:cNvPr id="7" name="Rounded Rectangle 6"/>
          <p:cNvSpPr/>
          <p:nvPr/>
        </p:nvSpPr>
        <p:spPr bwMode="auto">
          <a:xfrm>
            <a:off x="1200150" y="5299075"/>
            <a:ext cx="6877050" cy="1225550"/>
          </a:xfrm>
          <a:prstGeom prst="roundRect">
            <a:avLst/>
          </a:prstGeom>
          <a:solidFill>
            <a:srgbClr val="C00000"/>
          </a:solidFill>
          <a:ln>
            <a:noFill/>
          </a:ln>
          <a:effectLst/>
          <a:extLst/>
        </p:spPr>
        <p:txBody>
          <a:bodyPr vert="horz" wrap="square" lIns="91440" tIns="45720" rIns="91440" bIns="45720" numCol="1" rtlCol="0" anchor="ctr" anchorCtr="0" compatLnSpc="1">
            <a:prstTxWarp prst="textNoShape">
              <a:avLst/>
            </a:prstTxWarp>
          </a:bodyPr>
          <a:lstStyle/>
          <a:p>
            <a:pPr algn="ctr"/>
            <a:r>
              <a:rPr lang="en-US" sz="2400" b="1" dirty="0" smtClean="0">
                <a:solidFill>
                  <a:schemeClr val="bg1"/>
                </a:solidFill>
              </a:rPr>
              <a:t>“Traditional marketing to customers wasn’t going </a:t>
            </a:r>
          </a:p>
          <a:p>
            <a:pPr algn="ctr"/>
            <a:r>
              <a:rPr lang="en-US" sz="2400" b="1" dirty="0" smtClean="0">
                <a:solidFill>
                  <a:schemeClr val="bg1"/>
                </a:solidFill>
              </a:rPr>
              <a:t>to get our network to sustainability.”</a:t>
            </a:r>
          </a:p>
          <a:p>
            <a:pPr algn="r">
              <a:spcBef>
                <a:spcPts val="600"/>
              </a:spcBef>
            </a:pPr>
            <a:r>
              <a:rPr lang="en-US" sz="1800" dirty="0" smtClean="0">
                <a:solidFill>
                  <a:schemeClr val="bg1"/>
                </a:solidFill>
              </a:rPr>
              <a:t>Bruce Abraham, President, North Georgia Network</a:t>
            </a:r>
            <a:endParaRPr lang="en-US" sz="1800" dirty="0">
              <a:solidFill>
                <a:schemeClr val="bg1"/>
              </a:solidFill>
            </a:endParaRPr>
          </a:p>
        </p:txBody>
      </p:sp>
      <p:sp>
        <p:nvSpPr>
          <p:cNvPr id="3" name="Rectangle 2"/>
          <p:cNvSpPr/>
          <p:nvPr/>
        </p:nvSpPr>
        <p:spPr bwMode="auto">
          <a:xfrm>
            <a:off x="393700" y="1657499"/>
            <a:ext cx="8359776" cy="1117600"/>
          </a:xfrm>
          <a:prstGeom prst="rect">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285750" indent="-285750">
              <a:lnSpc>
                <a:spcPct val="90000"/>
              </a:lnSpc>
              <a:spcBef>
                <a:spcPts val="1200"/>
              </a:spcBef>
              <a:buFont typeface="Arial"/>
              <a:buChar char="•"/>
            </a:pPr>
            <a:r>
              <a:rPr lang="en-US" sz="2000" dirty="0">
                <a:solidFill>
                  <a:srgbClr val="000000"/>
                </a:solidFill>
              </a:rPr>
              <a:t>Government investment </a:t>
            </a:r>
            <a:r>
              <a:rPr lang="en-US" sz="2000" dirty="0" smtClean="0">
                <a:solidFill>
                  <a:srgbClr val="000000"/>
                </a:solidFill>
              </a:rPr>
              <a:t>of </a:t>
            </a:r>
            <a:r>
              <a:rPr lang="en-US" sz="2000" dirty="0">
                <a:solidFill>
                  <a:srgbClr val="000000"/>
                </a:solidFill>
              </a:rPr>
              <a:t>$</a:t>
            </a:r>
            <a:r>
              <a:rPr lang="en-US" sz="2000" dirty="0" smtClean="0">
                <a:solidFill>
                  <a:srgbClr val="000000"/>
                </a:solidFill>
              </a:rPr>
              <a:t>43 million in </a:t>
            </a:r>
            <a:r>
              <a:rPr lang="en-US" sz="2000" dirty="0">
                <a:solidFill>
                  <a:srgbClr val="000000"/>
                </a:solidFill>
              </a:rPr>
              <a:t>2009 </a:t>
            </a:r>
            <a:r>
              <a:rPr lang="en-US" sz="2000" dirty="0" smtClean="0">
                <a:solidFill>
                  <a:srgbClr val="000000"/>
                </a:solidFill>
              </a:rPr>
              <a:t>to </a:t>
            </a:r>
            <a:r>
              <a:rPr lang="en-US" sz="2000" dirty="0">
                <a:solidFill>
                  <a:srgbClr val="000000"/>
                </a:solidFill>
              </a:rPr>
              <a:t>support FTTH </a:t>
            </a:r>
            <a:r>
              <a:rPr lang="en-US" sz="2000" dirty="0" smtClean="0">
                <a:solidFill>
                  <a:srgbClr val="000000"/>
                </a:solidFill>
              </a:rPr>
              <a:t>network</a:t>
            </a:r>
            <a:endParaRPr lang="en-US" sz="2000" dirty="0">
              <a:solidFill>
                <a:srgbClr val="000000"/>
              </a:solidFill>
            </a:endParaRPr>
          </a:p>
          <a:p>
            <a:pPr marL="285750" indent="-285750">
              <a:lnSpc>
                <a:spcPct val="90000"/>
              </a:lnSpc>
              <a:spcBef>
                <a:spcPts val="1200"/>
              </a:spcBef>
              <a:buFont typeface="Arial"/>
              <a:buChar char="•"/>
            </a:pPr>
            <a:r>
              <a:rPr lang="en-US" sz="2000" dirty="0">
                <a:solidFill>
                  <a:srgbClr val="000000"/>
                </a:solidFill>
              </a:rPr>
              <a:t>Needed for local economic development in rural region north of </a:t>
            </a:r>
            <a:r>
              <a:rPr lang="en-US" sz="2000" dirty="0" smtClean="0">
                <a:solidFill>
                  <a:srgbClr val="000000"/>
                </a:solidFill>
              </a:rPr>
              <a:t>Atlanta</a:t>
            </a:r>
            <a:endParaRPr lang="en-US" sz="2000" dirty="0">
              <a:solidFill>
                <a:srgbClr val="000000"/>
              </a:solidFill>
            </a:endParaRPr>
          </a:p>
        </p:txBody>
      </p:sp>
      <p:sp>
        <p:nvSpPr>
          <p:cNvPr id="8" name="Rectangle 7"/>
          <p:cNvSpPr/>
          <p:nvPr/>
        </p:nvSpPr>
        <p:spPr bwMode="auto">
          <a:xfrm>
            <a:off x="393700" y="3581400"/>
            <a:ext cx="8359776" cy="1447800"/>
          </a:xfrm>
          <a:prstGeom prst="rect">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285750" indent="-285750">
              <a:lnSpc>
                <a:spcPct val="90000"/>
              </a:lnSpc>
              <a:spcBef>
                <a:spcPts val="1200"/>
              </a:spcBef>
              <a:buFont typeface="Arial"/>
              <a:buChar char="•"/>
            </a:pPr>
            <a:r>
              <a:rPr lang="en-US" sz="2000" dirty="0">
                <a:solidFill>
                  <a:schemeClr val="tx1"/>
                </a:solidFill>
              </a:rPr>
              <a:t>18% </a:t>
            </a:r>
            <a:r>
              <a:rPr lang="en-US" sz="2000" dirty="0" smtClean="0">
                <a:solidFill>
                  <a:schemeClr val="tx1"/>
                </a:solidFill>
              </a:rPr>
              <a:t>had </a:t>
            </a:r>
            <a:r>
              <a:rPr lang="en-US" sz="2000" dirty="0">
                <a:solidFill>
                  <a:schemeClr val="tx1"/>
                </a:solidFill>
              </a:rPr>
              <a:t>taken up the service by Q2 2012 </a:t>
            </a:r>
          </a:p>
          <a:p>
            <a:pPr marL="285750" indent="-285750">
              <a:lnSpc>
                <a:spcPct val="90000"/>
              </a:lnSpc>
              <a:spcBef>
                <a:spcPts val="1200"/>
              </a:spcBef>
              <a:buFont typeface="Arial"/>
              <a:buChar char="•"/>
            </a:pPr>
            <a:r>
              <a:rPr lang="en-US" sz="2000" dirty="0">
                <a:solidFill>
                  <a:schemeClr val="tx1"/>
                </a:solidFill>
              </a:rPr>
              <a:t>Network not sustainable by November 2012 – need closer to 30% take-up</a:t>
            </a:r>
          </a:p>
          <a:p>
            <a:pPr marL="800100" lvl="1" indent="-342900">
              <a:lnSpc>
                <a:spcPct val="90000"/>
              </a:lnSpc>
              <a:spcBef>
                <a:spcPts val="1200"/>
              </a:spcBef>
              <a:buFont typeface="Wingdings" pitchFamily="2" charset="2"/>
              <a:buChar char="Ø"/>
            </a:pPr>
            <a:r>
              <a:rPr lang="en-US" sz="2000" b="1" dirty="0">
                <a:solidFill>
                  <a:srgbClr val="409736"/>
                </a:solidFill>
              </a:rPr>
              <a:t>Hired SNG to raise awareness and drive utilization with customers</a:t>
            </a:r>
            <a:endParaRPr lang="en-US" sz="1200" b="1" dirty="0">
              <a:solidFill>
                <a:srgbClr val="409736"/>
              </a:solidFill>
            </a:endParaRPr>
          </a:p>
        </p:txBody>
      </p:sp>
      <p:sp>
        <p:nvSpPr>
          <p:cNvPr id="9" name="Rectangle 8"/>
          <p:cNvSpPr/>
          <p:nvPr/>
        </p:nvSpPr>
        <p:spPr>
          <a:xfrm>
            <a:off x="4083294" y="2919751"/>
            <a:ext cx="971306" cy="523220"/>
          </a:xfrm>
          <a:prstGeom prst="rect">
            <a:avLst/>
          </a:prstGeom>
        </p:spPr>
        <p:txBody>
          <a:bodyPr wrap="square">
            <a:spAutoFit/>
          </a:bodyPr>
          <a:lstStyle/>
          <a:p>
            <a:pPr marL="109728" lvl="0">
              <a:spcBef>
                <a:spcPts val="300"/>
              </a:spcBef>
              <a:buClr>
                <a:srgbClr val="A04DA3"/>
              </a:buClr>
            </a:pPr>
            <a:r>
              <a:rPr lang="en-GB" sz="2800" b="1" dirty="0" smtClean="0">
                <a:solidFill>
                  <a:srgbClr val="FF0000"/>
                </a:solidFill>
              </a:rPr>
              <a:t>BUT</a:t>
            </a:r>
            <a:endParaRPr lang="en-GB" sz="2000" dirty="0">
              <a:solidFill>
                <a:srgbClr val="FF0000"/>
              </a:solidFill>
            </a:endParaRPr>
          </a:p>
        </p:txBody>
      </p:sp>
    </p:spTree>
    <p:extLst>
      <p:ext uri="{BB962C8B-B14F-4D97-AF65-F5344CB8AC3E}">
        <p14:creationId xmlns:p14="http://schemas.microsoft.com/office/powerpoint/2010/main" val="87382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21570" y="3082249"/>
            <a:ext cx="2366297" cy="924674"/>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Availability</a:t>
            </a:r>
            <a:endParaRPr lang="en-US" sz="3600" dirty="0"/>
          </a:p>
        </p:txBody>
      </p:sp>
      <p:sp>
        <p:nvSpPr>
          <p:cNvPr id="7" name="Rounded Rectangle 6"/>
          <p:cNvSpPr/>
          <p:nvPr/>
        </p:nvSpPr>
        <p:spPr>
          <a:xfrm>
            <a:off x="3408430" y="3082249"/>
            <a:ext cx="2366297" cy="924674"/>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Adoption</a:t>
            </a:r>
            <a:endParaRPr lang="en-US" dirty="0"/>
          </a:p>
        </p:txBody>
      </p:sp>
      <p:sp>
        <p:nvSpPr>
          <p:cNvPr id="8" name="Rounded Rectangle 7"/>
          <p:cNvSpPr/>
          <p:nvPr/>
        </p:nvSpPr>
        <p:spPr>
          <a:xfrm>
            <a:off x="6429206" y="3082249"/>
            <a:ext cx="2366297" cy="924674"/>
          </a:xfrm>
          <a:prstGeom prst="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Utilization</a:t>
            </a:r>
            <a:endParaRPr lang="en-US" sz="3600" dirty="0"/>
          </a:p>
        </p:txBody>
      </p:sp>
      <p:sp>
        <p:nvSpPr>
          <p:cNvPr id="9" name="Not Equal 8"/>
          <p:cNvSpPr/>
          <p:nvPr/>
        </p:nvSpPr>
        <p:spPr>
          <a:xfrm>
            <a:off x="2786505" y="3378143"/>
            <a:ext cx="517846" cy="431515"/>
          </a:xfrm>
          <a:prstGeom prst="mathNotEqual">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Not Equal 9"/>
          <p:cNvSpPr/>
          <p:nvPr/>
        </p:nvSpPr>
        <p:spPr>
          <a:xfrm>
            <a:off x="5849710" y="3314785"/>
            <a:ext cx="517846" cy="431515"/>
          </a:xfrm>
          <a:prstGeom prst="mathNotEqual">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Title 2"/>
          <p:cNvSpPr>
            <a:spLocks noGrp="1"/>
          </p:cNvSpPr>
          <p:nvPr>
            <p:ph type="title"/>
          </p:nvPr>
        </p:nvSpPr>
        <p:spPr/>
        <p:txBody>
          <a:bodyPr>
            <a:normAutofit/>
          </a:bodyPr>
          <a:lstStyle/>
          <a:p>
            <a:r>
              <a:rPr lang="en-US" dirty="0" smtClean="0"/>
              <a:t>Broadband …</a:t>
            </a:r>
            <a:endParaRPr lang="en-US" dirty="0"/>
          </a:p>
        </p:txBody>
      </p:sp>
    </p:spTree>
    <p:extLst>
      <p:ext uri="{BB962C8B-B14F-4D97-AF65-F5344CB8AC3E}">
        <p14:creationId xmlns:p14="http://schemas.microsoft.com/office/powerpoint/2010/main" val="265494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worl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3593" y="1582271"/>
            <a:ext cx="3084957" cy="1972938"/>
          </a:xfrm>
          <a:prstGeom prst="rect">
            <a:avLst/>
          </a:prstGeom>
        </p:spPr>
      </p:pic>
      <p:sp>
        <p:nvSpPr>
          <p:cNvPr id="12" name="TextBox 11"/>
          <p:cNvSpPr txBox="1"/>
          <p:nvPr/>
        </p:nvSpPr>
        <p:spPr>
          <a:xfrm>
            <a:off x="242888" y="1181350"/>
            <a:ext cx="8443912" cy="2800767"/>
          </a:xfrm>
          <a:prstGeom prst="rect">
            <a:avLst/>
          </a:prstGeom>
          <a:noFill/>
        </p:spPr>
        <p:txBody>
          <a:bodyPr wrap="square" rtlCol="0">
            <a:spAutoFit/>
          </a:bodyPr>
          <a:lstStyle/>
          <a:p>
            <a:r>
              <a:rPr lang="en-US" sz="2000" b="1" dirty="0" smtClean="0">
                <a:solidFill>
                  <a:srgbClr val="409736"/>
                </a:solidFill>
              </a:rPr>
              <a:t>WE ARE </a:t>
            </a:r>
            <a:r>
              <a:rPr lang="en-US" sz="2000" dirty="0" smtClean="0">
                <a:solidFill>
                  <a:schemeClr val="tx2"/>
                </a:solidFill>
              </a:rPr>
              <a:t>a </a:t>
            </a:r>
            <a:r>
              <a:rPr lang="en-US" sz="2000" dirty="0">
                <a:solidFill>
                  <a:schemeClr val="tx2"/>
                </a:solidFill>
              </a:rPr>
              <a:t>global </a:t>
            </a:r>
            <a:r>
              <a:rPr lang="en-US" sz="2000" dirty="0" smtClean="0">
                <a:solidFill>
                  <a:schemeClr val="tx2"/>
                </a:solidFill>
              </a:rPr>
              <a:t>leader in </a:t>
            </a:r>
            <a:r>
              <a:rPr lang="en-US" sz="2000" dirty="0">
                <a:solidFill>
                  <a:schemeClr val="tx2"/>
                </a:solidFill>
              </a:rPr>
              <a:t>broadband planning for </a:t>
            </a:r>
            <a:r>
              <a:rPr lang="en-US" sz="2000" dirty="0" smtClean="0">
                <a:solidFill>
                  <a:schemeClr val="tx2"/>
                </a:solidFill>
              </a:rPr>
              <a:t>socio-economic development</a:t>
            </a:r>
          </a:p>
          <a:p>
            <a:endParaRPr lang="en-US" sz="1800" dirty="0"/>
          </a:p>
          <a:p>
            <a:r>
              <a:rPr lang="en-US" sz="2000" b="1" dirty="0" smtClean="0">
                <a:solidFill>
                  <a:srgbClr val="409736"/>
                </a:solidFill>
              </a:rPr>
              <a:t>WE PROVIDE</a:t>
            </a:r>
            <a:r>
              <a:rPr lang="en-US" sz="2000" dirty="0" smtClean="0">
                <a:solidFill>
                  <a:srgbClr val="63A648"/>
                </a:solidFill>
              </a:rPr>
              <a:t> </a:t>
            </a:r>
            <a:r>
              <a:rPr lang="en-US" sz="2000" dirty="0" smtClean="0">
                <a:solidFill>
                  <a:srgbClr val="1F497D"/>
                </a:solidFill>
              </a:rPr>
              <a:t>data and insights </a:t>
            </a:r>
            <a:r>
              <a:rPr lang="en-US" sz="2000" dirty="0" smtClean="0">
                <a:solidFill>
                  <a:schemeClr val="tx2"/>
                </a:solidFill>
              </a:rPr>
              <a:t>to increase </a:t>
            </a:r>
          </a:p>
          <a:p>
            <a:r>
              <a:rPr lang="en-US" sz="2000" dirty="0">
                <a:solidFill>
                  <a:schemeClr val="tx2"/>
                </a:solidFill>
              </a:rPr>
              <a:t>b</a:t>
            </a:r>
            <a:r>
              <a:rPr lang="en-US" sz="2000" dirty="0" smtClean="0">
                <a:solidFill>
                  <a:schemeClr val="tx2"/>
                </a:solidFill>
              </a:rPr>
              <a:t>roadband utilization and impacts </a:t>
            </a:r>
          </a:p>
          <a:p>
            <a:endParaRPr lang="en-US" sz="1800" dirty="0" smtClean="0">
              <a:solidFill>
                <a:srgbClr val="1F497D"/>
              </a:solidFill>
            </a:endParaRPr>
          </a:p>
          <a:p>
            <a:r>
              <a:rPr lang="en-US" sz="2000" b="1" dirty="0" smtClean="0">
                <a:solidFill>
                  <a:srgbClr val="409736"/>
                </a:solidFill>
              </a:rPr>
              <a:t>WE </a:t>
            </a:r>
            <a:r>
              <a:rPr lang="en-US" sz="2000" b="1" dirty="0">
                <a:solidFill>
                  <a:srgbClr val="409736"/>
                </a:solidFill>
              </a:rPr>
              <a:t>DELIVER</a:t>
            </a:r>
            <a:r>
              <a:rPr lang="en-US" sz="2000" dirty="0">
                <a:solidFill>
                  <a:srgbClr val="409736"/>
                </a:solidFill>
              </a:rPr>
              <a:t> </a:t>
            </a:r>
            <a:r>
              <a:rPr lang="en-US" sz="2000" dirty="0" smtClean="0">
                <a:solidFill>
                  <a:schemeClr val="tx2"/>
                </a:solidFill>
              </a:rPr>
              <a:t>strategies </a:t>
            </a:r>
            <a:r>
              <a:rPr lang="en-US" sz="2000" dirty="0">
                <a:solidFill>
                  <a:schemeClr val="tx2"/>
                </a:solidFill>
              </a:rPr>
              <a:t>for economic </a:t>
            </a:r>
            <a:r>
              <a:rPr lang="en-US" sz="2000" dirty="0" smtClean="0">
                <a:solidFill>
                  <a:schemeClr val="tx2"/>
                </a:solidFill>
              </a:rPr>
              <a:t>development </a:t>
            </a:r>
          </a:p>
          <a:p>
            <a:r>
              <a:rPr lang="en-US" sz="2000" dirty="0" smtClean="0">
                <a:solidFill>
                  <a:schemeClr val="tx2"/>
                </a:solidFill>
              </a:rPr>
              <a:t>and community transformation through broadband</a:t>
            </a:r>
            <a:endParaRPr lang="en-CA" sz="2000" dirty="0" smtClean="0">
              <a:solidFill>
                <a:schemeClr val="tx2"/>
              </a:solidFill>
            </a:endParaRPr>
          </a:p>
          <a:p>
            <a:endParaRPr lang="en-CA" sz="2000" b="1" dirty="0" smtClean="0">
              <a:solidFill>
                <a:srgbClr val="59AD48"/>
              </a:solidFill>
            </a:endParaRPr>
          </a:p>
          <a:p>
            <a:r>
              <a:rPr lang="en-CA" sz="2000" b="1" dirty="0" smtClean="0">
                <a:solidFill>
                  <a:srgbClr val="409736"/>
                </a:solidFill>
              </a:rPr>
              <a:t>Some of our clients:</a:t>
            </a:r>
            <a:endParaRPr lang="en-CA" sz="2000" b="1" dirty="0">
              <a:solidFill>
                <a:srgbClr val="409736"/>
              </a:solidFill>
            </a:endParaRPr>
          </a:p>
        </p:txBody>
      </p:sp>
      <p:sp>
        <p:nvSpPr>
          <p:cNvPr id="23" name="Oval 22"/>
          <p:cNvSpPr/>
          <p:nvPr/>
        </p:nvSpPr>
        <p:spPr bwMode="auto">
          <a:xfrm>
            <a:off x="6145210" y="2501900"/>
            <a:ext cx="221458" cy="241300"/>
          </a:xfrm>
          <a:prstGeom prst="ellipse">
            <a:avLst/>
          </a:prstGeom>
          <a:solidFill>
            <a:srgbClr val="409736"/>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21578A"/>
              </a:solidFill>
              <a:effectLst/>
              <a:latin typeface="Calibri" pitchFamily="34" charset="0"/>
            </a:endParaRPr>
          </a:p>
        </p:txBody>
      </p:sp>
      <p:sp>
        <p:nvSpPr>
          <p:cNvPr id="24" name="Oval 23"/>
          <p:cNvSpPr/>
          <p:nvPr/>
        </p:nvSpPr>
        <p:spPr bwMode="auto">
          <a:xfrm>
            <a:off x="6379098" y="2381250"/>
            <a:ext cx="221458" cy="241300"/>
          </a:xfrm>
          <a:prstGeom prst="ellipse">
            <a:avLst/>
          </a:prstGeom>
          <a:solidFill>
            <a:srgbClr val="409736"/>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21578A"/>
              </a:solidFill>
              <a:effectLst/>
              <a:latin typeface="Calibri" pitchFamily="34" charset="0"/>
            </a:endParaRPr>
          </a:p>
        </p:txBody>
      </p:sp>
      <p:sp>
        <p:nvSpPr>
          <p:cNvPr id="25" name="Oval 24"/>
          <p:cNvSpPr/>
          <p:nvPr/>
        </p:nvSpPr>
        <p:spPr bwMode="auto">
          <a:xfrm>
            <a:off x="7006830" y="2381250"/>
            <a:ext cx="221458" cy="241300"/>
          </a:xfrm>
          <a:prstGeom prst="ellipse">
            <a:avLst/>
          </a:prstGeom>
          <a:solidFill>
            <a:srgbClr val="409736"/>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21578A"/>
              </a:solidFill>
              <a:effectLst/>
              <a:latin typeface="Calibri" pitchFamily="34" charset="0"/>
            </a:endParaRPr>
          </a:p>
        </p:txBody>
      </p:sp>
      <p:sp>
        <p:nvSpPr>
          <p:cNvPr id="26" name="Oval 25"/>
          <p:cNvSpPr/>
          <p:nvPr/>
        </p:nvSpPr>
        <p:spPr bwMode="auto">
          <a:xfrm>
            <a:off x="8032400" y="3098800"/>
            <a:ext cx="221458" cy="241300"/>
          </a:xfrm>
          <a:prstGeom prst="ellipse">
            <a:avLst/>
          </a:prstGeom>
          <a:solidFill>
            <a:srgbClr val="409736"/>
          </a:solidFill>
          <a:ln>
            <a:noFill/>
          </a:ln>
          <a:effectLst/>
          <a:extLst/>
        </p:spPr>
        <p:txBody>
          <a:bodyPr vert="horz" wrap="square" lIns="91440" tIns="45720" rIns="91440" bIns="45720" numCol="1" rtlCol="0" anchor="ctr"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21578A"/>
              </a:solidFill>
              <a:effectLst/>
              <a:latin typeface="Calibri" pitchFamily="34" charset="0"/>
            </a:endParaRPr>
          </a:p>
        </p:txBody>
      </p:sp>
      <p:sp>
        <p:nvSpPr>
          <p:cNvPr id="5" name="Title 4"/>
          <p:cNvSpPr>
            <a:spLocks noGrp="1"/>
          </p:cNvSpPr>
          <p:nvPr>
            <p:ph type="title"/>
          </p:nvPr>
        </p:nvSpPr>
        <p:spPr/>
        <p:txBody>
          <a:bodyPr/>
          <a:lstStyle/>
          <a:p>
            <a:r>
              <a:rPr lang="en-US" dirty="0" smtClean="0"/>
              <a:t>Making Broadband Work and Proving it</a:t>
            </a:r>
            <a:endParaRPr lang="en-US"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94522" y="3579721"/>
            <a:ext cx="1961103" cy="460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259995" y="4878115"/>
            <a:ext cx="1747838" cy="44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146947" y="4364665"/>
            <a:ext cx="2189955" cy="5838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2" descr="Illinois broadban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96078" y="3675953"/>
            <a:ext cx="2838521" cy="444843"/>
          </a:xfrm>
          <a:prstGeom prst="rect">
            <a:avLst/>
          </a:prstGeom>
        </p:spPr>
      </p:pic>
      <p:pic>
        <p:nvPicPr>
          <p:cNvPr id="6" name="Picture 5" descr="INDUSTRY-CANADA-1024x488.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00556" y="4120796"/>
            <a:ext cx="1533358" cy="730741"/>
          </a:xfrm>
          <a:prstGeom prst="rect">
            <a:avLst/>
          </a:prstGeom>
        </p:spPr>
      </p:pic>
      <p:pic>
        <p:nvPicPr>
          <p:cNvPr id="17" name="Picture 5"/>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241925" y="5346591"/>
            <a:ext cx="1124743" cy="4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184978" y="5965604"/>
            <a:ext cx="1420207" cy="763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3019878" y="5328037"/>
            <a:ext cx="1534877" cy="58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Ontario_Canada_Logo.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63856" y="5990348"/>
            <a:ext cx="1536700" cy="508000"/>
          </a:xfrm>
          <a:prstGeom prst="rect">
            <a:avLst/>
          </a:prstGeom>
        </p:spPr>
      </p:pic>
      <p:pic>
        <p:nvPicPr>
          <p:cNvPr id="14" name="Picture 13" descr="ftth_logo.png"/>
          <p:cNvPicPr>
            <a:picLocks noChangeAspect="1"/>
          </p:cNvPicPr>
          <p:nvPr/>
        </p:nvPicPr>
        <p:blipFill rotWithShape="1">
          <a:blip r:embed="rId12">
            <a:extLst>
              <a:ext uri="{28A0092B-C50C-407E-A947-70E740481C1C}">
                <a14:useLocalDpi xmlns:a14="http://schemas.microsoft.com/office/drawing/2010/main" val="0"/>
              </a:ext>
            </a:extLst>
          </a:blip>
          <a:srcRect l="11273" t="14379" r="38592" b="18768"/>
          <a:stretch/>
        </p:blipFill>
        <p:spPr>
          <a:xfrm>
            <a:off x="2468310" y="4105089"/>
            <a:ext cx="912498" cy="1216792"/>
          </a:xfrm>
          <a:prstGeom prst="rect">
            <a:avLst/>
          </a:prstGeom>
        </p:spPr>
      </p:pic>
      <p:pic>
        <p:nvPicPr>
          <p:cNvPr id="27" name="Picture 26" descr="North georgia.png"/>
          <p:cNvPicPr>
            <a:picLocks noChangeAspect="1"/>
          </p:cNvPicPr>
          <p:nvPr/>
        </p:nvPicPr>
        <p:blipFill rotWithShape="1">
          <a:blip r:embed="rId13">
            <a:extLst>
              <a:ext uri="{28A0092B-C50C-407E-A947-70E740481C1C}">
                <a14:useLocalDpi xmlns:a14="http://schemas.microsoft.com/office/drawing/2010/main" val="0"/>
              </a:ext>
            </a:extLst>
          </a:blip>
          <a:srcRect l="2656" r="51471"/>
          <a:stretch/>
        </p:blipFill>
        <p:spPr>
          <a:xfrm>
            <a:off x="166688" y="5953003"/>
            <a:ext cx="2853190" cy="794021"/>
          </a:xfrm>
          <a:prstGeom prst="rect">
            <a:avLst/>
          </a:prstGeom>
        </p:spPr>
      </p:pic>
      <p:pic>
        <p:nvPicPr>
          <p:cNvPr id="28" name="Picture 27" descr="British telecom.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25331" y="5192596"/>
            <a:ext cx="1679479" cy="797752"/>
          </a:xfrm>
          <a:prstGeom prst="rect">
            <a:avLst/>
          </a:prstGeom>
        </p:spPr>
      </p:pic>
      <p:pic>
        <p:nvPicPr>
          <p:cNvPr id="29" name="Picture 28" descr="virginia-state-seal.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12752" y="3996756"/>
            <a:ext cx="1288255" cy="1290490"/>
          </a:xfrm>
          <a:prstGeom prst="rect">
            <a:avLst/>
          </a:prstGeom>
        </p:spPr>
      </p:pic>
      <p:pic>
        <p:nvPicPr>
          <p:cNvPr id="4" name="Picture 3" descr="Nebraska state.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955181" y="5401257"/>
            <a:ext cx="1400444" cy="1400444"/>
          </a:xfrm>
          <a:prstGeom prst="rect">
            <a:avLst/>
          </a:prstGeom>
        </p:spPr>
      </p:pic>
    </p:spTree>
    <p:extLst>
      <p:ext uri="{BB962C8B-B14F-4D97-AF65-F5344CB8AC3E}">
        <p14:creationId xmlns:p14="http://schemas.microsoft.com/office/powerpoint/2010/main" val="623145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73"/>
          <p:cNvSpPr>
            <a:spLocks/>
          </p:cNvSpPr>
          <p:nvPr/>
        </p:nvSpPr>
        <p:spPr bwMode="auto">
          <a:xfrm>
            <a:off x="1152524" y="1282892"/>
            <a:ext cx="6886575" cy="898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lnSpc>
                <a:spcPct val="85000"/>
              </a:lnSpc>
              <a:spcBef>
                <a:spcPts val="0"/>
              </a:spcBef>
              <a:spcAft>
                <a:spcPts val="0"/>
              </a:spcAft>
              <a:buSzPct val="130000"/>
              <a:buFont typeface="Arial" charset="0"/>
              <a:buNone/>
            </a:pPr>
            <a:r>
              <a:rPr lang="en-US" sz="2400" b="1" dirty="0" smtClean="0">
                <a:solidFill>
                  <a:srgbClr val="409736"/>
                </a:solidFill>
              </a:rPr>
              <a:t>In the Broadband equation, </a:t>
            </a:r>
          </a:p>
          <a:p>
            <a:pPr algn="ctr" defTabSz="914400">
              <a:spcBef>
                <a:spcPts val="0"/>
              </a:spcBef>
              <a:spcAft>
                <a:spcPts val="0"/>
              </a:spcAft>
              <a:buSzPct val="130000"/>
              <a:buFont typeface="Arial" charset="0"/>
              <a:buNone/>
            </a:pPr>
            <a:r>
              <a:rPr lang="en-US" sz="2400" b="1" dirty="0" smtClean="0">
                <a:solidFill>
                  <a:srgbClr val="409736"/>
                </a:solidFill>
              </a:rPr>
              <a:t>the </a:t>
            </a:r>
            <a:r>
              <a:rPr lang="en-US" sz="2400" b="1" dirty="0">
                <a:solidFill>
                  <a:srgbClr val="409736"/>
                </a:solidFill>
              </a:rPr>
              <a:t>quality of each input affects the </a:t>
            </a:r>
            <a:r>
              <a:rPr lang="en-US" sz="2400" b="1" dirty="0" smtClean="0">
                <a:solidFill>
                  <a:srgbClr val="409736"/>
                </a:solidFill>
              </a:rPr>
              <a:t>outcome</a:t>
            </a:r>
          </a:p>
        </p:txBody>
      </p:sp>
      <p:sp>
        <p:nvSpPr>
          <p:cNvPr id="3" name="Rounded Rectangle 2"/>
          <p:cNvSpPr/>
          <p:nvPr/>
        </p:nvSpPr>
        <p:spPr bwMode="auto">
          <a:xfrm>
            <a:off x="-609600" y="2209801"/>
            <a:ext cx="6235700" cy="2933699"/>
          </a:xfrm>
          <a:prstGeom prst="round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CA" sz="1000" b="0" i="0" u="none" strike="noStrike" cap="none" normalizeH="0" baseline="0" smtClean="0">
              <a:ln>
                <a:noFill/>
              </a:ln>
              <a:solidFill>
                <a:srgbClr val="21578A"/>
              </a:solidFill>
              <a:effectLst/>
              <a:latin typeface="Calibri" pitchFamily="34" charset="0"/>
            </a:endParaRPr>
          </a:p>
        </p:txBody>
      </p:sp>
      <p:grpSp>
        <p:nvGrpSpPr>
          <p:cNvPr id="42" name="Group 41"/>
          <p:cNvGrpSpPr/>
          <p:nvPr/>
        </p:nvGrpSpPr>
        <p:grpSpPr>
          <a:xfrm>
            <a:off x="330310" y="2343146"/>
            <a:ext cx="8299312" cy="660400"/>
            <a:chOff x="330310" y="2343146"/>
            <a:chExt cx="8299312" cy="660400"/>
          </a:xfrm>
          <a:scene3d>
            <a:camera prst="orthographicFront">
              <a:rot lat="0" lon="0" rev="0"/>
            </a:camera>
            <a:lightRig rig="balanced" dir="t">
              <a:rot lat="0" lon="0" rev="8700000"/>
            </a:lightRig>
          </a:scene3d>
        </p:grpSpPr>
        <p:sp>
          <p:nvSpPr>
            <p:cNvPr id="13" name="Equal 12"/>
            <p:cNvSpPr/>
            <p:nvPr/>
          </p:nvSpPr>
          <p:spPr bwMode="auto">
            <a:xfrm>
              <a:off x="6261100" y="2446336"/>
              <a:ext cx="711200" cy="477837"/>
            </a:xfrm>
            <a:prstGeom prst="mathEqual">
              <a:avLst/>
            </a:prstGeom>
            <a:solidFill>
              <a:schemeClr val="tx2"/>
            </a:solidFill>
            <a:ln>
              <a:noFill/>
            </a:ln>
            <a:effectLst>
              <a:outerShdw blurRad="44450" dist="27940" dir="5400000" algn="ctr">
                <a:srgbClr val="000000">
                  <a:alpha val="32000"/>
                </a:srgbClr>
              </a:outerShdw>
            </a:effectLst>
            <a:sp3d>
              <a:bevelT w="190500" h="38100"/>
            </a:sp3d>
            <a:extLst/>
          </p:spPr>
          <p:txBody>
            <a:bodyPr vert="horz" wrap="square" lIns="91440" tIns="45720" rIns="91440" bIns="45720" numCol="1" rtlCol="0" anchor="ctr"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CA" sz="1000" b="0" i="0" u="none" strike="noStrike" cap="none" normalizeH="0" baseline="0" smtClean="0">
                <a:ln>
                  <a:noFill/>
                </a:ln>
                <a:solidFill>
                  <a:srgbClr val="21578A"/>
                </a:solidFill>
                <a:effectLst/>
                <a:latin typeface="Calibri" pitchFamily="34" charset="0"/>
              </a:endParaRPr>
            </a:p>
          </p:txBody>
        </p:sp>
        <p:sp>
          <p:nvSpPr>
            <p:cNvPr id="15" name="Plus 14"/>
            <p:cNvSpPr/>
            <p:nvPr/>
          </p:nvSpPr>
          <p:spPr bwMode="auto">
            <a:xfrm>
              <a:off x="2895600" y="2446336"/>
              <a:ext cx="565123" cy="477837"/>
            </a:xfrm>
            <a:prstGeom prst="mathPlus">
              <a:avLst/>
            </a:prstGeom>
            <a:solidFill>
              <a:srgbClr val="1F497D"/>
            </a:solidFill>
            <a:ln>
              <a:noFill/>
            </a:ln>
            <a:effectLst>
              <a:outerShdw blurRad="44450" dist="27940" dir="5400000" algn="ctr">
                <a:srgbClr val="000000">
                  <a:alpha val="32000"/>
                </a:srgbClr>
              </a:outerShdw>
            </a:effectLst>
            <a:sp3d>
              <a:bevelT w="190500" h="38100"/>
            </a:sp3d>
            <a:extLst/>
          </p:spPr>
          <p:txBody>
            <a:bodyPr vert="horz" wrap="square" lIns="91440" tIns="45720" rIns="91440" bIns="45720" numCol="1" rtlCol="0" anchor="ctr"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CA" sz="1000" b="0" i="0" u="none" strike="noStrike" cap="none" normalizeH="0" baseline="0" smtClean="0">
                <a:ln>
                  <a:noFill/>
                </a:ln>
                <a:solidFill>
                  <a:srgbClr val="21578A"/>
                </a:solidFill>
                <a:effectLst/>
                <a:latin typeface="Calibri" pitchFamily="34" charset="0"/>
              </a:endParaRPr>
            </a:p>
          </p:txBody>
        </p:sp>
        <p:sp>
          <p:nvSpPr>
            <p:cNvPr id="28" name="Rounded Rectangle 27"/>
            <p:cNvSpPr/>
            <p:nvPr/>
          </p:nvSpPr>
          <p:spPr bwMode="auto">
            <a:xfrm>
              <a:off x="3568810" y="2343146"/>
              <a:ext cx="2565290" cy="660400"/>
            </a:xfrm>
            <a:prstGeom prst="roundRect">
              <a:avLst/>
            </a:prstGeom>
            <a:solidFill>
              <a:srgbClr val="008000"/>
            </a:solidFill>
            <a:ln>
              <a:noFill/>
            </a:ln>
            <a:effectLst>
              <a:outerShdw blurRad="44450" dist="27940" dir="5400000" algn="ctr">
                <a:srgbClr val="000000">
                  <a:alpha val="32000"/>
                </a:srgbClr>
              </a:outerShdw>
            </a:effectLst>
            <a:sp3d>
              <a:bevelT w="190500" h="38100"/>
            </a:sp3d>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Tx/>
                <a:buSzTx/>
                <a:buFontTx/>
                <a:buNone/>
                <a:tabLst/>
              </a:pPr>
              <a:r>
                <a:rPr kumimoji="0" lang="en-CA" sz="2200" b="0" i="0" u="none" strike="noStrike" cap="none" normalizeH="0" baseline="0" dirty="0" smtClean="0">
                  <a:ln>
                    <a:noFill/>
                  </a:ln>
                  <a:solidFill>
                    <a:schemeClr val="bg1"/>
                  </a:solidFill>
                  <a:effectLst/>
                  <a:latin typeface="Calibri" pitchFamily="34" charset="0"/>
                </a:rPr>
                <a:t>Utilization</a:t>
              </a:r>
            </a:p>
          </p:txBody>
        </p:sp>
        <p:sp>
          <p:nvSpPr>
            <p:cNvPr id="10" name="Snip Diagonal Corner Rectangle 9"/>
            <p:cNvSpPr/>
            <p:nvPr/>
          </p:nvSpPr>
          <p:spPr bwMode="auto">
            <a:xfrm>
              <a:off x="7118377" y="2343146"/>
              <a:ext cx="1511245" cy="660400"/>
            </a:xfrm>
            <a:prstGeom prst="snip2DiagRect">
              <a:avLst>
                <a:gd name="adj1" fmla="val 50000"/>
                <a:gd name="adj2" fmla="val 26282"/>
              </a:avLst>
            </a:prstGeom>
            <a:solidFill>
              <a:schemeClr val="bg1">
                <a:lumMod val="50000"/>
              </a:schemeClr>
            </a:solidFill>
            <a:ln>
              <a:noFill/>
            </a:ln>
            <a:effectLst>
              <a:outerShdw blurRad="44450" dist="27940" dir="5400000" algn="ctr">
                <a:srgbClr val="000000">
                  <a:alpha val="32000"/>
                </a:srgbClr>
              </a:outerShdw>
            </a:effectLst>
            <a:sp3d>
              <a:bevelT w="190500" h="38100"/>
            </a:sp3d>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Tx/>
                <a:buSzTx/>
                <a:buFontTx/>
                <a:buNone/>
                <a:tabLst/>
              </a:pPr>
              <a:r>
                <a:rPr kumimoji="0" lang="en-CA" sz="2200" b="0" i="0" u="none" strike="noStrike" cap="none" normalizeH="0" baseline="0" dirty="0" smtClean="0">
                  <a:ln>
                    <a:noFill/>
                  </a:ln>
                  <a:solidFill>
                    <a:srgbClr val="FFFFFF"/>
                  </a:solidFill>
                  <a:effectLst/>
                  <a:latin typeface="Calibri" pitchFamily="34" charset="0"/>
                </a:rPr>
                <a:t>Average</a:t>
              </a:r>
            </a:p>
          </p:txBody>
        </p:sp>
        <p:sp>
          <p:nvSpPr>
            <p:cNvPr id="36" name="Snip Diagonal Corner Rectangle 35"/>
            <p:cNvSpPr/>
            <p:nvPr/>
          </p:nvSpPr>
          <p:spPr bwMode="auto">
            <a:xfrm>
              <a:off x="330310" y="2343146"/>
              <a:ext cx="2565290" cy="660400"/>
            </a:xfrm>
            <a:prstGeom prst="snip2DiagRect">
              <a:avLst>
                <a:gd name="adj1" fmla="val 50000"/>
                <a:gd name="adj2" fmla="val 50000"/>
              </a:avLst>
            </a:prstGeom>
            <a:solidFill>
              <a:srgbClr val="800000"/>
            </a:solidFill>
            <a:ln>
              <a:noFill/>
            </a:ln>
            <a:effectLst>
              <a:outerShdw blurRad="44450" dist="27940" dir="5400000" algn="ctr">
                <a:srgbClr val="000000">
                  <a:alpha val="32000"/>
                </a:srgbClr>
              </a:outerShdw>
            </a:effectLst>
            <a:sp3d>
              <a:bevelT w="190500" h="38100"/>
            </a:sp3d>
            <a:extLst/>
          </p:spPr>
          <p:txBody>
            <a:bodyPr vert="horz" wrap="square" lIns="91440" tIns="45720" rIns="91440" bIns="45720" numCol="1" rtlCol="0" anchor="ctr" anchorCtr="0" compatLnSpc="1">
              <a:prstTxWarp prst="textNoShape">
                <a:avLst/>
              </a:prstTxWarp>
            </a:bodyPr>
            <a:lstStyle/>
            <a:p>
              <a:pPr algn="ctr">
                <a:lnSpc>
                  <a:spcPct val="80000"/>
                </a:lnSpc>
              </a:pPr>
              <a:r>
                <a:rPr lang="en-CA" sz="2200" dirty="0">
                  <a:solidFill>
                    <a:schemeClr val="bg1"/>
                  </a:solidFill>
                </a:rPr>
                <a:t>Lagging Technology</a:t>
              </a:r>
            </a:p>
          </p:txBody>
        </p:sp>
      </p:grpSp>
      <p:grpSp>
        <p:nvGrpSpPr>
          <p:cNvPr id="41" name="Group 40"/>
          <p:cNvGrpSpPr/>
          <p:nvPr/>
        </p:nvGrpSpPr>
        <p:grpSpPr>
          <a:xfrm>
            <a:off x="330310" y="3809992"/>
            <a:ext cx="8299312" cy="666754"/>
            <a:chOff x="330310" y="3682992"/>
            <a:chExt cx="8299312" cy="666754"/>
          </a:xfrm>
          <a:scene3d>
            <a:camera prst="orthographicFront">
              <a:rot lat="0" lon="0" rev="0"/>
            </a:camera>
            <a:lightRig rig="balanced" dir="t">
              <a:rot lat="0" lon="0" rev="8700000"/>
            </a:lightRig>
          </a:scene3d>
        </p:grpSpPr>
        <p:sp>
          <p:nvSpPr>
            <p:cNvPr id="19" name="Equal 18"/>
            <p:cNvSpPr/>
            <p:nvPr/>
          </p:nvSpPr>
          <p:spPr bwMode="auto">
            <a:xfrm>
              <a:off x="6261100" y="3740146"/>
              <a:ext cx="711200" cy="477837"/>
            </a:xfrm>
            <a:prstGeom prst="mathEqual">
              <a:avLst/>
            </a:prstGeom>
            <a:solidFill>
              <a:schemeClr val="tx2"/>
            </a:solidFill>
            <a:ln>
              <a:noFill/>
            </a:ln>
            <a:effectLst>
              <a:outerShdw blurRad="44450" dist="27940" dir="5400000" algn="ctr">
                <a:srgbClr val="000000">
                  <a:alpha val="32000"/>
                </a:srgbClr>
              </a:outerShdw>
            </a:effectLst>
            <a:sp3d>
              <a:bevelT w="190500" h="38100"/>
            </a:sp3d>
            <a:extLst/>
          </p:spPr>
          <p:txBody>
            <a:bodyPr vert="horz" wrap="square" lIns="91440" tIns="45720" rIns="91440" bIns="45720" numCol="1" rtlCol="0" anchor="ctr"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CA" sz="1000" b="0" i="0" u="none" strike="noStrike" cap="none" normalizeH="0" baseline="0" smtClean="0">
                <a:ln>
                  <a:noFill/>
                </a:ln>
                <a:solidFill>
                  <a:srgbClr val="21578A"/>
                </a:solidFill>
                <a:effectLst/>
                <a:latin typeface="Calibri" pitchFamily="34" charset="0"/>
              </a:endParaRPr>
            </a:p>
          </p:txBody>
        </p:sp>
        <p:sp>
          <p:nvSpPr>
            <p:cNvPr id="30" name="Rounded Rectangle 29"/>
            <p:cNvSpPr/>
            <p:nvPr/>
          </p:nvSpPr>
          <p:spPr bwMode="auto">
            <a:xfrm>
              <a:off x="330310" y="3689346"/>
              <a:ext cx="2565290" cy="660400"/>
            </a:xfrm>
            <a:prstGeom prst="roundRect">
              <a:avLst/>
            </a:prstGeom>
            <a:solidFill>
              <a:srgbClr val="008000"/>
            </a:solidFill>
            <a:ln>
              <a:noFill/>
            </a:ln>
            <a:effectLst>
              <a:outerShdw blurRad="44450" dist="27940" dir="5400000" algn="ctr">
                <a:srgbClr val="000000">
                  <a:alpha val="32000"/>
                </a:srgbClr>
              </a:outerShdw>
            </a:effectLst>
            <a:sp3d>
              <a:bevelT w="190500" h="38100"/>
            </a:sp3d>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Tx/>
                <a:buSzTx/>
                <a:buFontTx/>
                <a:buNone/>
                <a:tabLst/>
              </a:pPr>
              <a:r>
                <a:rPr kumimoji="0" lang="en-CA" sz="2200" b="0" i="0" u="none" strike="noStrike" cap="none" normalizeH="0" baseline="0" dirty="0" smtClean="0">
                  <a:ln>
                    <a:noFill/>
                  </a:ln>
                  <a:solidFill>
                    <a:schemeClr val="bg1"/>
                  </a:solidFill>
                  <a:effectLst/>
                  <a:latin typeface="Calibri" pitchFamily="34" charset="0"/>
                </a:rPr>
                <a:t>Technology</a:t>
              </a:r>
            </a:p>
          </p:txBody>
        </p:sp>
        <p:sp>
          <p:nvSpPr>
            <p:cNvPr id="35" name="Snip Diagonal Corner Rectangle 34"/>
            <p:cNvSpPr/>
            <p:nvPr/>
          </p:nvSpPr>
          <p:spPr bwMode="auto">
            <a:xfrm>
              <a:off x="3530710" y="3689346"/>
              <a:ext cx="2565290" cy="660400"/>
            </a:xfrm>
            <a:prstGeom prst="snip2DiagRect">
              <a:avLst>
                <a:gd name="adj1" fmla="val 50000"/>
                <a:gd name="adj2" fmla="val 50000"/>
              </a:avLst>
            </a:prstGeom>
            <a:solidFill>
              <a:srgbClr val="800000"/>
            </a:solidFill>
            <a:ln>
              <a:noFill/>
            </a:ln>
            <a:effectLst>
              <a:outerShdw blurRad="44450" dist="27940" dir="5400000" algn="ctr">
                <a:srgbClr val="000000">
                  <a:alpha val="32000"/>
                </a:srgbClr>
              </a:outerShdw>
            </a:effectLst>
            <a:sp3d>
              <a:bevelT w="190500" h="38100"/>
            </a:sp3d>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Tx/>
                <a:buSzTx/>
                <a:buFontTx/>
                <a:buNone/>
                <a:tabLst/>
              </a:pPr>
              <a:r>
                <a:rPr lang="en-CA" sz="2200" dirty="0" smtClean="0">
                  <a:solidFill>
                    <a:srgbClr val="FFFFFF"/>
                  </a:solidFill>
                </a:rPr>
                <a:t>Low </a:t>
              </a:r>
              <a:r>
                <a:rPr kumimoji="0" lang="en-CA" sz="2200" b="0" i="0" u="none" strike="noStrike" cap="none" normalizeH="0" baseline="0" dirty="0" smtClean="0">
                  <a:ln>
                    <a:noFill/>
                  </a:ln>
                  <a:solidFill>
                    <a:srgbClr val="FFFFFF"/>
                  </a:solidFill>
                  <a:effectLst/>
                  <a:latin typeface="Calibri" pitchFamily="34" charset="0"/>
                </a:rPr>
                <a:t>Utilization</a:t>
              </a:r>
            </a:p>
          </p:txBody>
        </p:sp>
        <p:sp>
          <p:nvSpPr>
            <p:cNvPr id="37" name="Snip Diagonal Corner Rectangle 36"/>
            <p:cNvSpPr/>
            <p:nvPr/>
          </p:nvSpPr>
          <p:spPr bwMode="auto">
            <a:xfrm>
              <a:off x="7118377" y="3682992"/>
              <a:ext cx="1511245" cy="660400"/>
            </a:xfrm>
            <a:prstGeom prst="snip2DiagRect">
              <a:avLst>
                <a:gd name="adj1" fmla="val 50000"/>
                <a:gd name="adj2" fmla="val 26282"/>
              </a:avLst>
            </a:prstGeom>
            <a:solidFill>
              <a:schemeClr val="bg1">
                <a:lumMod val="50000"/>
              </a:schemeClr>
            </a:solidFill>
            <a:ln>
              <a:noFill/>
            </a:ln>
            <a:effectLst>
              <a:outerShdw blurRad="44450" dist="27940" dir="5400000" algn="ctr">
                <a:srgbClr val="000000">
                  <a:alpha val="32000"/>
                </a:srgbClr>
              </a:outerShdw>
            </a:effectLst>
            <a:sp3d>
              <a:bevelT w="190500" h="38100"/>
            </a:sp3d>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Tx/>
                <a:buSzTx/>
                <a:buFontTx/>
                <a:buNone/>
                <a:tabLst/>
              </a:pPr>
              <a:r>
                <a:rPr kumimoji="0" lang="en-CA" sz="2200" b="0" i="0" u="none" strike="noStrike" cap="none" normalizeH="0" baseline="0" dirty="0" smtClean="0">
                  <a:ln>
                    <a:noFill/>
                  </a:ln>
                  <a:solidFill>
                    <a:schemeClr val="bg1"/>
                  </a:solidFill>
                  <a:effectLst/>
                  <a:latin typeface="Calibri" pitchFamily="34" charset="0"/>
                </a:rPr>
                <a:t>Poor</a:t>
              </a:r>
            </a:p>
          </p:txBody>
        </p:sp>
      </p:grpSp>
      <p:grpSp>
        <p:nvGrpSpPr>
          <p:cNvPr id="40" name="Group 39"/>
          <p:cNvGrpSpPr/>
          <p:nvPr/>
        </p:nvGrpSpPr>
        <p:grpSpPr>
          <a:xfrm>
            <a:off x="330310" y="5370509"/>
            <a:ext cx="8299312" cy="660400"/>
            <a:chOff x="330310" y="4951409"/>
            <a:chExt cx="8299312" cy="660400"/>
          </a:xfrm>
          <a:scene3d>
            <a:camera prst="orthographicFront">
              <a:rot lat="0" lon="0" rev="0"/>
            </a:camera>
            <a:lightRig rig="balanced" dir="t">
              <a:rot lat="0" lon="0" rev="8700000"/>
            </a:lightRig>
          </a:scene3d>
        </p:grpSpPr>
        <p:sp>
          <p:nvSpPr>
            <p:cNvPr id="16" name="Plus 15"/>
            <p:cNvSpPr/>
            <p:nvPr/>
          </p:nvSpPr>
          <p:spPr bwMode="auto">
            <a:xfrm>
              <a:off x="2914787" y="5051426"/>
              <a:ext cx="565123" cy="477837"/>
            </a:xfrm>
            <a:prstGeom prst="mathPlus">
              <a:avLst/>
            </a:prstGeom>
            <a:solidFill>
              <a:srgbClr val="1F497D"/>
            </a:solidFill>
            <a:ln>
              <a:noFill/>
            </a:ln>
            <a:effectLst>
              <a:outerShdw blurRad="44450" dist="27940" dir="5400000" algn="ctr">
                <a:srgbClr val="000000">
                  <a:alpha val="32000"/>
                </a:srgbClr>
              </a:outerShdw>
            </a:effectLst>
            <a:sp3d>
              <a:bevelT w="190500" h="38100"/>
            </a:sp3d>
            <a:extLst/>
          </p:spPr>
          <p:txBody>
            <a:bodyPr vert="horz" wrap="square" lIns="91440" tIns="45720" rIns="91440" bIns="45720" numCol="1" rtlCol="0" anchor="ctr"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CA" sz="1000" b="0" i="0" u="none" strike="noStrike" cap="none" normalizeH="0" baseline="0" smtClean="0">
                <a:ln>
                  <a:noFill/>
                </a:ln>
                <a:solidFill>
                  <a:srgbClr val="21578A"/>
                </a:solidFill>
                <a:effectLst/>
                <a:latin typeface="Calibri" pitchFamily="34" charset="0"/>
              </a:endParaRPr>
            </a:p>
          </p:txBody>
        </p:sp>
        <p:sp>
          <p:nvSpPr>
            <p:cNvPr id="18" name="Equal 17"/>
            <p:cNvSpPr/>
            <p:nvPr/>
          </p:nvSpPr>
          <p:spPr bwMode="auto">
            <a:xfrm>
              <a:off x="6261100" y="5051426"/>
              <a:ext cx="711200" cy="477837"/>
            </a:xfrm>
            <a:prstGeom prst="mathEqual">
              <a:avLst/>
            </a:prstGeom>
            <a:solidFill>
              <a:schemeClr val="tx2"/>
            </a:solidFill>
            <a:ln>
              <a:noFill/>
            </a:ln>
            <a:effectLst>
              <a:outerShdw blurRad="44450" dist="27940" dir="5400000" algn="ctr">
                <a:srgbClr val="000000">
                  <a:alpha val="32000"/>
                </a:srgbClr>
              </a:outerShdw>
            </a:effectLst>
            <a:sp3d>
              <a:bevelT w="190500" h="38100"/>
            </a:sp3d>
            <a:extLst/>
          </p:spPr>
          <p:txBody>
            <a:bodyPr vert="horz" wrap="square" lIns="91440" tIns="45720" rIns="91440" bIns="45720" numCol="1" rtlCol="0" anchor="ctr"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CA" sz="1000" b="0" i="0" u="none" strike="noStrike" cap="none" normalizeH="0" baseline="0" smtClean="0">
                <a:ln>
                  <a:noFill/>
                </a:ln>
                <a:solidFill>
                  <a:srgbClr val="21578A"/>
                </a:solidFill>
                <a:effectLst/>
                <a:latin typeface="Calibri" pitchFamily="34" charset="0"/>
              </a:endParaRPr>
            </a:p>
          </p:txBody>
        </p:sp>
        <p:sp>
          <p:nvSpPr>
            <p:cNvPr id="29" name="Rounded Rectangle 28"/>
            <p:cNvSpPr/>
            <p:nvPr/>
          </p:nvSpPr>
          <p:spPr bwMode="auto">
            <a:xfrm>
              <a:off x="3568810" y="4951409"/>
              <a:ext cx="2565290" cy="660400"/>
            </a:xfrm>
            <a:prstGeom prst="roundRect">
              <a:avLst/>
            </a:prstGeom>
            <a:solidFill>
              <a:srgbClr val="008000"/>
            </a:solidFill>
            <a:ln>
              <a:noFill/>
            </a:ln>
            <a:effectLst>
              <a:outerShdw blurRad="44450" dist="27940" dir="5400000" algn="ctr">
                <a:srgbClr val="000000">
                  <a:alpha val="32000"/>
                </a:srgbClr>
              </a:outerShdw>
            </a:effectLst>
            <a:sp3d>
              <a:bevelT w="190500" h="38100"/>
            </a:sp3d>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Tx/>
                <a:buSzTx/>
                <a:buFontTx/>
                <a:buNone/>
                <a:tabLst/>
              </a:pPr>
              <a:r>
                <a:rPr kumimoji="0" lang="en-CA" sz="2200" b="0" i="0" u="none" strike="noStrike" cap="none" normalizeH="0" baseline="0" dirty="0" smtClean="0">
                  <a:ln>
                    <a:noFill/>
                  </a:ln>
                  <a:solidFill>
                    <a:schemeClr val="bg1"/>
                  </a:solidFill>
                  <a:effectLst/>
                  <a:latin typeface="Calibri" pitchFamily="34" charset="0"/>
                </a:rPr>
                <a:t>Utilization</a:t>
              </a:r>
            </a:p>
          </p:txBody>
        </p:sp>
        <p:sp>
          <p:nvSpPr>
            <p:cNvPr id="31" name="Rounded Rectangle 30"/>
            <p:cNvSpPr/>
            <p:nvPr/>
          </p:nvSpPr>
          <p:spPr bwMode="auto">
            <a:xfrm>
              <a:off x="330310" y="4951409"/>
              <a:ext cx="2565290" cy="660400"/>
            </a:xfrm>
            <a:prstGeom prst="roundRect">
              <a:avLst/>
            </a:prstGeom>
            <a:solidFill>
              <a:srgbClr val="008000"/>
            </a:solidFill>
            <a:ln>
              <a:noFill/>
            </a:ln>
            <a:effectLst>
              <a:outerShdw blurRad="44450" dist="27940" dir="5400000" algn="ctr">
                <a:srgbClr val="000000">
                  <a:alpha val="32000"/>
                </a:srgbClr>
              </a:outerShdw>
            </a:effectLst>
            <a:sp3d>
              <a:bevelT w="190500" h="38100"/>
            </a:sp3d>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Tx/>
                <a:buSzTx/>
                <a:buFontTx/>
                <a:buNone/>
                <a:tabLst/>
              </a:pPr>
              <a:r>
                <a:rPr kumimoji="0" lang="en-CA" sz="2200" b="0" i="0" u="none" strike="noStrike" cap="none" normalizeH="0" baseline="0" dirty="0" smtClean="0">
                  <a:ln>
                    <a:noFill/>
                  </a:ln>
                  <a:solidFill>
                    <a:schemeClr val="bg1"/>
                  </a:solidFill>
                  <a:effectLst/>
                  <a:latin typeface="Calibri" pitchFamily="34" charset="0"/>
                </a:rPr>
                <a:t>Technology</a:t>
              </a:r>
            </a:p>
          </p:txBody>
        </p:sp>
        <p:sp>
          <p:nvSpPr>
            <p:cNvPr id="39" name="Rounded Rectangle 38"/>
            <p:cNvSpPr/>
            <p:nvPr/>
          </p:nvSpPr>
          <p:spPr bwMode="auto">
            <a:xfrm>
              <a:off x="7118377" y="4957763"/>
              <a:ext cx="1511245" cy="654046"/>
            </a:xfrm>
            <a:prstGeom prst="roundRect">
              <a:avLst/>
            </a:prstGeom>
            <a:solidFill>
              <a:srgbClr val="008000"/>
            </a:solidFill>
            <a:ln>
              <a:noFill/>
            </a:ln>
            <a:effectLst>
              <a:outerShdw blurRad="44450" dist="27940" dir="5400000" algn="ctr">
                <a:srgbClr val="000000">
                  <a:alpha val="32000"/>
                </a:srgbClr>
              </a:outerShdw>
            </a:effectLst>
            <a:sp3d>
              <a:bevelT w="190500" h="38100"/>
            </a:sp3d>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Tx/>
                <a:buSzTx/>
                <a:buFontTx/>
                <a:buNone/>
                <a:tabLst/>
              </a:pPr>
              <a:r>
                <a:rPr kumimoji="0" lang="en-CA" sz="2200" b="0" i="0" u="none" strike="noStrike" cap="none" normalizeH="0" baseline="0" dirty="0" smtClean="0">
                  <a:ln>
                    <a:noFill/>
                  </a:ln>
                  <a:solidFill>
                    <a:srgbClr val="FFFFFF"/>
                  </a:solidFill>
                  <a:effectLst/>
                  <a:latin typeface="Calibri" pitchFamily="34" charset="0"/>
                </a:rPr>
                <a:t>BENEFITS</a:t>
              </a:r>
            </a:p>
          </p:txBody>
        </p:sp>
      </p:grpSp>
      <p:sp>
        <p:nvSpPr>
          <p:cNvPr id="25" name="Plus 24"/>
          <p:cNvSpPr/>
          <p:nvPr/>
        </p:nvSpPr>
        <p:spPr bwMode="auto">
          <a:xfrm>
            <a:off x="2943485" y="3901273"/>
            <a:ext cx="565123" cy="477837"/>
          </a:xfrm>
          <a:prstGeom prst="mathPlus">
            <a:avLst/>
          </a:prstGeom>
          <a:solidFill>
            <a:srgbClr val="1F49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ctr"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CA" sz="1000" b="0" i="0" u="none" strike="noStrike" cap="none" normalizeH="0" baseline="0" smtClean="0">
              <a:ln>
                <a:noFill/>
              </a:ln>
              <a:solidFill>
                <a:srgbClr val="21578A"/>
              </a:solidFill>
              <a:effectLst/>
              <a:latin typeface="Calibri" pitchFamily="34" charset="0"/>
            </a:endParaRPr>
          </a:p>
        </p:txBody>
      </p:sp>
      <p:sp>
        <p:nvSpPr>
          <p:cNvPr id="5" name="Title 4"/>
          <p:cNvSpPr>
            <a:spLocks noGrp="1"/>
          </p:cNvSpPr>
          <p:nvPr>
            <p:ph type="title"/>
          </p:nvPr>
        </p:nvSpPr>
        <p:spPr/>
        <p:txBody>
          <a:bodyPr>
            <a:normAutofit/>
          </a:bodyPr>
          <a:lstStyle/>
          <a:p>
            <a:r>
              <a:rPr lang="en-CA" dirty="0" smtClean="0"/>
              <a:t>Take a Comprehensive Look at Broadband</a:t>
            </a:r>
            <a:endParaRPr lang="en-US" dirty="0"/>
          </a:p>
        </p:txBody>
      </p:sp>
    </p:spTree>
    <p:extLst>
      <p:ext uri="{BB962C8B-B14F-4D97-AF65-F5344CB8AC3E}">
        <p14:creationId xmlns:p14="http://schemas.microsoft.com/office/powerpoint/2010/main" val="18155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à coins arrondis 12"/>
          <p:cNvSpPr/>
          <p:nvPr/>
        </p:nvSpPr>
        <p:spPr>
          <a:xfrm>
            <a:off x="495174" y="1510120"/>
            <a:ext cx="5199815" cy="1550580"/>
          </a:xfrm>
          <a:prstGeom prst="roundRect">
            <a:avLst/>
          </a:prstGeom>
          <a:noFill/>
          <a:ln>
            <a:solidFill>
              <a:schemeClr val="tx1"/>
            </a:solidFill>
            <a:prstDash val="sysDash"/>
          </a:ln>
        </p:spPr>
        <p:style>
          <a:lnRef idx="2">
            <a:schemeClr val="accent1"/>
          </a:lnRef>
          <a:fillRef idx="1">
            <a:schemeClr val="lt1"/>
          </a:fillRef>
          <a:effectRef idx="0">
            <a:schemeClr val="accent1"/>
          </a:effectRef>
          <a:fontRef idx="minor">
            <a:schemeClr val="dk1"/>
          </a:fontRef>
        </p:style>
        <p:txBody>
          <a:bodyPr anchor="ctr"/>
          <a:lstStyle/>
          <a:p>
            <a:pPr algn="ctr">
              <a:lnSpc>
                <a:spcPts val="2700"/>
              </a:lnSpc>
              <a:defRPr/>
            </a:pPr>
            <a:r>
              <a:rPr lang="en-US" sz="2000" b="1" dirty="0" smtClean="0">
                <a:solidFill>
                  <a:schemeClr val="tx1"/>
                </a:solidFill>
                <a:latin typeface="Calibri" charset="0"/>
                <a:ea typeface="ＭＳ Ｐゴシック" charset="0"/>
                <a:cs typeface="Arial" charset="0"/>
              </a:rPr>
              <a:t>Revenues from network subscriptions</a:t>
            </a:r>
          </a:p>
          <a:p>
            <a:pPr algn="ctr">
              <a:lnSpc>
                <a:spcPts val="2700"/>
              </a:lnSpc>
              <a:buFontTx/>
              <a:buChar char="-"/>
              <a:defRPr/>
            </a:pPr>
            <a:r>
              <a:rPr lang="en-US" sz="2000" dirty="0" smtClean="0">
                <a:solidFill>
                  <a:schemeClr val="tx1"/>
                </a:solidFill>
                <a:latin typeface="Calibri" charset="0"/>
                <a:ea typeface="ＭＳ Ｐゴシック" charset="0"/>
                <a:cs typeface="Arial" charset="0"/>
              </a:rPr>
              <a:t>  Investment, operations &amp; maintenance costs </a:t>
            </a:r>
          </a:p>
          <a:p>
            <a:pPr algn="ctr">
              <a:lnSpc>
                <a:spcPts val="2700"/>
              </a:lnSpc>
              <a:spcBef>
                <a:spcPts val="600"/>
              </a:spcBef>
              <a:defRPr/>
            </a:pPr>
            <a:r>
              <a:rPr lang="en-US" sz="2000" dirty="0" smtClean="0">
                <a:solidFill>
                  <a:schemeClr val="tx1"/>
                </a:solidFill>
                <a:latin typeface="Calibri" charset="0"/>
                <a:ea typeface="ＭＳ Ｐゴシック" charset="0"/>
                <a:cs typeface="Arial" charset="0"/>
              </a:rPr>
              <a:t>= PROFIT</a:t>
            </a:r>
            <a:endParaRPr lang="en-US" sz="2000" dirty="0">
              <a:solidFill>
                <a:schemeClr val="tx1"/>
              </a:solidFill>
              <a:latin typeface="Calibri" charset="0"/>
              <a:ea typeface="ＭＳ Ｐゴシック" charset="0"/>
              <a:cs typeface="Arial" charset="0"/>
            </a:endParaRPr>
          </a:p>
        </p:txBody>
      </p:sp>
      <p:sp>
        <p:nvSpPr>
          <p:cNvPr id="37891" name="ZoneTexte 5"/>
          <p:cNvSpPr txBox="1">
            <a:spLocks noChangeArrowheads="1"/>
          </p:cNvSpPr>
          <p:nvPr/>
        </p:nvSpPr>
        <p:spPr bwMode="auto">
          <a:xfrm>
            <a:off x="495175" y="1026496"/>
            <a:ext cx="1451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eaLnBrk="1" hangingPunct="1"/>
            <a:r>
              <a:rPr lang="en-CA" sz="2400" dirty="0" smtClean="0">
                <a:solidFill>
                  <a:srgbClr val="000000"/>
                </a:solidFill>
                <a:latin typeface="Calibri" charset="0"/>
              </a:rPr>
              <a:t>Operators</a:t>
            </a:r>
            <a:endParaRPr lang="en-CA" sz="2400" dirty="0">
              <a:solidFill>
                <a:srgbClr val="000000"/>
              </a:solidFill>
              <a:latin typeface="Calibri" charset="0"/>
            </a:endParaRPr>
          </a:p>
        </p:txBody>
      </p:sp>
      <p:sp>
        <p:nvSpPr>
          <p:cNvPr id="37892" name="ZoneTexte 6"/>
          <p:cNvSpPr txBox="1">
            <a:spLocks noChangeArrowheads="1"/>
          </p:cNvSpPr>
          <p:nvPr/>
        </p:nvSpPr>
        <p:spPr bwMode="auto">
          <a:xfrm>
            <a:off x="6018562" y="2648599"/>
            <a:ext cx="23647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eaLnBrk="1" hangingPunct="1"/>
            <a:r>
              <a:rPr lang="fr-FR" sz="2800" dirty="0" smtClean="0">
                <a:solidFill>
                  <a:schemeClr val="tx2"/>
                </a:solidFill>
                <a:latin typeface="Calibri" charset="0"/>
              </a:rPr>
              <a:t>Local Economy</a:t>
            </a:r>
            <a:endParaRPr lang="fr-FR" sz="2800" dirty="0">
              <a:solidFill>
                <a:schemeClr val="tx2"/>
              </a:solidFill>
              <a:latin typeface="Calibri" charset="0"/>
            </a:endParaRPr>
          </a:p>
        </p:txBody>
      </p:sp>
      <p:sp>
        <p:nvSpPr>
          <p:cNvPr id="12" name="Rectangle à coins arrondis 11"/>
          <p:cNvSpPr/>
          <p:nvPr/>
        </p:nvSpPr>
        <p:spPr>
          <a:xfrm>
            <a:off x="1739775" y="3300820"/>
            <a:ext cx="6843712" cy="2514600"/>
          </a:xfrm>
          <a:prstGeom prst="roundRect">
            <a:avLst/>
          </a:prstGeom>
          <a:ln w="76200">
            <a:solidFill>
              <a:srgbClr val="1B5392"/>
            </a:solidFill>
          </a:ln>
        </p:spPr>
        <p:style>
          <a:lnRef idx="2">
            <a:schemeClr val="accent1"/>
          </a:lnRef>
          <a:fillRef idx="1">
            <a:schemeClr val="lt1"/>
          </a:fillRef>
          <a:effectRef idx="0">
            <a:schemeClr val="accent1"/>
          </a:effectRef>
          <a:fontRef idx="minor">
            <a:schemeClr val="dk1"/>
          </a:fontRef>
        </p:style>
        <p:txBody>
          <a:bodyPr lIns="0" rIns="0" anchor="ctr"/>
          <a:lstStyle/>
          <a:p>
            <a:pPr algn="ctr">
              <a:lnSpc>
                <a:spcPts val="3200"/>
              </a:lnSpc>
              <a:defRPr/>
            </a:pPr>
            <a:r>
              <a:rPr lang="en-US" sz="2400" b="1" dirty="0" smtClean="0">
                <a:solidFill>
                  <a:srgbClr val="005497"/>
                </a:solidFill>
                <a:latin typeface="Calibri" charset="0"/>
                <a:ea typeface="ＭＳ Ｐゴシック" charset="0"/>
                <a:cs typeface="Arial" charset="0"/>
              </a:rPr>
              <a:t>Increased productivity and competitiveness, </a:t>
            </a:r>
          </a:p>
          <a:p>
            <a:pPr algn="ctr">
              <a:lnSpc>
                <a:spcPts val="3200"/>
              </a:lnSpc>
              <a:defRPr/>
            </a:pPr>
            <a:r>
              <a:rPr lang="en-US" sz="2400" b="1" dirty="0" smtClean="0">
                <a:solidFill>
                  <a:srgbClr val="005497"/>
                </a:solidFill>
                <a:latin typeface="Calibri" charset="0"/>
                <a:ea typeface="ＭＳ Ｐゴシック" charset="0"/>
                <a:cs typeface="Arial" charset="0"/>
              </a:rPr>
              <a:t>increased revenues, new jobs, </a:t>
            </a:r>
          </a:p>
          <a:p>
            <a:pPr algn="ctr">
              <a:lnSpc>
                <a:spcPts val="3200"/>
              </a:lnSpc>
              <a:defRPr/>
            </a:pPr>
            <a:r>
              <a:rPr lang="en-US" sz="2400" b="1" dirty="0" smtClean="0">
                <a:solidFill>
                  <a:srgbClr val="005497"/>
                </a:solidFill>
                <a:latin typeface="Calibri" charset="0"/>
                <a:ea typeface="ＭＳ Ｐゴシック" charset="0"/>
                <a:cs typeface="Arial" charset="0"/>
              </a:rPr>
              <a:t>better quality of life, etc.</a:t>
            </a:r>
          </a:p>
          <a:p>
            <a:pPr algn="ctr">
              <a:lnSpc>
                <a:spcPts val="3200"/>
              </a:lnSpc>
              <a:buFontTx/>
              <a:buChar char="-"/>
              <a:defRPr/>
            </a:pPr>
            <a:r>
              <a:rPr lang="en-US" sz="2000" dirty="0" smtClean="0">
                <a:solidFill>
                  <a:srgbClr val="005497"/>
                </a:solidFill>
                <a:latin typeface="Calibri" charset="0"/>
                <a:ea typeface="ＭＳ Ｐゴシック" charset="0"/>
                <a:cs typeface="Arial" charset="0"/>
              </a:rPr>
              <a:t>  Investment, </a:t>
            </a:r>
            <a:r>
              <a:rPr lang="en-US" sz="2000" dirty="0" smtClean="0">
                <a:solidFill>
                  <a:srgbClr val="1B5392"/>
                </a:solidFill>
                <a:latin typeface="Calibri" charset="0"/>
                <a:ea typeface="ＭＳ Ｐゴシック" charset="0"/>
                <a:cs typeface="Arial" charset="0"/>
              </a:rPr>
              <a:t>utilization programs and support</a:t>
            </a:r>
          </a:p>
          <a:p>
            <a:pPr algn="ctr">
              <a:lnSpc>
                <a:spcPts val="3200"/>
              </a:lnSpc>
              <a:spcBef>
                <a:spcPts val="1200"/>
              </a:spcBef>
              <a:defRPr/>
            </a:pPr>
            <a:r>
              <a:rPr lang="en-US" sz="2800" dirty="0" smtClean="0">
                <a:solidFill>
                  <a:srgbClr val="005497"/>
                </a:solidFill>
                <a:latin typeface="Calibri" charset="0"/>
                <a:ea typeface="ＭＳ Ｐゴシック" charset="0"/>
                <a:cs typeface="Arial" charset="0"/>
              </a:rPr>
              <a:t>     = BENEFITS FOR THE COMMUNITY</a:t>
            </a:r>
            <a:endParaRPr lang="en-US" sz="2800" dirty="0">
              <a:solidFill>
                <a:srgbClr val="005497"/>
              </a:solidFill>
              <a:latin typeface="Calibri" charset="0"/>
              <a:ea typeface="ＭＳ Ｐゴシック" charset="0"/>
              <a:cs typeface="Arial" charset="0"/>
            </a:endParaRPr>
          </a:p>
        </p:txBody>
      </p:sp>
      <p:sp>
        <p:nvSpPr>
          <p:cNvPr id="2" name="Title 1"/>
          <p:cNvSpPr>
            <a:spLocks noGrp="1"/>
          </p:cNvSpPr>
          <p:nvPr>
            <p:ph type="title"/>
          </p:nvPr>
        </p:nvSpPr>
        <p:spPr/>
        <p:txBody>
          <a:bodyPr>
            <a:normAutofit/>
          </a:bodyPr>
          <a:lstStyle/>
          <a:p>
            <a:r>
              <a:rPr lang="en-US" dirty="0">
                <a:cs typeface="Calibri"/>
              </a:rPr>
              <a:t>Why we Build Broadband </a:t>
            </a:r>
            <a:r>
              <a:rPr lang="en-US" dirty="0" smtClean="0">
                <a:cs typeface="Calibri"/>
              </a:rPr>
              <a:t>Networks</a:t>
            </a:r>
            <a:endParaRPr lang="en-US" dirty="0"/>
          </a:p>
        </p:txBody>
      </p:sp>
      <p:sp>
        <p:nvSpPr>
          <p:cNvPr id="16" name="Title 1"/>
          <p:cNvSpPr txBox="1">
            <a:spLocks/>
          </p:cNvSpPr>
          <p:nvPr/>
        </p:nvSpPr>
        <p:spPr>
          <a:xfrm>
            <a:off x="2540905" y="347870"/>
            <a:ext cx="6308170" cy="544305"/>
          </a:xfrm>
          <a:prstGeom prst="rect">
            <a:avLst/>
          </a:prstGeom>
        </p:spPr>
        <p:txBody>
          <a:bodyPr/>
          <a:lstStyle>
            <a:lvl1pPr algn="ctr" rtl="0" eaLnBrk="1" fontAlgn="base" hangingPunct="1">
              <a:lnSpc>
                <a:spcPct val="75000"/>
              </a:lnSpc>
              <a:spcBef>
                <a:spcPct val="0"/>
              </a:spcBef>
              <a:spcAft>
                <a:spcPct val="0"/>
              </a:spcAft>
              <a:defRPr sz="4200">
                <a:solidFill>
                  <a:srgbClr val="21578A"/>
                </a:solidFill>
                <a:latin typeface="+mj-lt"/>
                <a:ea typeface="ＭＳ Ｐゴシック" charset="0"/>
                <a:cs typeface="ＭＳ Ｐゴシック" charset="0"/>
              </a:defRPr>
            </a:lvl1pPr>
            <a:lvl2pPr algn="ctr" rtl="0" eaLnBrk="1" fontAlgn="base" hangingPunct="1">
              <a:lnSpc>
                <a:spcPct val="75000"/>
              </a:lnSpc>
              <a:spcBef>
                <a:spcPct val="0"/>
              </a:spcBef>
              <a:spcAft>
                <a:spcPct val="0"/>
              </a:spcAft>
              <a:defRPr sz="4200">
                <a:solidFill>
                  <a:srgbClr val="21578A"/>
                </a:solidFill>
                <a:latin typeface="Calibri" pitchFamily="34" charset="0"/>
                <a:ea typeface="ＭＳ Ｐゴシック" charset="0"/>
                <a:cs typeface="ＭＳ Ｐゴシック" charset="0"/>
              </a:defRPr>
            </a:lvl2pPr>
            <a:lvl3pPr algn="ctr" rtl="0" eaLnBrk="1" fontAlgn="base" hangingPunct="1">
              <a:lnSpc>
                <a:spcPct val="75000"/>
              </a:lnSpc>
              <a:spcBef>
                <a:spcPct val="0"/>
              </a:spcBef>
              <a:spcAft>
                <a:spcPct val="0"/>
              </a:spcAft>
              <a:defRPr sz="4200">
                <a:solidFill>
                  <a:srgbClr val="21578A"/>
                </a:solidFill>
                <a:latin typeface="Calibri" pitchFamily="34" charset="0"/>
                <a:ea typeface="ＭＳ Ｐゴシック" charset="0"/>
                <a:cs typeface="ＭＳ Ｐゴシック" charset="0"/>
              </a:defRPr>
            </a:lvl3pPr>
            <a:lvl4pPr algn="ctr" rtl="0" eaLnBrk="1" fontAlgn="base" hangingPunct="1">
              <a:lnSpc>
                <a:spcPct val="75000"/>
              </a:lnSpc>
              <a:spcBef>
                <a:spcPct val="0"/>
              </a:spcBef>
              <a:spcAft>
                <a:spcPct val="0"/>
              </a:spcAft>
              <a:defRPr sz="4200">
                <a:solidFill>
                  <a:srgbClr val="21578A"/>
                </a:solidFill>
                <a:latin typeface="Calibri" pitchFamily="34" charset="0"/>
                <a:ea typeface="ＭＳ Ｐゴシック" charset="0"/>
                <a:cs typeface="ＭＳ Ｐゴシック" charset="0"/>
              </a:defRPr>
            </a:lvl4pPr>
            <a:lvl5pPr algn="ctr" rtl="0" eaLnBrk="1" fontAlgn="base" hangingPunct="1">
              <a:lnSpc>
                <a:spcPct val="75000"/>
              </a:lnSpc>
              <a:spcBef>
                <a:spcPct val="0"/>
              </a:spcBef>
              <a:spcAft>
                <a:spcPct val="0"/>
              </a:spcAft>
              <a:defRPr sz="4200">
                <a:solidFill>
                  <a:srgbClr val="21578A"/>
                </a:solidFill>
                <a:latin typeface="Calibri" pitchFamily="34" charset="0"/>
                <a:ea typeface="ＭＳ Ｐゴシック" charset="0"/>
                <a:cs typeface="ＭＳ Ｐゴシック" charset="0"/>
              </a:defRPr>
            </a:lvl5pPr>
            <a:lvl6pPr marL="457200" algn="ctr" rtl="0" eaLnBrk="1" fontAlgn="base" hangingPunct="1">
              <a:lnSpc>
                <a:spcPct val="75000"/>
              </a:lnSpc>
              <a:spcBef>
                <a:spcPct val="0"/>
              </a:spcBef>
              <a:spcAft>
                <a:spcPct val="0"/>
              </a:spcAft>
              <a:defRPr sz="4200">
                <a:solidFill>
                  <a:srgbClr val="21578A"/>
                </a:solidFill>
                <a:latin typeface="Calibri" pitchFamily="34" charset="0"/>
              </a:defRPr>
            </a:lvl6pPr>
            <a:lvl7pPr marL="914400" algn="ctr" rtl="0" eaLnBrk="1" fontAlgn="base" hangingPunct="1">
              <a:lnSpc>
                <a:spcPct val="75000"/>
              </a:lnSpc>
              <a:spcBef>
                <a:spcPct val="0"/>
              </a:spcBef>
              <a:spcAft>
                <a:spcPct val="0"/>
              </a:spcAft>
              <a:defRPr sz="4200">
                <a:solidFill>
                  <a:srgbClr val="21578A"/>
                </a:solidFill>
                <a:latin typeface="Calibri" pitchFamily="34" charset="0"/>
              </a:defRPr>
            </a:lvl7pPr>
            <a:lvl8pPr marL="1371600" algn="ctr" rtl="0" eaLnBrk="1" fontAlgn="base" hangingPunct="1">
              <a:lnSpc>
                <a:spcPct val="75000"/>
              </a:lnSpc>
              <a:spcBef>
                <a:spcPct val="0"/>
              </a:spcBef>
              <a:spcAft>
                <a:spcPct val="0"/>
              </a:spcAft>
              <a:defRPr sz="4200">
                <a:solidFill>
                  <a:srgbClr val="21578A"/>
                </a:solidFill>
                <a:latin typeface="Calibri" pitchFamily="34" charset="0"/>
              </a:defRPr>
            </a:lvl8pPr>
            <a:lvl9pPr marL="1828800" algn="ctr" rtl="0" eaLnBrk="1" fontAlgn="base" hangingPunct="1">
              <a:lnSpc>
                <a:spcPct val="75000"/>
              </a:lnSpc>
              <a:spcBef>
                <a:spcPct val="0"/>
              </a:spcBef>
              <a:spcAft>
                <a:spcPct val="0"/>
              </a:spcAft>
              <a:defRPr sz="4200">
                <a:solidFill>
                  <a:srgbClr val="21578A"/>
                </a:solidFill>
                <a:latin typeface="Calibri" pitchFamily="34" charset="0"/>
              </a:defRPr>
            </a:lvl9pPr>
          </a:lstStyle>
          <a:p>
            <a:pPr algn="r"/>
            <a:endParaRPr lang="en-AU" sz="3200" dirty="0">
              <a:latin typeface="Calibri"/>
              <a:cs typeface="Calibri"/>
            </a:endParaRPr>
          </a:p>
        </p:txBody>
      </p:sp>
      <p:sp>
        <p:nvSpPr>
          <p:cNvPr id="8" name="Ellipse 23"/>
          <p:cNvSpPr/>
          <p:nvPr/>
        </p:nvSpPr>
        <p:spPr>
          <a:xfrm>
            <a:off x="977900" y="5053420"/>
            <a:ext cx="1534987" cy="1439863"/>
          </a:xfrm>
          <a:prstGeom prst="ellipse">
            <a:avLst/>
          </a:prstGeom>
          <a:solidFill>
            <a:srgbClr val="005497"/>
          </a:solidFill>
          <a:ln>
            <a:solidFill>
              <a:srgbClr val="1B53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500"/>
              </a:lnSpc>
              <a:defRPr/>
            </a:pPr>
            <a:r>
              <a:rPr lang="en-CA" sz="2000" b="1" dirty="0" smtClean="0">
                <a:solidFill>
                  <a:srgbClr val="FFFFFF"/>
                </a:solidFill>
                <a:latin typeface="Calibri" charset="0"/>
                <a:ea typeface="ＭＳ Ｐゴシック" charset="0"/>
                <a:cs typeface="Arial" charset="0"/>
              </a:rPr>
              <a:t>“Off- balance-sheet”</a:t>
            </a:r>
            <a:endParaRPr lang="en-CA" sz="2400" dirty="0">
              <a:solidFill>
                <a:srgbClr val="FFFFFF"/>
              </a:solidFill>
              <a:latin typeface="Calibri" charset="0"/>
              <a:ea typeface="ＭＳ Ｐゴシック" charset="0"/>
              <a:cs typeface="Arial" charset="0"/>
            </a:endParaRPr>
          </a:p>
        </p:txBody>
      </p:sp>
    </p:spTree>
    <p:extLst>
      <p:ext uri="{BB962C8B-B14F-4D97-AF65-F5344CB8AC3E}">
        <p14:creationId xmlns:p14="http://schemas.microsoft.com/office/powerpoint/2010/main" val="25468665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P spid="12"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ZoneTexte 22"/>
          <p:cNvSpPr txBox="1">
            <a:spLocks noChangeArrowheads="1"/>
          </p:cNvSpPr>
          <p:nvPr/>
        </p:nvSpPr>
        <p:spPr bwMode="auto">
          <a:xfrm>
            <a:off x="219074" y="2822575"/>
            <a:ext cx="8683625" cy="157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rgbClr val="21578A"/>
                </a:solidFill>
                <a:latin typeface="Calibri" pitchFamily="34" charset="0"/>
              </a:defRPr>
            </a:lvl1pPr>
            <a:lvl2pPr marL="742950" indent="-285750" eaLnBrk="0" hangingPunct="0">
              <a:defRPr sz="1000">
                <a:solidFill>
                  <a:srgbClr val="21578A"/>
                </a:solidFill>
                <a:latin typeface="Calibri" pitchFamily="34" charset="0"/>
              </a:defRPr>
            </a:lvl2pPr>
            <a:lvl3pPr marL="1143000" indent="-228600" eaLnBrk="0" hangingPunct="0">
              <a:defRPr sz="1000">
                <a:solidFill>
                  <a:srgbClr val="21578A"/>
                </a:solidFill>
                <a:latin typeface="Calibri" pitchFamily="34" charset="0"/>
              </a:defRPr>
            </a:lvl3pPr>
            <a:lvl4pPr marL="1600200" indent="-228600" eaLnBrk="0" hangingPunct="0">
              <a:defRPr sz="1000">
                <a:solidFill>
                  <a:srgbClr val="21578A"/>
                </a:solidFill>
                <a:latin typeface="Calibri" pitchFamily="34" charset="0"/>
              </a:defRPr>
            </a:lvl4pPr>
            <a:lvl5pPr marL="2057400" indent="-228600" eaLnBrk="0" hangingPunct="0">
              <a:defRPr sz="1000">
                <a:solidFill>
                  <a:srgbClr val="21578A"/>
                </a:solidFill>
                <a:latin typeface="Calibri" pitchFamily="34" charset="0"/>
              </a:defRPr>
            </a:lvl5pPr>
            <a:lvl6pPr marL="2514600" indent="-228600" defTabSz="457200" eaLnBrk="0" fontAlgn="base" hangingPunct="0">
              <a:spcBef>
                <a:spcPct val="0"/>
              </a:spcBef>
              <a:spcAft>
                <a:spcPct val="0"/>
              </a:spcAft>
              <a:defRPr sz="1000">
                <a:solidFill>
                  <a:srgbClr val="21578A"/>
                </a:solidFill>
                <a:latin typeface="Calibri" pitchFamily="34" charset="0"/>
              </a:defRPr>
            </a:lvl6pPr>
            <a:lvl7pPr marL="2971800" indent="-228600" defTabSz="457200" eaLnBrk="0" fontAlgn="base" hangingPunct="0">
              <a:spcBef>
                <a:spcPct val="0"/>
              </a:spcBef>
              <a:spcAft>
                <a:spcPct val="0"/>
              </a:spcAft>
              <a:defRPr sz="1000">
                <a:solidFill>
                  <a:srgbClr val="21578A"/>
                </a:solidFill>
                <a:latin typeface="Calibri" pitchFamily="34" charset="0"/>
              </a:defRPr>
            </a:lvl7pPr>
            <a:lvl8pPr marL="3429000" indent="-228600" defTabSz="457200" eaLnBrk="0" fontAlgn="base" hangingPunct="0">
              <a:spcBef>
                <a:spcPct val="0"/>
              </a:spcBef>
              <a:spcAft>
                <a:spcPct val="0"/>
              </a:spcAft>
              <a:defRPr sz="1000">
                <a:solidFill>
                  <a:srgbClr val="21578A"/>
                </a:solidFill>
                <a:latin typeface="Calibri" pitchFamily="34" charset="0"/>
              </a:defRPr>
            </a:lvl8pPr>
            <a:lvl9pPr marL="3886200" indent="-228600" defTabSz="457200" eaLnBrk="0" fontAlgn="base" hangingPunct="0">
              <a:spcBef>
                <a:spcPct val="0"/>
              </a:spcBef>
              <a:spcAft>
                <a:spcPct val="0"/>
              </a:spcAft>
              <a:defRPr sz="1000">
                <a:solidFill>
                  <a:srgbClr val="21578A"/>
                </a:solidFill>
                <a:latin typeface="Calibri" pitchFamily="34" charset="0"/>
              </a:defRPr>
            </a:lvl9pPr>
          </a:lstStyle>
          <a:p>
            <a:pPr algn="ctr" eaLnBrk="1" hangingPunct="1">
              <a:spcAft>
                <a:spcPts val="1600"/>
              </a:spcAft>
            </a:pPr>
            <a:r>
              <a:rPr lang="en-US" sz="4900" dirty="0" smtClean="0"/>
              <a:t>Adoption and Utilization Is Key  </a:t>
            </a:r>
          </a:p>
          <a:p>
            <a:pPr algn="ctr" eaLnBrk="1" hangingPunct="1">
              <a:lnSpc>
                <a:spcPct val="95000"/>
              </a:lnSpc>
            </a:pPr>
            <a:r>
              <a:rPr lang="en-US" sz="3600" dirty="0" smtClean="0">
                <a:solidFill>
                  <a:srgbClr val="007700"/>
                </a:solidFill>
              </a:rPr>
              <a:t>How SNG Helps Drive Utilization</a:t>
            </a:r>
            <a:endParaRPr lang="en-US" sz="3600" b="1" dirty="0">
              <a:solidFill>
                <a:srgbClr val="007700"/>
              </a:solidFill>
              <a:ea typeface="ＭＳ Ｐゴシック" pitchFamily="-86" charset="-128"/>
            </a:endParaRPr>
          </a:p>
        </p:txBody>
      </p:sp>
    </p:spTree>
    <p:extLst>
      <p:ext uri="{BB962C8B-B14F-4D97-AF65-F5344CB8AC3E}">
        <p14:creationId xmlns:p14="http://schemas.microsoft.com/office/powerpoint/2010/main" val="34596333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CA" dirty="0"/>
              <a:t>“Crossing the Chasm</a:t>
            </a:r>
            <a:r>
              <a:rPr lang="en-CA" dirty="0" smtClean="0"/>
              <a:t>”</a:t>
            </a:r>
            <a:endParaRPr lang="en-US" dirty="0"/>
          </a:p>
        </p:txBody>
      </p:sp>
      <p:pic>
        <p:nvPicPr>
          <p:cNvPr id="9" name="Picture 8" descr="Chas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599" y="2133600"/>
            <a:ext cx="8266902" cy="3695454"/>
          </a:xfrm>
          <a:prstGeom prst="rect">
            <a:avLst/>
          </a:prstGeom>
        </p:spPr>
      </p:pic>
      <p:sp>
        <p:nvSpPr>
          <p:cNvPr id="10" name="Rectangle 273"/>
          <p:cNvSpPr>
            <a:spLocks/>
          </p:cNvSpPr>
          <p:nvPr/>
        </p:nvSpPr>
        <p:spPr bwMode="auto">
          <a:xfrm>
            <a:off x="419210" y="1213040"/>
            <a:ext cx="8400940" cy="94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lnSpc>
                <a:spcPct val="85000"/>
              </a:lnSpc>
              <a:spcBef>
                <a:spcPts val="0"/>
              </a:spcBef>
              <a:spcAft>
                <a:spcPts val="600"/>
              </a:spcAft>
              <a:buSzPct val="130000"/>
              <a:buFont typeface="Arial" charset="0"/>
              <a:buNone/>
            </a:pPr>
            <a:r>
              <a:rPr lang="en-US" sz="2400" b="1" dirty="0" smtClean="0">
                <a:solidFill>
                  <a:srgbClr val="409736"/>
                </a:solidFill>
              </a:rPr>
              <a:t>Why “build-it and they will come” does not work?</a:t>
            </a:r>
          </a:p>
          <a:p>
            <a:pPr algn="ctr" defTabSz="914400">
              <a:spcBef>
                <a:spcPts val="0"/>
              </a:spcBef>
              <a:spcAft>
                <a:spcPts val="600"/>
              </a:spcAft>
              <a:buSzPct val="130000"/>
              <a:buFont typeface="Arial" charset="0"/>
              <a:buNone/>
            </a:pPr>
            <a:r>
              <a:rPr lang="en-US" sz="2400" b="1" dirty="0" smtClean="0">
                <a:solidFill>
                  <a:srgbClr val="409736"/>
                </a:solidFill>
              </a:rPr>
              <a:t>→ Because people buy benefits, not features</a:t>
            </a:r>
          </a:p>
        </p:txBody>
      </p:sp>
      <p:sp>
        <p:nvSpPr>
          <p:cNvPr id="11" name="Rectangle 273"/>
          <p:cNvSpPr>
            <a:spLocks/>
          </p:cNvSpPr>
          <p:nvPr/>
        </p:nvSpPr>
        <p:spPr bwMode="auto">
          <a:xfrm>
            <a:off x="419210" y="5827130"/>
            <a:ext cx="8400940" cy="540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lnSpc>
                <a:spcPct val="85000"/>
              </a:lnSpc>
              <a:spcBef>
                <a:spcPct val="45000"/>
              </a:spcBef>
              <a:spcAft>
                <a:spcPts val="0"/>
              </a:spcAft>
              <a:buSzPct val="130000"/>
              <a:buFont typeface="Arial" charset="0"/>
              <a:buNone/>
            </a:pPr>
            <a:r>
              <a:rPr lang="en-US" sz="2400" b="1" dirty="0" smtClean="0">
                <a:solidFill>
                  <a:srgbClr val="409736"/>
                </a:solidFill>
              </a:rPr>
              <a:t>… so driving awareness and utilization is the next challenge</a:t>
            </a:r>
            <a:endParaRPr lang="en-US" sz="2400" b="1" dirty="0">
              <a:solidFill>
                <a:srgbClr val="409736"/>
              </a:solidFill>
            </a:endParaRPr>
          </a:p>
        </p:txBody>
      </p:sp>
      <p:sp>
        <p:nvSpPr>
          <p:cNvPr id="13" name="TextBox 12"/>
          <p:cNvSpPr txBox="1"/>
          <p:nvPr/>
        </p:nvSpPr>
        <p:spPr>
          <a:xfrm>
            <a:off x="2352675" y="6383422"/>
            <a:ext cx="6124575" cy="261610"/>
          </a:xfrm>
          <a:prstGeom prst="rect">
            <a:avLst/>
          </a:prstGeom>
          <a:noFill/>
        </p:spPr>
        <p:txBody>
          <a:bodyPr wrap="square" rtlCol="0">
            <a:spAutoFit/>
          </a:bodyPr>
          <a:lstStyle/>
          <a:p>
            <a:r>
              <a:rPr lang="en-US" sz="1100" b="1" dirty="0" smtClean="0">
                <a:solidFill>
                  <a:srgbClr val="409736"/>
                </a:solidFill>
              </a:rPr>
              <a:t>For further information, see </a:t>
            </a:r>
            <a:r>
              <a:rPr lang="en-US" sz="1100" b="1" dirty="0">
                <a:solidFill>
                  <a:srgbClr val="409736"/>
                </a:solidFill>
              </a:rPr>
              <a:t>“</a:t>
            </a:r>
            <a:r>
              <a:rPr lang="en-US" sz="1100" b="1" dirty="0">
                <a:solidFill>
                  <a:srgbClr val="409736"/>
                </a:solidFill>
                <a:hlinkClick r:id="rId3"/>
              </a:rPr>
              <a:t>No Field of Dreams: Eliminating the Waiting Game and Driving </a:t>
            </a:r>
            <a:r>
              <a:rPr lang="en-US" sz="1100" b="1" dirty="0" smtClean="0">
                <a:solidFill>
                  <a:srgbClr val="409736"/>
                </a:solidFill>
                <a:hlinkClick r:id="rId3"/>
              </a:rPr>
              <a:t>Uptake</a:t>
            </a:r>
            <a:r>
              <a:rPr lang="en-US" sz="1100" b="1" dirty="0" smtClean="0">
                <a:solidFill>
                  <a:srgbClr val="409736"/>
                </a:solidFill>
              </a:rPr>
              <a:t>”</a:t>
            </a:r>
            <a:endParaRPr lang="en-US" sz="1100" b="1" dirty="0">
              <a:solidFill>
                <a:srgbClr val="409736"/>
              </a:solidFill>
            </a:endParaRPr>
          </a:p>
        </p:txBody>
      </p:sp>
    </p:spTree>
    <p:extLst>
      <p:ext uri="{BB962C8B-B14F-4D97-AF65-F5344CB8AC3E}">
        <p14:creationId xmlns:p14="http://schemas.microsoft.com/office/powerpoint/2010/main" val="24265291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Driving Utilization</a:t>
            </a:r>
          </a:p>
        </p:txBody>
      </p:sp>
      <p:sp>
        <p:nvSpPr>
          <p:cNvPr id="5" name="Title 1"/>
          <p:cNvSpPr txBox="1">
            <a:spLocks/>
          </p:cNvSpPr>
          <p:nvPr/>
        </p:nvSpPr>
        <p:spPr>
          <a:xfrm>
            <a:off x="184882" y="1640748"/>
            <a:ext cx="8757237" cy="1019325"/>
          </a:xfrm>
          <a:prstGeom prst="rect">
            <a:avLst/>
          </a:prstGeom>
        </p:spPr>
        <p:txBody>
          <a:bodyPr>
            <a:noAutofit/>
          </a:bodyPr>
          <a:lstStyle>
            <a:lvl1pPr algn="ctr" rtl="0" eaLnBrk="0" fontAlgn="base" hangingPunct="0">
              <a:lnSpc>
                <a:spcPct val="75000"/>
              </a:lnSpc>
              <a:spcBef>
                <a:spcPct val="0"/>
              </a:spcBef>
              <a:spcAft>
                <a:spcPct val="0"/>
              </a:spcAft>
              <a:defRPr sz="4200">
                <a:solidFill>
                  <a:srgbClr val="21578A"/>
                </a:solidFill>
                <a:latin typeface="+mj-lt"/>
                <a:ea typeface="+mj-ea"/>
                <a:cs typeface="+mj-cs"/>
              </a:defRPr>
            </a:lvl1pPr>
            <a:lvl2pPr algn="ctr" rtl="0" eaLnBrk="0" fontAlgn="base" hangingPunct="0">
              <a:lnSpc>
                <a:spcPct val="75000"/>
              </a:lnSpc>
              <a:spcBef>
                <a:spcPct val="0"/>
              </a:spcBef>
              <a:spcAft>
                <a:spcPct val="0"/>
              </a:spcAft>
              <a:defRPr sz="4200">
                <a:solidFill>
                  <a:srgbClr val="21578A"/>
                </a:solidFill>
                <a:latin typeface="Calibri" pitchFamily="34" charset="0"/>
              </a:defRPr>
            </a:lvl2pPr>
            <a:lvl3pPr algn="ctr" rtl="0" eaLnBrk="0" fontAlgn="base" hangingPunct="0">
              <a:lnSpc>
                <a:spcPct val="75000"/>
              </a:lnSpc>
              <a:spcBef>
                <a:spcPct val="0"/>
              </a:spcBef>
              <a:spcAft>
                <a:spcPct val="0"/>
              </a:spcAft>
              <a:defRPr sz="4200">
                <a:solidFill>
                  <a:srgbClr val="21578A"/>
                </a:solidFill>
                <a:latin typeface="Calibri" pitchFamily="34" charset="0"/>
              </a:defRPr>
            </a:lvl3pPr>
            <a:lvl4pPr algn="ctr" rtl="0" eaLnBrk="0" fontAlgn="base" hangingPunct="0">
              <a:lnSpc>
                <a:spcPct val="75000"/>
              </a:lnSpc>
              <a:spcBef>
                <a:spcPct val="0"/>
              </a:spcBef>
              <a:spcAft>
                <a:spcPct val="0"/>
              </a:spcAft>
              <a:defRPr sz="4200">
                <a:solidFill>
                  <a:srgbClr val="21578A"/>
                </a:solidFill>
                <a:latin typeface="Calibri" pitchFamily="34" charset="0"/>
              </a:defRPr>
            </a:lvl4pPr>
            <a:lvl5pPr algn="ctr" rtl="0" eaLnBrk="0" fontAlgn="base" hangingPunct="0">
              <a:lnSpc>
                <a:spcPct val="75000"/>
              </a:lnSpc>
              <a:spcBef>
                <a:spcPct val="0"/>
              </a:spcBef>
              <a:spcAft>
                <a:spcPct val="0"/>
              </a:spcAft>
              <a:defRPr sz="4200">
                <a:solidFill>
                  <a:srgbClr val="21578A"/>
                </a:solidFill>
                <a:latin typeface="Calibri" pitchFamily="34" charset="0"/>
              </a:defRPr>
            </a:lvl5pPr>
            <a:lvl6pPr marL="457200" algn="ctr" rtl="0" fontAlgn="base">
              <a:lnSpc>
                <a:spcPct val="75000"/>
              </a:lnSpc>
              <a:spcBef>
                <a:spcPct val="0"/>
              </a:spcBef>
              <a:spcAft>
                <a:spcPct val="0"/>
              </a:spcAft>
              <a:defRPr sz="4200">
                <a:solidFill>
                  <a:srgbClr val="21578A"/>
                </a:solidFill>
                <a:latin typeface="Calibri" pitchFamily="34" charset="0"/>
              </a:defRPr>
            </a:lvl6pPr>
            <a:lvl7pPr marL="914400" algn="ctr" rtl="0" fontAlgn="base">
              <a:lnSpc>
                <a:spcPct val="75000"/>
              </a:lnSpc>
              <a:spcBef>
                <a:spcPct val="0"/>
              </a:spcBef>
              <a:spcAft>
                <a:spcPct val="0"/>
              </a:spcAft>
              <a:defRPr sz="4200">
                <a:solidFill>
                  <a:srgbClr val="21578A"/>
                </a:solidFill>
                <a:latin typeface="Calibri" pitchFamily="34" charset="0"/>
              </a:defRPr>
            </a:lvl7pPr>
            <a:lvl8pPr marL="1371600" algn="ctr" rtl="0" fontAlgn="base">
              <a:lnSpc>
                <a:spcPct val="75000"/>
              </a:lnSpc>
              <a:spcBef>
                <a:spcPct val="0"/>
              </a:spcBef>
              <a:spcAft>
                <a:spcPct val="0"/>
              </a:spcAft>
              <a:defRPr sz="4200">
                <a:solidFill>
                  <a:srgbClr val="21578A"/>
                </a:solidFill>
                <a:latin typeface="Calibri" pitchFamily="34" charset="0"/>
              </a:defRPr>
            </a:lvl8pPr>
            <a:lvl9pPr marL="1828800" algn="ctr" rtl="0" fontAlgn="base">
              <a:lnSpc>
                <a:spcPct val="75000"/>
              </a:lnSpc>
              <a:spcBef>
                <a:spcPct val="0"/>
              </a:spcBef>
              <a:spcAft>
                <a:spcPct val="0"/>
              </a:spcAft>
              <a:defRPr sz="4200">
                <a:solidFill>
                  <a:srgbClr val="21578A"/>
                </a:solidFill>
                <a:latin typeface="Calibri" pitchFamily="34" charset="0"/>
              </a:defRPr>
            </a:lvl9pPr>
          </a:lstStyle>
          <a:p>
            <a:pPr>
              <a:lnSpc>
                <a:spcPct val="100000"/>
              </a:lnSpc>
              <a:spcBef>
                <a:spcPts val="0"/>
              </a:spcBef>
              <a:spcAft>
                <a:spcPts val="600"/>
              </a:spcAft>
            </a:pPr>
            <a:r>
              <a:rPr lang="en-US" sz="2600" b="1" dirty="0">
                <a:solidFill>
                  <a:srgbClr val="409736"/>
                </a:solidFill>
              </a:rPr>
              <a:t>Network operators are typically* </a:t>
            </a:r>
          </a:p>
          <a:p>
            <a:pPr>
              <a:lnSpc>
                <a:spcPct val="100000"/>
              </a:lnSpc>
              <a:spcBef>
                <a:spcPts val="0"/>
              </a:spcBef>
              <a:spcAft>
                <a:spcPts val="600"/>
              </a:spcAft>
            </a:pPr>
            <a:r>
              <a:rPr lang="en-US" sz="2600" b="1" dirty="0">
                <a:solidFill>
                  <a:srgbClr val="409736"/>
                </a:solidFill>
              </a:rPr>
              <a:t>not sustainable with a “build it and they will come approach”</a:t>
            </a:r>
          </a:p>
        </p:txBody>
      </p:sp>
      <p:sp>
        <p:nvSpPr>
          <p:cNvPr id="6" name="Rectangle 27"/>
          <p:cNvSpPr>
            <a:spLocks noChangeArrowheads="1"/>
          </p:cNvSpPr>
          <p:nvPr/>
        </p:nvSpPr>
        <p:spPr bwMode="auto">
          <a:xfrm>
            <a:off x="1601320" y="6520676"/>
            <a:ext cx="65290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CA" sz="1200" dirty="0" smtClean="0">
                <a:solidFill>
                  <a:srgbClr val="000000"/>
                </a:solidFill>
              </a:rPr>
              <a:t>* Financial profile of typical </a:t>
            </a:r>
            <a:r>
              <a:rPr lang="en-CA" sz="1200" dirty="0" err="1" smtClean="0">
                <a:solidFill>
                  <a:srgbClr val="000000"/>
                </a:solidFill>
              </a:rPr>
              <a:t>fiber</a:t>
            </a:r>
            <a:r>
              <a:rPr lang="en-CA" sz="1200" dirty="0" smtClean="0">
                <a:solidFill>
                  <a:srgbClr val="000000"/>
                </a:solidFill>
              </a:rPr>
              <a:t> network build. Source</a:t>
            </a:r>
            <a:r>
              <a:rPr lang="en-CA" sz="1200" dirty="0">
                <a:solidFill>
                  <a:srgbClr val="000000"/>
                </a:solidFill>
              </a:rPr>
              <a:t>: Ventura </a:t>
            </a:r>
            <a:r>
              <a:rPr lang="en-CA" sz="1200" dirty="0" smtClean="0">
                <a:solidFill>
                  <a:srgbClr val="000000"/>
                </a:solidFill>
              </a:rPr>
              <a:t>Team LLP, </a:t>
            </a:r>
            <a:r>
              <a:rPr lang="en-CA" sz="1200" dirty="0" smtClean="0">
                <a:solidFill>
                  <a:srgbClr val="000000"/>
                </a:solidFill>
                <a:hlinkClick r:id="rId2"/>
              </a:rPr>
              <a:t>www.venturateam.com</a:t>
            </a:r>
            <a:r>
              <a:rPr lang="en-CA" sz="1200" dirty="0" smtClean="0">
                <a:solidFill>
                  <a:srgbClr val="000000"/>
                </a:solidFill>
              </a:rPr>
              <a:t> </a:t>
            </a:r>
            <a:endParaRPr lang="en-CA" sz="1200" dirty="0">
              <a:solidFill>
                <a:srgbClr val="000000"/>
              </a:solidFill>
              <a:latin typeface="Calibri" charset="0"/>
            </a:endParaRPr>
          </a:p>
        </p:txBody>
      </p:sp>
      <p:sp>
        <p:nvSpPr>
          <p:cNvPr id="7" name="Rectangle 26"/>
          <p:cNvSpPr>
            <a:spLocks/>
          </p:cNvSpPr>
          <p:nvPr/>
        </p:nvSpPr>
        <p:spPr bwMode="auto">
          <a:xfrm>
            <a:off x="184882" y="566737"/>
            <a:ext cx="6159501"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a:lnSpc>
                <a:spcPct val="75000"/>
              </a:lnSpc>
            </a:pPr>
            <a:endParaRPr lang="en-US" sz="3200" dirty="0" smtClean="0"/>
          </a:p>
        </p:txBody>
      </p:sp>
      <p:graphicFrame>
        <p:nvGraphicFramePr>
          <p:cNvPr id="8" name="Table 7"/>
          <p:cNvGraphicFramePr>
            <a:graphicFrameLocks noGrp="1"/>
          </p:cNvGraphicFramePr>
          <p:nvPr>
            <p:extLst>
              <p:ext uri="{D42A27DB-BD31-4B8C-83A1-F6EECF244321}">
                <p14:modId xmlns:p14="http://schemas.microsoft.com/office/powerpoint/2010/main" val="1133146959"/>
              </p:ext>
            </p:extLst>
          </p:nvPr>
        </p:nvGraphicFramePr>
        <p:xfrm>
          <a:off x="819150" y="3087690"/>
          <a:ext cx="7498080" cy="2628599"/>
        </p:xfrm>
        <a:graphic>
          <a:graphicData uri="http://schemas.openxmlformats.org/drawingml/2006/table">
            <a:tbl>
              <a:tblPr firstRow="1" firstCol="1" bandRow="1">
                <a:tableStyleId>{5C22544A-7EE6-4342-B048-85BDC9FD1C3A}</a:tableStyleId>
              </a:tblPr>
              <a:tblGrid>
                <a:gridCol w="2468880"/>
                <a:gridCol w="2468880"/>
                <a:gridCol w="2560320"/>
              </a:tblGrid>
              <a:tr h="640080">
                <a:tc>
                  <a:txBody>
                    <a:bodyPr/>
                    <a:lstStyle/>
                    <a:p>
                      <a:pPr marL="0" marR="0">
                        <a:spcBef>
                          <a:spcPts val="0"/>
                        </a:spcBef>
                        <a:spcAft>
                          <a:spcPts val="0"/>
                        </a:spcAft>
                      </a:pPr>
                      <a:r>
                        <a:rPr lang="en-US" sz="1800" dirty="0">
                          <a:effectLst/>
                          <a:latin typeface="Calibri" pitchFamily="34" charset="0"/>
                        </a:rPr>
                        <a:t> </a:t>
                      </a:r>
                      <a:endParaRPr lang="en-US" sz="2000" dirty="0">
                        <a:effectLst/>
                        <a:latin typeface="Calibri" pitchFamily="34" charset="0"/>
                        <a:ea typeface="Calibri"/>
                      </a:endParaRPr>
                    </a:p>
                  </a:txBody>
                  <a:tcPr marL="68580" marR="68580" marT="0" marB="0" anchor="ctr">
                    <a:solidFill>
                      <a:schemeClr val="tx2"/>
                    </a:solidFill>
                  </a:tcPr>
                </a:tc>
                <a:tc>
                  <a:txBody>
                    <a:bodyPr/>
                    <a:lstStyle/>
                    <a:p>
                      <a:pPr marL="0" marR="0" algn="ctr">
                        <a:spcBef>
                          <a:spcPts val="0"/>
                        </a:spcBef>
                        <a:spcAft>
                          <a:spcPts val="0"/>
                        </a:spcAft>
                      </a:pPr>
                      <a:r>
                        <a:rPr lang="en-US" sz="1800" dirty="0" smtClean="0">
                          <a:effectLst/>
                          <a:latin typeface="Calibri" pitchFamily="34" charset="0"/>
                        </a:rPr>
                        <a:t>Laissez-faire  </a:t>
                      </a:r>
                      <a:r>
                        <a:rPr lang="en-US" sz="1800" dirty="0">
                          <a:effectLst/>
                          <a:latin typeface="Calibri" pitchFamily="34" charset="0"/>
                        </a:rPr>
                        <a:t>(A)</a:t>
                      </a:r>
                      <a:endParaRPr lang="en-US" sz="2000" dirty="0">
                        <a:effectLst/>
                        <a:latin typeface="Calibri" pitchFamily="34" charset="0"/>
                        <a:ea typeface="Calibri"/>
                      </a:endParaRPr>
                    </a:p>
                  </a:txBody>
                  <a:tcPr marL="68580" marR="68580" marT="0" marB="0" anchor="ctr">
                    <a:solidFill>
                      <a:schemeClr val="tx2"/>
                    </a:solidFill>
                  </a:tcPr>
                </a:tc>
                <a:tc>
                  <a:txBody>
                    <a:bodyPr/>
                    <a:lstStyle/>
                    <a:p>
                      <a:pPr marL="0" marR="0" algn="ctr">
                        <a:spcBef>
                          <a:spcPts val="0"/>
                        </a:spcBef>
                        <a:spcAft>
                          <a:spcPts val="0"/>
                        </a:spcAft>
                      </a:pPr>
                      <a:r>
                        <a:rPr lang="en-US" sz="1800" dirty="0">
                          <a:effectLst/>
                          <a:latin typeface="Calibri" pitchFamily="34" charset="0"/>
                        </a:rPr>
                        <a:t>Driving Utilization </a:t>
                      </a:r>
                      <a:r>
                        <a:rPr lang="en-US" sz="1800" dirty="0" smtClean="0">
                          <a:effectLst/>
                          <a:latin typeface="Calibri" pitchFamily="34" charset="0"/>
                        </a:rPr>
                        <a:t> (</a:t>
                      </a:r>
                      <a:r>
                        <a:rPr lang="en-US" sz="1800" dirty="0">
                          <a:effectLst/>
                          <a:latin typeface="Calibri" pitchFamily="34" charset="0"/>
                        </a:rPr>
                        <a:t>B)</a:t>
                      </a:r>
                      <a:endParaRPr lang="en-US" sz="2000" dirty="0">
                        <a:effectLst/>
                        <a:latin typeface="Calibri" pitchFamily="34" charset="0"/>
                        <a:ea typeface="Calibri"/>
                      </a:endParaRPr>
                    </a:p>
                  </a:txBody>
                  <a:tcPr marL="68580" marR="68580" marT="0" marB="0" anchor="ctr">
                    <a:solidFill>
                      <a:schemeClr val="tx2"/>
                    </a:solidFill>
                  </a:tcPr>
                </a:tc>
              </a:tr>
              <a:tr h="629151">
                <a:tc>
                  <a:txBody>
                    <a:bodyPr/>
                    <a:lstStyle/>
                    <a:p>
                      <a:pPr marL="0" marR="0" algn="ctr">
                        <a:spcBef>
                          <a:spcPts val="0"/>
                        </a:spcBef>
                        <a:spcAft>
                          <a:spcPts val="0"/>
                        </a:spcAft>
                      </a:pPr>
                      <a:r>
                        <a:rPr lang="en-US" sz="1800" dirty="0">
                          <a:effectLst/>
                          <a:latin typeface="Calibri" pitchFamily="34" charset="0"/>
                        </a:rPr>
                        <a:t>Year One</a:t>
                      </a:r>
                      <a:endParaRPr lang="en-US" sz="2000" dirty="0">
                        <a:effectLst/>
                        <a:latin typeface="Calibri" pitchFamily="34" charset="0"/>
                        <a:ea typeface="Calibri"/>
                      </a:endParaRPr>
                    </a:p>
                  </a:txBody>
                  <a:tcPr marL="68580" marR="68580" marT="0" marB="0" anchor="ctr">
                    <a:solidFill>
                      <a:srgbClr val="1F497D"/>
                    </a:solidFill>
                  </a:tcPr>
                </a:tc>
                <a:tc>
                  <a:txBody>
                    <a:bodyPr/>
                    <a:lstStyle/>
                    <a:p>
                      <a:pPr marL="0" marR="0" algn="ctr">
                        <a:spcBef>
                          <a:spcPts val="0"/>
                        </a:spcBef>
                        <a:spcAft>
                          <a:spcPts val="0"/>
                        </a:spcAft>
                      </a:pPr>
                      <a:r>
                        <a:rPr lang="en-US" sz="1800" b="1" dirty="0">
                          <a:effectLst/>
                          <a:latin typeface="Calibri" pitchFamily="34" charset="0"/>
                        </a:rPr>
                        <a:t>10% uptake</a:t>
                      </a:r>
                      <a:endParaRPr lang="en-US" sz="2000" b="1" dirty="0">
                        <a:effectLst/>
                        <a:latin typeface="Calibri" pitchFamily="34" charset="0"/>
                        <a:ea typeface="Calibri"/>
                      </a:endParaRPr>
                    </a:p>
                  </a:txBody>
                  <a:tcPr marL="68580" marR="68580" marT="0" marB="0" anchor="ctr"/>
                </a:tc>
                <a:tc>
                  <a:txBody>
                    <a:bodyPr/>
                    <a:lstStyle/>
                    <a:p>
                      <a:pPr marL="0" marR="0" algn="ctr">
                        <a:spcBef>
                          <a:spcPts val="0"/>
                        </a:spcBef>
                        <a:spcAft>
                          <a:spcPts val="0"/>
                        </a:spcAft>
                      </a:pPr>
                      <a:r>
                        <a:rPr lang="en-US" sz="1800" b="1" dirty="0" smtClean="0">
                          <a:effectLst/>
                          <a:latin typeface="Calibri" pitchFamily="34" charset="0"/>
                        </a:rPr>
                        <a:t>12% </a:t>
                      </a:r>
                      <a:r>
                        <a:rPr lang="en-US" sz="1800" b="1" dirty="0">
                          <a:effectLst/>
                          <a:latin typeface="Calibri" pitchFamily="34" charset="0"/>
                        </a:rPr>
                        <a:t>uptake</a:t>
                      </a:r>
                      <a:endParaRPr lang="en-US" sz="2000" b="1" dirty="0">
                        <a:effectLst/>
                        <a:latin typeface="Calibri" pitchFamily="34" charset="0"/>
                        <a:ea typeface="Calibri"/>
                      </a:endParaRPr>
                    </a:p>
                  </a:txBody>
                  <a:tcPr marL="68580" marR="68580" marT="0" marB="0" anchor="ctr"/>
                </a:tc>
              </a:tr>
              <a:tr h="585838">
                <a:tc>
                  <a:txBody>
                    <a:bodyPr/>
                    <a:lstStyle/>
                    <a:p>
                      <a:pPr marL="0" marR="0" algn="ctr">
                        <a:spcBef>
                          <a:spcPts val="0"/>
                        </a:spcBef>
                        <a:spcAft>
                          <a:spcPts val="0"/>
                        </a:spcAft>
                      </a:pPr>
                      <a:r>
                        <a:rPr lang="en-US" sz="1800" dirty="0">
                          <a:effectLst/>
                          <a:latin typeface="Calibri" pitchFamily="34" charset="0"/>
                        </a:rPr>
                        <a:t>Year Three</a:t>
                      </a:r>
                      <a:endParaRPr lang="en-US" sz="2000" dirty="0">
                        <a:effectLst/>
                        <a:latin typeface="Calibri" pitchFamily="34" charset="0"/>
                        <a:ea typeface="Calibri"/>
                      </a:endParaRPr>
                    </a:p>
                  </a:txBody>
                  <a:tcPr marL="68580" marR="68580" marT="0" marB="0" anchor="ctr">
                    <a:solidFill>
                      <a:srgbClr val="1F497D"/>
                    </a:solidFill>
                  </a:tcPr>
                </a:tc>
                <a:tc>
                  <a:txBody>
                    <a:bodyPr/>
                    <a:lstStyle/>
                    <a:p>
                      <a:pPr marL="0" marR="0" algn="ctr">
                        <a:spcBef>
                          <a:spcPts val="0"/>
                        </a:spcBef>
                        <a:spcAft>
                          <a:spcPts val="0"/>
                        </a:spcAft>
                      </a:pPr>
                      <a:r>
                        <a:rPr lang="en-US" sz="1800" b="1" dirty="0">
                          <a:effectLst/>
                          <a:latin typeface="Calibri" pitchFamily="34" charset="0"/>
                        </a:rPr>
                        <a:t>18% uptake</a:t>
                      </a:r>
                      <a:endParaRPr lang="en-US" sz="2000" b="1" dirty="0">
                        <a:effectLst/>
                        <a:latin typeface="Calibri" pitchFamily="34" charset="0"/>
                        <a:ea typeface="Calibri"/>
                      </a:endParaRPr>
                    </a:p>
                  </a:txBody>
                  <a:tcPr marL="68580" marR="68580" marT="0" marB="0" anchor="ctr"/>
                </a:tc>
                <a:tc>
                  <a:txBody>
                    <a:bodyPr/>
                    <a:lstStyle/>
                    <a:p>
                      <a:pPr marL="0" marR="0" algn="ctr">
                        <a:spcBef>
                          <a:spcPts val="0"/>
                        </a:spcBef>
                        <a:spcAft>
                          <a:spcPts val="0"/>
                        </a:spcAft>
                      </a:pPr>
                      <a:r>
                        <a:rPr lang="en-US" sz="1800" b="1" dirty="0" smtClean="0">
                          <a:effectLst/>
                          <a:latin typeface="Calibri" pitchFamily="34" charset="0"/>
                        </a:rPr>
                        <a:t>35% </a:t>
                      </a:r>
                      <a:r>
                        <a:rPr lang="en-US" sz="1800" b="1" dirty="0">
                          <a:effectLst/>
                          <a:latin typeface="Calibri" pitchFamily="34" charset="0"/>
                        </a:rPr>
                        <a:t>uptake</a:t>
                      </a:r>
                      <a:endParaRPr lang="en-US" sz="2000" b="1" dirty="0">
                        <a:effectLst/>
                        <a:latin typeface="Calibri" pitchFamily="34" charset="0"/>
                        <a:ea typeface="Calibri"/>
                      </a:endParaRPr>
                    </a:p>
                  </a:txBody>
                  <a:tcPr marL="68580" marR="68580" marT="0" marB="0" anchor="ctr"/>
                </a:tc>
              </a:tr>
              <a:tr h="773530">
                <a:tc>
                  <a:txBody>
                    <a:bodyPr/>
                    <a:lstStyle/>
                    <a:p>
                      <a:pPr marL="0" marR="0" algn="ctr">
                        <a:spcBef>
                          <a:spcPts val="0"/>
                        </a:spcBef>
                        <a:spcAft>
                          <a:spcPts val="0"/>
                        </a:spcAft>
                      </a:pPr>
                      <a:r>
                        <a:rPr lang="en-US" sz="1800" dirty="0">
                          <a:effectLst/>
                          <a:latin typeface="Calibri" pitchFamily="34" charset="0"/>
                        </a:rPr>
                        <a:t>Internal Rate of Return (IRR</a:t>
                      </a:r>
                      <a:r>
                        <a:rPr lang="en-US" sz="1800" dirty="0" smtClean="0">
                          <a:effectLst/>
                          <a:latin typeface="Calibri" pitchFamily="34" charset="0"/>
                        </a:rPr>
                        <a:t>) at year</a:t>
                      </a:r>
                      <a:r>
                        <a:rPr lang="en-US" sz="1800" baseline="0" dirty="0" smtClean="0">
                          <a:effectLst/>
                          <a:latin typeface="Calibri" pitchFamily="34" charset="0"/>
                        </a:rPr>
                        <a:t> 3</a:t>
                      </a:r>
                      <a:endParaRPr lang="en-US" sz="2000" dirty="0">
                        <a:effectLst/>
                        <a:latin typeface="Calibri" pitchFamily="34" charset="0"/>
                        <a:ea typeface="Calibri"/>
                      </a:endParaRPr>
                    </a:p>
                  </a:txBody>
                  <a:tcPr marL="68580" marR="68580" marT="0" marB="0" anchor="ctr">
                    <a:solidFill>
                      <a:srgbClr val="1F497D"/>
                    </a:solidFill>
                  </a:tcPr>
                </a:tc>
                <a:tc>
                  <a:txBody>
                    <a:bodyPr/>
                    <a:lstStyle/>
                    <a:p>
                      <a:pPr marL="0" marR="0" algn="ctr">
                        <a:spcBef>
                          <a:spcPts val="0"/>
                        </a:spcBef>
                        <a:spcAft>
                          <a:spcPts val="0"/>
                        </a:spcAft>
                      </a:pPr>
                      <a:r>
                        <a:rPr lang="en-US" sz="1800" b="1" dirty="0">
                          <a:effectLst/>
                          <a:latin typeface="Calibri" pitchFamily="34" charset="0"/>
                        </a:rPr>
                        <a:t>5%</a:t>
                      </a:r>
                      <a:endParaRPr lang="en-US" sz="2000" b="1" dirty="0">
                        <a:effectLst/>
                        <a:latin typeface="Calibri" pitchFamily="34" charset="0"/>
                        <a:ea typeface="Calibri"/>
                      </a:endParaRPr>
                    </a:p>
                  </a:txBody>
                  <a:tcPr marL="68580" marR="68580" marT="0" marB="0" anchor="ctr"/>
                </a:tc>
                <a:tc>
                  <a:txBody>
                    <a:bodyPr/>
                    <a:lstStyle/>
                    <a:p>
                      <a:pPr marL="0" marR="0" algn="ctr">
                        <a:spcBef>
                          <a:spcPts val="0"/>
                        </a:spcBef>
                        <a:spcAft>
                          <a:spcPts val="0"/>
                        </a:spcAft>
                      </a:pPr>
                      <a:r>
                        <a:rPr lang="en-US" sz="1800" b="1" dirty="0" smtClean="0">
                          <a:effectLst/>
                          <a:latin typeface="Calibri" pitchFamily="34" charset="0"/>
                        </a:rPr>
                        <a:t>24%</a:t>
                      </a:r>
                      <a:endParaRPr lang="en-US" sz="2000" b="1" dirty="0">
                        <a:effectLst/>
                        <a:latin typeface="Calibri" pitchFamily="34" charset="0"/>
                        <a:ea typeface="Calibri"/>
                      </a:endParaRPr>
                    </a:p>
                  </a:txBody>
                  <a:tcPr marL="68580" marR="68580" marT="0" marB="0" anchor="ctr"/>
                </a:tc>
              </a:tr>
            </a:tbl>
          </a:graphicData>
        </a:graphic>
      </p:graphicFrame>
    </p:spTree>
    <p:extLst>
      <p:ext uri="{BB962C8B-B14F-4D97-AF65-F5344CB8AC3E}">
        <p14:creationId xmlns:p14="http://schemas.microsoft.com/office/powerpoint/2010/main" val="10379678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126289" y="404930"/>
            <a:ext cx="6273801"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1" fontAlgn="base" hangingPunct="1">
              <a:lnSpc>
                <a:spcPct val="75000"/>
              </a:lnSpc>
              <a:spcBef>
                <a:spcPct val="0"/>
              </a:spcBef>
              <a:spcAft>
                <a:spcPct val="0"/>
              </a:spcAft>
              <a:defRPr sz="4200">
                <a:solidFill>
                  <a:srgbClr val="21578A"/>
                </a:solidFill>
                <a:latin typeface="+mj-lt"/>
                <a:ea typeface="ＭＳ Ｐゴシック" charset="0"/>
                <a:cs typeface="ＭＳ Ｐゴシック" charset="0"/>
              </a:defRPr>
            </a:lvl1pPr>
            <a:lvl2pPr algn="ctr" rtl="0" eaLnBrk="1" fontAlgn="base" hangingPunct="1">
              <a:lnSpc>
                <a:spcPct val="75000"/>
              </a:lnSpc>
              <a:spcBef>
                <a:spcPct val="0"/>
              </a:spcBef>
              <a:spcAft>
                <a:spcPct val="0"/>
              </a:spcAft>
              <a:defRPr sz="4200">
                <a:solidFill>
                  <a:srgbClr val="21578A"/>
                </a:solidFill>
                <a:latin typeface="Calibri" pitchFamily="34" charset="0"/>
                <a:ea typeface="ＭＳ Ｐゴシック" charset="0"/>
                <a:cs typeface="ＭＳ Ｐゴシック" charset="0"/>
              </a:defRPr>
            </a:lvl2pPr>
            <a:lvl3pPr algn="ctr" rtl="0" eaLnBrk="1" fontAlgn="base" hangingPunct="1">
              <a:lnSpc>
                <a:spcPct val="75000"/>
              </a:lnSpc>
              <a:spcBef>
                <a:spcPct val="0"/>
              </a:spcBef>
              <a:spcAft>
                <a:spcPct val="0"/>
              </a:spcAft>
              <a:defRPr sz="4200">
                <a:solidFill>
                  <a:srgbClr val="21578A"/>
                </a:solidFill>
                <a:latin typeface="Calibri" pitchFamily="34" charset="0"/>
                <a:ea typeface="ＭＳ Ｐゴシック" charset="0"/>
                <a:cs typeface="ＭＳ Ｐゴシック" charset="0"/>
              </a:defRPr>
            </a:lvl3pPr>
            <a:lvl4pPr algn="ctr" rtl="0" eaLnBrk="1" fontAlgn="base" hangingPunct="1">
              <a:lnSpc>
                <a:spcPct val="75000"/>
              </a:lnSpc>
              <a:spcBef>
                <a:spcPct val="0"/>
              </a:spcBef>
              <a:spcAft>
                <a:spcPct val="0"/>
              </a:spcAft>
              <a:defRPr sz="4200">
                <a:solidFill>
                  <a:srgbClr val="21578A"/>
                </a:solidFill>
                <a:latin typeface="Calibri" pitchFamily="34" charset="0"/>
                <a:ea typeface="ＭＳ Ｐゴシック" charset="0"/>
                <a:cs typeface="ＭＳ Ｐゴシック" charset="0"/>
              </a:defRPr>
            </a:lvl4pPr>
            <a:lvl5pPr algn="ctr" rtl="0" eaLnBrk="1" fontAlgn="base" hangingPunct="1">
              <a:lnSpc>
                <a:spcPct val="75000"/>
              </a:lnSpc>
              <a:spcBef>
                <a:spcPct val="0"/>
              </a:spcBef>
              <a:spcAft>
                <a:spcPct val="0"/>
              </a:spcAft>
              <a:defRPr sz="4200">
                <a:solidFill>
                  <a:srgbClr val="21578A"/>
                </a:solidFill>
                <a:latin typeface="Calibri" pitchFamily="34" charset="0"/>
                <a:ea typeface="ＭＳ Ｐゴシック" charset="0"/>
                <a:cs typeface="ＭＳ Ｐゴシック" charset="0"/>
              </a:defRPr>
            </a:lvl5pPr>
            <a:lvl6pPr marL="457200" algn="ctr" rtl="0" eaLnBrk="1" fontAlgn="base" hangingPunct="1">
              <a:lnSpc>
                <a:spcPct val="75000"/>
              </a:lnSpc>
              <a:spcBef>
                <a:spcPct val="0"/>
              </a:spcBef>
              <a:spcAft>
                <a:spcPct val="0"/>
              </a:spcAft>
              <a:defRPr sz="4200">
                <a:solidFill>
                  <a:srgbClr val="21578A"/>
                </a:solidFill>
                <a:latin typeface="Calibri" pitchFamily="34" charset="0"/>
              </a:defRPr>
            </a:lvl6pPr>
            <a:lvl7pPr marL="914400" algn="ctr" rtl="0" eaLnBrk="1" fontAlgn="base" hangingPunct="1">
              <a:lnSpc>
                <a:spcPct val="75000"/>
              </a:lnSpc>
              <a:spcBef>
                <a:spcPct val="0"/>
              </a:spcBef>
              <a:spcAft>
                <a:spcPct val="0"/>
              </a:spcAft>
              <a:defRPr sz="4200">
                <a:solidFill>
                  <a:srgbClr val="21578A"/>
                </a:solidFill>
                <a:latin typeface="Calibri" pitchFamily="34" charset="0"/>
              </a:defRPr>
            </a:lvl7pPr>
            <a:lvl8pPr marL="1371600" algn="ctr" rtl="0" eaLnBrk="1" fontAlgn="base" hangingPunct="1">
              <a:lnSpc>
                <a:spcPct val="75000"/>
              </a:lnSpc>
              <a:spcBef>
                <a:spcPct val="0"/>
              </a:spcBef>
              <a:spcAft>
                <a:spcPct val="0"/>
              </a:spcAft>
              <a:defRPr sz="4200">
                <a:solidFill>
                  <a:srgbClr val="21578A"/>
                </a:solidFill>
                <a:latin typeface="Calibri" pitchFamily="34" charset="0"/>
              </a:defRPr>
            </a:lvl8pPr>
            <a:lvl9pPr marL="1828800" algn="ctr" rtl="0" eaLnBrk="1" fontAlgn="base" hangingPunct="1">
              <a:lnSpc>
                <a:spcPct val="75000"/>
              </a:lnSpc>
              <a:spcBef>
                <a:spcPct val="0"/>
              </a:spcBef>
              <a:spcAft>
                <a:spcPct val="0"/>
              </a:spcAft>
              <a:defRPr sz="4200">
                <a:solidFill>
                  <a:srgbClr val="21578A"/>
                </a:solidFill>
                <a:latin typeface="Calibri" pitchFamily="34" charset="0"/>
              </a:defRPr>
            </a:lvl9pPr>
          </a:lstStyle>
          <a:p>
            <a:pPr algn="r"/>
            <a:endParaRPr lang="en-CA" sz="2800" dirty="0"/>
          </a:p>
        </p:txBody>
      </p:sp>
      <p:sp>
        <p:nvSpPr>
          <p:cNvPr id="6" name="TextBox 5"/>
          <p:cNvSpPr txBox="1"/>
          <p:nvPr/>
        </p:nvSpPr>
        <p:spPr>
          <a:xfrm>
            <a:off x="1126289" y="6604084"/>
            <a:ext cx="6921500" cy="253916"/>
          </a:xfrm>
          <a:prstGeom prst="rect">
            <a:avLst/>
          </a:prstGeom>
          <a:noFill/>
        </p:spPr>
        <p:txBody>
          <a:bodyPr wrap="square" rtlCol="0">
            <a:spAutoFit/>
          </a:bodyPr>
          <a:lstStyle/>
          <a:p>
            <a:r>
              <a:rPr lang="en-US" sz="1050" dirty="0" smtClean="0">
                <a:solidFill>
                  <a:schemeClr val="tx1"/>
                </a:solidFill>
              </a:rPr>
              <a:t>Source: SNG Digital Economy Database</a:t>
            </a:r>
            <a:endParaRPr lang="en-US" sz="1050" dirty="0">
              <a:solidFill>
                <a:schemeClr val="tx1"/>
              </a:solidFill>
            </a:endParaRPr>
          </a:p>
        </p:txBody>
      </p:sp>
      <p:sp>
        <p:nvSpPr>
          <p:cNvPr id="7" name="Rectangle 273"/>
          <p:cNvSpPr>
            <a:spLocks/>
          </p:cNvSpPr>
          <p:nvPr/>
        </p:nvSpPr>
        <p:spPr bwMode="auto">
          <a:xfrm>
            <a:off x="412751" y="1182783"/>
            <a:ext cx="8400940" cy="898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lnSpc>
                <a:spcPct val="85000"/>
              </a:lnSpc>
              <a:spcBef>
                <a:spcPct val="45000"/>
              </a:spcBef>
              <a:spcAft>
                <a:spcPts val="2400"/>
              </a:spcAft>
              <a:buSzPct val="130000"/>
              <a:buFont typeface="Arial" charset="0"/>
              <a:buNone/>
            </a:pPr>
            <a:r>
              <a:rPr lang="en-US" sz="2400" b="1" dirty="0" smtClean="0">
                <a:solidFill>
                  <a:srgbClr val="409736"/>
                </a:solidFill>
              </a:rPr>
              <a:t>Fear of the unknown overrules slow Internet as a barrier </a:t>
            </a:r>
            <a:endParaRPr lang="en-US" sz="2400" b="1" dirty="0">
              <a:solidFill>
                <a:srgbClr val="409736"/>
              </a:solidFill>
            </a:endParaRPr>
          </a:p>
        </p:txBody>
      </p:sp>
      <p:sp>
        <p:nvSpPr>
          <p:cNvPr id="8" name="Title 7"/>
          <p:cNvSpPr>
            <a:spLocks noGrp="1"/>
          </p:cNvSpPr>
          <p:nvPr>
            <p:ph type="title"/>
          </p:nvPr>
        </p:nvSpPr>
        <p:spPr/>
        <p:txBody>
          <a:bodyPr>
            <a:normAutofit/>
          </a:bodyPr>
          <a:lstStyle/>
          <a:p>
            <a:r>
              <a:rPr lang="en-CA" dirty="0"/>
              <a:t>The Biggest Barrier is Not </a:t>
            </a:r>
            <a:r>
              <a:rPr lang="en-CA" dirty="0" smtClean="0"/>
              <a:t>Knowing</a:t>
            </a: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2518542428"/>
              </p:ext>
            </p:extLst>
          </p:nvPr>
        </p:nvGraphicFramePr>
        <p:xfrm>
          <a:off x="412751" y="1576304"/>
          <a:ext cx="8400940" cy="50277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167481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ta analys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7276" y="4130211"/>
            <a:ext cx="4045737" cy="2619443"/>
          </a:xfrm>
          <a:prstGeom prst="rect">
            <a:avLst/>
          </a:prstGeom>
        </p:spPr>
      </p:pic>
      <p:sp>
        <p:nvSpPr>
          <p:cNvPr id="6147" name="ZoneTexte 22"/>
          <p:cNvSpPr txBox="1">
            <a:spLocks noChangeArrowheads="1"/>
          </p:cNvSpPr>
          <p:nvPr/>
        </p:nvSpPr>
        <p:spPr bwMode="auto">
          <a:xfrm>
            <a:off x="384174" y="1783415"/>
            <a:ext cx="8600338" cy="234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rgbClr val="21578A"/>
                </a:solidFill>
                <a:latin typeface="Calibri" pitchFamily="34" charset="0"/>
              </a:defRPr>
            </a:lvl1pPr>
            <a:lvl2pPr marL="742950" indent="-285750" eaLnBrk="0" hangingPunct="0">
              <a:defRPr sz="1000">
                <a:solidFill>
                  <a:srgbClr val="21578A"/>
                </a:solidFill>
                <a:latin typeface="Calibri" pitchFamily="34" charset="0"/>
              </a:defRPr>
            </a:lvl2pPr>
            <a:lvl3pPr marL="1143000" indent="-228600" eaLnBrk="0" hangingPunct="0">
              <a:defRPr sz="1000">
                <a:solidFill>
                  <a:srgbClr val="21578A"/>
                </a:solidFill>
                <a:latin typeface="Calibri" pitchFamily="34" charset="0"/>
              </a:defRPr>
            </a:lvl3pPr>
            <a:lvl4pPr marL="1600200" indent="-228600" eaLnBrk="0" hangingPunct="0">
              <a:defRPr sz="1000">
                <a:solidFill>
                  <a:srgbClr val="21578A"/>
                </a:solidFill>
                <a:latin typeface="Calibri" pitchFamily="34" charset="0"/>
              </a:defRPr>
            </a:lvl4pPr>
            <a:lvl5pPr marL="2057400" indent="-228600" eaLnBrk="0" hangingPunct="0">
              <a:defRPr sz="1000">
                <a:solidFill>
                  <a:srgbClr val="21578A"/>
                </a:solidFill>
                <a:latin typeface="Calibri" pitchFamily="34" charset="0"/>
              </a:defRPr>
            </a:lvl5pPr>
            <a:lvl6pPr marL="2514600" indent="-228600" defTabSz="457200" eaLnBrk="0" fontAlgn="base" hangingPunct="0">
              <a:spcBef>
                <a:spcPct val="0"/>
              </a:spcBef>
              <a:spcAft>
                <a:spcPct val="0"/>
              </a:spcAft>
              <a:defRPr sz="1000">
                <a:solidFill>
                  <a:srgbClr val="21578A"/>
                </a:solidFill>
                <a:latin typeface="Calibri" pitchFamily="34" charset="0"/>
              </a:defRPr>
            </a:lvl6pPr>
            <a:lvl7pPr marL="2971800" indent="-228600" defTabSz="457200" eaLnBrk="0" fontAlgn="base" hangingPunct="0">
              <a:spcBef>
                <a:spcPct val="0"/>
              </a:spcBef>
              <a:spcAft>
                <a:spcPct val="0"/>
              </a:spcAft>
              <a:defRPr sz="1000">
                <a:solidFill>
                  <a:srgbClr val="21578A"/>
                </a:solidFill>
                <a:latin typeface="Calibri" pitchFamily="34" charset="0"/>
              </a:defRPr>
            </a:lvl7pPr>
            <a:lvl8pPr marL="3429000" indent="-228600" defTabSz="457200" eaLnBrk="0" fontAlgn="base" hangingPunct="0">
              <a:spcBef>
                <a:spcPct val="0"/>
              </a:spcBef>
              <a:spcAft>
                <a:spcPct val="0"/>
              </a:spcAft>
              <a:defRPr sz="1000">
                <a:solidFill>
                  <a:srgbClr val="21578A"/>
                </a:solidFill>
                <a:latin typeface="Calibri" pitchFamily="34" charset="0"/>
              </a:defRPr>
            </a:lvl8pPr>
            <a:lvl9pPr marL="3886200" indent="-228600" defTabSz="457200" eaLnBrk="0" fontAlgn="base" hangingPunct="0">
              <a:spcBef>
                <a:spcPct val="0"/>
              </a:spcBef>
              <a:spcAft>
                <a:spcPct val="0"/>
              </a:spcAft>
              <a:defRPr sz="1000">
                <a:solidFill>
                  <a:srgbClr val="21578A"/>
                </a:solidFill>
                <a:latin typeface="Calibri" pitchFamily="34" charset="0"/>
              </a:defRPr>
            </a:lvl9pPr>
          </a:lstStyle>
          <a:p>
            <a:pPr eaLnBrk="1" hangingPunct="1">
              <a:spcAft>
                <a:spcPts val="900"/>
              </a:spcAft>
            </a:pPr>
            <a:r>
              <a:rPr lang="en-US" sz="2800" dirty="0" smtClean="0">
                <a:solidFill>
                  <a:srgbClr val="409736"/>
                </a:solidFill>
              </a:rPr>
              <a:t>The </a:t>
            </a:r>
            <a:r>
              <a:rPr lang="en-US" sz="2800" dirty="0">
                <a:solidFill>
                  <a:srgbClr val="409736"/>
                </a:solidFill>
              </a:rPr>
              <a:t>right metrics and </a:t>
            </a:r>
            <a:r>
              <a:rPr lang="en-US" sz="2800" dirty="0" smtClean="0">
                <a:solidFill>
                  <a:srgbClr val="409736"/>
                </a:solidFill>
              </a:rPr>
              <a:t>data help you:</a:t>
            </a:r>
          </a:p>
          <a:p>
            <a:pPr marL="457200" indent="-457200" eaLnBrk="1" hangingPunct="1">
              <a:spcAft>
                <a:spcPts val="900"/>
              </a:spcAft>
              <a:buFont typeface="Arial" pitchFamily="34" charset="0"/>
              <a:buChar char="•"/>
            </a:pPr>
            <a:r>
              <a:rPr lang="en-US" sz="2400" dirty="0" smtClean="0">
                <a:solidFill>
                  <a:srgbClr val="000000"/>
                </a:solidFill>
              </a:rPr>
              <a:t>Understand the local market </a:t>
            </a:r>
            <a:r>
              <a:rPr lang="en-US" sz="2400" dirty="0">
                <a:solidFill>
                  <a:srgbClr val="000000"/>
                </a:solidFill>
              </a:rPr>
              <a:t>demand for </a:t>
            </a:r>
            <a:r>
              <a:rPr lang="en-US" sz="2400" dirty="0" smtClean="0">
                <a:solidFill>
                  <a:srgbClr val="000000"/>
                </a:solidFill>
              </a:rPr>
              <a:t>broadband</a:t>
            </a:r>
            <a:endParaRPr lang="en-US" sz="2400" dirty="0">
              <a:solidFill>
                <a:srgbClr val="000000"/>
              </a:solidFill>
            </a:endParaRPr>
          </a:p>
          <a:p>
            <a:pPr marL="457200" indent="-457200" eaLnBrk="1" hangingPunct="1">
              <a:spcAft>
                <a:spcPts val="900"/>
              </a:spcAft>
              <a:buFont typeface="Arial" pitchFamily="34" charset="0"/>
              <a:buChar char="•"/>
            </a:pPr>
            <a:r>
              <a:rPr lang="en-US" sz="2400" dirty="0" smtClean="0">
                <a:solidFill>
                  <a:srgbClr val="000000"/>
                </a:solidFill>
              </a:rPr>
              <a:t>Assess potential socio-economic impacts (community ROI)</a:t>
            </a:r>
            <a:endParaRPr lang="en-US" sz="2400" dirty="0">
              <a:solidFill>
                <a:srgbClr val="000000"/>
              </a:solidFill>
            </a:endParaRPr>
          </a:p>
          <a:p>
            <a:pPr marL="457200" indent="-457200" eaLnBrk="1" hangingPunct="1">
              <a:spcAft>
                <a:spcPts val="900"/>
              </a:spcAft>
              <a:buFont typeface="Arial" pitchFamily="34" charset="0"/>
              <a:buChar char="•"/>
            </a:pPr>
            <a:r>
              <a:rPr lang="en-US" sz="2400" dirty="0" smtClean="0">
                <a:solidFill>
                  <a:srgbClr val="000000"/>
                </a:solidFill>
              </a:rPr>
              <a:t>Develop an action plan for regions and individual businesses/organizations that will achieve desired results</a:t>
            </a:r>
            <a:endParaRPr lang="en-US" sz="2400" dirty="0">
              <a:solidFill>
                <a:srgbClr val="000000"/>
              </a:solidFill>
            </a:endParaRPr>
          </a:p>
        </p:txBody>
      </p:sp>
      <p:sp>
        <p:nvSpPr>
          <p:cNvPr id="3" name="Rectangle 26"/>
          <p:cNvSpPr>
            <a:spLocks/>
          </p:cNvSpPr>
          <p:nvPr/>
        </p:nvSpPr>
        <p:spPr bwMode="auto">
          <a:xfrm>
            <a:off x="2593975" y="241300"/>
            <a:ext cx="6159501"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a:lnSpc>
                <a:spcPct val="75000"/>
              </a:lnSpc>
            </a:pPr>
            <a:endParaRPr lang="en-US" sz="3200" dirty="0"/>
          </a:p>
        </p:txBody>
      </p:sp>
      <p:sp>
        <p:nvSpPr>
          <p:cNvPr id="5" name="Title 4"/>
          <p:cNvSpPr>
            <a:spLocks noGrp="1"/>
          </p:cNvSpPr>
          <p:nvPr>
            <p:ph type="title"/>
          </p:nvPr>
        </p:nvSpPr>
        <p:spPr>
          <a:xfrm>
            <a:off x="457200" y="534557"/>
            <a:ext cx="8229600" cy="686772"/>
          </a:xfrm>
        </p:spPr>
        <p:txBody>
          <a:bodyPr>
            <a:noAutofit/>
          </a:bodyPr>
          <a:lstStyle/>
          <a:p>
            <a:r>
              <a:rPr lang="en-US" dirty="0"/>
              <a:t>Active, Actionable Data Is the Key to Capitalizing on the Transformative Economic Benefits of Broadband</a:t>
            </a:r>
          </a:p>
        </p:txBody>
      </p:sp>
    </p:spTree>
    <p:extLst>
      <p:ext uri="{BB962C8B-B14F-4D97-AF65-F5344CB8AC3E}">
        <p14:creationId xmlns:p14="http://schemas.microsoft.com/office/powerpoint/2010/main" val="27710891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ZoneTexte 22"/>
          <p:cNvSpPr txBox="1">
            <a:spLocks noChangeArrowheads="1"/>
          </p:cNvSpPr>
          <p:nvPr/>
        </p:nvSpPr>
        <p:spPr bwMode="auto">
          <a:xfrm>
            <a:off x="219074" y="2822575"/>
            <a:ext cx="8683625" cy="235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rgbClr val="21578A"/>
                </a:solidFill>
                <a:latin typeface="Calibri" pitchFamily="34" charset="0"/>
              </a:defRPr>
            </a:lvl1pPr>
            <a:lvl2pPr marL="742950" indent="-285750" eaLnBrk="0" hangingPunct="0">
              <a:defRPr sz="1000">
                <a:solidFill>
                  <a:srgbClr val="21578A"/>
                </a:solidFill>
                <a:latin typeface="Calibri" pitchFamily="34" charset="0"/>
              </a:defRPr>
            </a:lvl2pPr>
            <a:lvl3pPr marL="1143000" indent="-228600" eaLnBrk="0" hangingPunct="0">
              <a:defRPr sz="1000">
                <a:solidFill>
                  <a:srgbClr val="21578A"/>
                </a:solidFill>
                <a:latin typeface="Calibri" pitchFamily="34" charset="0"/>
              </a:defRPr>
            </a:lvl3pPr>
            <a:lvl4pPr marL="1600200" indent="-228600" eaLnBrk="0" hangingPunct="0">
              <a:defRPr sz="1000">
                <a:solidFill>
                  <a:srgbClr val="21578A"/>
                </a:solidFill>
                <a:latin typeface="Calibri" pitchFamily="34" charset="0"/>
              </a:defRPr>
            </a:lvl4pPr>
            <a:lvl5pPr marL="2057400" indent="-228600" eaLnBrk="0" hangingPunct="0">
              <a:defRPr sz="1000">
                <a:solidFill>
                  <a:srgbClr val="21578A"/>
                </a:solidFill>
                <a:latin typeface="Calibri" pitchFamily="34" charset="0"/>
              </a:defRPr>
            </a:lvl5pPr>
            <a:lvl6pPr marL="2514600" indent="-228600" defTabSz="457200" eaLnBrk="0" fontAlgn="base" hangingPunct="0">
              <a:spcBef>
                <a:spcPct val="0"/>
              </a:spcBef>
              <a:spcAft>
                <a:spcPct val="0"/>
              </a:spcAft>
              <a:defRPr sz="1000">
                <a:solidFill>
                  <a:srgbClr val="21578A"/>
                </a:solidFill>
                <a:latin typeface="Calibri" pitchFamily="34" charset="0"/>
              </a:defRPr>
            </a:lvl6pPr>
            <a:lvl7pPr marL="2971800" indent="-228600" defTabSz="457200" eaLnBrk="0" fontAlgn="base" hangingPunct="0">
              <a:spcBef>
                <a:spcPct val="0"/>
              </a:spcBef>
              <a:spcAft>
                <a:spcPct val="0"/>
              </a:spcAft>
              <a:defRPr sz="1000">
                <a:solidFill>
                  <a:srgbClr val="21578A"/>
                </a:solidFill>
                <a:latin typeface="Calibri" pitchFamily="34" charset="0"/>
              </a:defRPr>
            </a:lvl7pPr>
            <a:lvl8pPr marL="3429000" indent="-228600" defTabSz="457200" eaLnBrk="0" fontAlgn="base" hangingPunct="0">
              <a:spcBef>
                <a:spcPct val="0"/>
              </a:spcBef>
              <a:spcAft>
                <a:spcPct val="0"/>
              </a:spcAft>
              <a:defRPr sz="1000">
                <a:solidFill>
                  <a:srgbClr val="21578A"/>
                </a:solidFill>
                <a:latin typeface="Calibri" pitchFamily="34" charset="0"/>
              </a:defRPr>
            </a:lvl8pPr>
            <a:lvl9pPr marL="3886200" indent="-228600" defTabSz="457200" eaLnBrk="0" fontAlgn="base" hangingPunct="0">
              <a:spcBef>
                <a:spcPct val="0"/>
              </a:spcBef>
              <a:spcAft>
                <a:spcPct val="0"/>
              </a:spcAft>
              <a:defRPr sz="1000">
                <a:solidFill>
                  <a:srgbClr val="21578A"/>
                </a:solidFill>
                <a:latin typeface="Calibri" pitchFamily="34" charset="0"/>
              </a:defRPr>
            </a:lvl9pPr>
          </a:lstStyle>
          <a:p>
            <a:pPr algn="ctr" eaLnBrk="1" hangingPunct="1">
              <a:spcAft>
                <a:spcPts val="1600"/>
              </a:spcAft>
            </a:pPr>
            <a:r>
              <a:rPr lang="en-US" sz="4900" dirty="0"/>
              <a:t>What is important to measure for driving adoption</a:t>
            </a:r>
            <a:r>
              <a:rPr lang="en-US" sz="4900" dirty="0" smtClean="0"/>
              <a:t>?</a:t>
            </a:r>
          </a:p>
          <a:p>
            <a:pPr algn="ctr" eaLnBrk="1" hangingPunct="1">
              <a:spcAft>
                <a:spcPts val="1600"/>
              </a:spcAft>
            </a:pPr>
            <a:r>
              <a:rPr lang="en-US" sz="3600" dirty="0" smtClean="0">
                <a:solidFill>
                  <a:srgbClr val="007700"/>
                </a:solidFill>
              </a:rPr>
              <a:t>The SNG Data Collection Process</a:t>
            </a:r>
            <a:endParaRPr lang="en-US" sz="3600" b="1" dirty="0">
              <a:solidFill>
                <a:srgbClr val="007700"/>
              </a:solidFill>
              <a:ea typeface="ＭＳ Ｐゴシック" pitchFamily="-86" charset="-128"/>
            </a:endParaRPr>
          </a:p>
        </p:txBody>
      </p:sp>
    </p:spTree>
    <p:extLst>
      <p:ext uri="{BB962C8B-B14F-4D97-AF65-F5344CB8AC3E}">
        <p14:creationId xmlns:p14="http://schemas.microsoft.com/office/powerpoint/2010/main" val="23179592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defTabSz="914400">
              <a:lnSpc>
                <a:spcPct val="75000"/>
              </a:lnSpc>
            </a:pPr>
            <a:r>
              <a:rPr lang="en-US" dirty="0">
                <a:solidFill>
                  <a:srgbClr val="1B5392"/>
                </a:solidFill>
              </a:rPr>
              <a:t>What </a:t>
            </a:r>
            <a:r>
              <a:rPr lang="en-US" dirty="0" smtClean="0">
                <a:solidFill>
                  <a:srgbClr val="1B5392"/>
                </a:solidFill>
              </a:rPr>
              <a:t>are Broadband Metrics?</a:t>
            </a:r>
            <a:endParaRPr lang="en-US" dirty="0"/>
          </a:p>
        </p:txBody>
      </p:sp>
      <p:sp>
        <p:nvSpPr>
          <p:cNvPr id="2" name="Slide Number Placeholder 1"/>
          <p:cNvSpPr>
            <a:spLocks noGrp="1"/>
          </p:cNvSpPr>
          <p:nvPr>
            <p:ph type="sldNum" sz="quarter" idx="12"/>
          </p:nvPr>
        </p:nvSpPr>
        <p:spPr/>
        <p:txBody>
          <a:bodyPr/>
          <a:lstStyle/>
          <a:p>
            <a:pPr>
              <a:defRPr/>
            </a:pPr>
            <a:fld id="{41CBC24D-88C2-40C0-8CF5-726EE8A0FC75}" type="slidenum">
              <a:rPr lang="fr-FR" smtClean="0"/>
              <a:pPr>
                <a:defRPr/>
              </a:pPr>
              <a:t>28</a:t>
            </a:fld>
            <a:endParaRPr lang="fr-FR"/>
          </a:p>
        </p:txBody>
      </p:sp>
      <p:graphicFrame>
        <p:nvGraphicFramePr>
          <p:cNvPr id="6" name="Table 5"/>
          <p:cNvGraphicFramePr>
            <a:graphicFrameLocks noGrp="1"/>
          </p:cNvGraphicFramePr>
          <p:nvPr>
            <p:extLst>
              <p:ext uri="{D42A27DB-BD31-4B8C-83A1-F6EECF244321}">
                <p14:modId xmlns:p14="http://schemas.microsoft.com/office/powerpoint/2010/main" val="1248204853"/>
              </p:ext>
            </p:extLst>
          </p:nvPr>
        </p:nvGraphicFramePr>
        <p:xfrm>
          <a:off x="152400" y="1078988"/>
          <a:ext cx="8813800" cy="5518912"/>
        </p:xfrm>
        <a:graphic>
          <a:graphicData uri="http://schemas.openxmlformats.org/drawingml/2006/table">
            <a:tbl>
              <a:tblPr firstRow="1" bandRow="1">
                <a:tableStyleId>{5C22544A-7EE6-4342-B048-85BDC9FD1C3A}</a:tableStyleId>
              </a:tblPr>
              <a:tblGrid>
                <a:gridCol w="2890617"/>
                <a:gridCol w="5923183"/>
              </a:tblGrid>
              <a:tr h="508000">
                <a:tc>
                  <a:txBody>
                    <a:bodyPr/>
                    <a:lstStyle/>
                    <a:p>
                      <a:pPr>
                        <a:lnSpc>
                          <a:spcPct val="115000"/>
                        </a:lnSpc>
                        <a:spcAft>
                          <a:spcPts val="1000"/>
                        </a:spcAft>
                      </a:pPr>
                      <a:r>
                        <a:rPr lang="en-US" sz="1800" dirty="0">
                          <a:solidFill>
                            <a:srgbClr val="FFFFFF"/>
                          </a:solidFill>
                          <a:effectLst/>
                          <a:latin typeface="Calibri"/>
                        </a:rPr>
                        <a:t>Census Data - good to have</a:t>
                      </a:r>
                      <a:endParaRPr lang="en-GB" sz="1800" dirty="0">
                        <a:effectLst/>
                        <a:latin typeface="Calibri"/>
                      </a:endParaRPr>
                    </a:p>
                  </a:txBody>
                  <a:tcPr marL="68580" marR="68580" marT="0" marB="0" anchor="ctr">
                    <a:solidFill>
                      <a:schemeClr val="tx2"/>
                    </a:solidFill>
                  </a:tcPr>
                </a:tc>
                <a:tc>
                  <a:txBody>
                    <a:bodyPr/>
                    <a:lstStyle/>
                    <a:p>
                      <a:pPr algn="ctr">
                        <a:lnSpc>
                          <a:spcPct val="115000"/>
                        </a:lnSpc>
                        <a:spcAft>
                          <a:spcPts val="1000"/>
                        </a:spcAft>
                      </a:pPr>
                      <a:r>
                        <a:rPr lang="en-US" sz="1800" dirty="0">
                          <a:solidFill>
                            <a:srgbClr val="FFFFFF"/>
                          </a:solidFill>
                          <a:effectLst/>
                          <a:latin typeface="Calibri"/>
                        </a:rPr>
                        <a:t>Active broadband metrics - need to have</a:t>
                      </a:r>
                      <a:endParaRPr lang="en-GB" sz="1800" dirty="0">
                        <a:effectLst/>
                        <a:latin typeface="Calibri"/>
                      </a:endParaRPr>
                    </a:p>
                  </a:txBody>
                  <a:tcPr marL="68580" marR="68580" marT="0" marB="0" anchor="ctr">
                    <a:solidFill>
                      <a:schemeClr val="tx2"/>
                    </a:solidFill>
                  </a:tcPr>
                </a:tc>
              </a:tr>
              <a:tr h="370840">
                <a:tc>
                  <a:txBody>
                    <a:bodyPr/>
                    <a:lstStyle/>
                    <a:p>
                      <a:pPr>
                        <a:spcAft>
                          <a:spcPts val="0"/>
                        </a:spcAft>
                      </a:pPr>
                      <a:r>
                        <a:rPr lang="en-US" sz="1800" dirty="0">
                          <a:effectLst/>
                          <a:latin typeface="Calibri"/>
                        </a:rPr>
                        <a:t>Type of connection</a:t>
                      </a:r>
                      <a:endParaRPr lang="en-GB" sz="1800" dirty="0">
                        <a:effectLst/>
                        <a:latin typeface="Calibri"/>
                      </a:endParaRPr>
                    </a:p>
                  </a:txBody>
                  <a:tcPr marL="68580" marR="68580" marT="0" marB="0" anchor="ctr"/>
                </a:tc>
                <a:tc>
                  <a:txBody>
                    <a:bodyPr/>
                    <a:lstStyle/>
                    <a:p>
                      <a:pPr>
                        <a:lnSpc>
                          <a:spcPct val="85000"/>
                        </a:lnSpc>
                        <a:spcBef>
                          <a:spcPts val="100"/>
                        </a:spcBef>
                        <a:spcAft>
                          <a:spcPts val="0"/>
                        </a:spcAft>
                      </a:pPr>
                      <a:r>
                        <a:rPr lang="en-US" sz="1800" dirty="0">
                          <a:effectLst/>
                          <a:latin typeface="Calibri"/>
                        </a:rPr>
                        <a:t>Measure broadband speed </a:t>
                      </a:r>
                      <a:r>
                        <a:rPr lang="en-US" sz="1800" dirty="0" smtClean="0">
                          <a:effectLst/>
                          <a:latin typeface="Calibri"/>
                        </a:rPr>
                        <a:t>vs. </a:t>
                      </a:r>
                      <a:r>
                        <a:rPr lang="en-US" sz="1800" dirty="0">
                          <a:effectLst/>
                          <a:latin typeface="Calibri"/>
                        </a:rPr>
                        <a:t>advertised speed</a:t>
                      </a:r>
                      <a:endParaRPr lang="en-GB" sz="1800" dirty="0">
                        <a:effectLst/>
                        <a:latin typeface="Calibri"/>
                      </a:endParaRPr>
                    </a:p>
                  </a:txBody>
                  <a:tcPr marL="68580" marR="68580" marT="91440" marB="0" anchor="ctr"/>
                </a:tc>
              </a:tr>
              <a:tr h="370840">
                <a:tc>
                  <a:txBody>
                    <a:bodyPr/>
                    <a:lstStyle/>
                    <a:p>
                      <a:pPr>
                        <a:spcAft>
                          <a:spcPts val="0"/>
                        </a:spcAft>
                      </a:pPr>
                      <a:r>
                        <a:rPr lang="en-US" sz="1800" dirty="0">
                          <a:effectLst/>
                          <a:latin typeface="Calibri"/>
                        </a:rPr>
                        <a:t>Broadband speed</a:t>
                      </a:r>
                      <a:endParaRPr lang="en-GB" sz="1800" dirty="0">
                        <a:effectLst/>
                        <a:latin typeface="Calibri"/>
                      </a:endParaRPr>
                    </a:p>
                  </a:txBody>
                  <a:tcPr marL="68580" marR="68580" marT="0" marB="0" anchor="ctr"/>
                </a:tc>
                <a:tc>
                  <a:txBody>
                    <a:bodyPr/>
                    <a:lstStyle/>
                    <a:p>
                      <a:pPr>
                        <a:lnSpc>
                          <a:spcPct val="85000"/>
                        </a:lnSpc>
                        <a:spcBef>
                          <a:spcPts val="100"/>
                        </a:spcBef>
                        <a:spcAft>
                          <a:spcPts val="0"/>
                        </a:spcAft>
                      </a:pPr>
                      <a:r>
                        <a:rPr lang="en-US" sz="1800" dirty="0" smtClean="0">
                          <a:effectLst/>
                          <a:latin typeface="Calibri"/>
                        </a:rPr>
                        <a:t>Broadband satisfaction by end-users</a:t>
                      </a:r>
                      <a:endParaRPr lang="en-GB" sz="1800" dirty="0">
                        <a:effectLst/>
                        <a:latin typeface="Calibri"/>
                      </a:endParaRPr>
                    </a:p>
                  </a:txBody>
                  <a:tcPr marL="68580" marR="68580" marT="91440" marB="0" anchor="ctr"/>
                </a:tc>
              </a:tr>
              <a:tr h="370840">
                <a:tc>
                  <a:txBody>
                    <a:bodyPr/>
                    <a:lstStyle/>
                    <a:p>
                      <a:pPr>
                        <a:spcAft>
                          <a:spcPts val="0"/>
                        </a:spcAft>
                      </a:pPr>
                      <a:r>
                        <a:rPr lang="en-US" sz="1800" dirty="0">
                          <a:effectLst/>
                          <a:latin typeface="Calibri"/>
                        </a:rPr>
                        <a:t>Material resources</a:t>
                      </a:r>
                      <a:endParaRPr lang="en-GB" sz="1800" dirty="0">
                        <a:effectLst/>
                        <a:latin typeface="Calibri"/>
                      </a:endParaRPr>
                    </a:p>
                  </a:txBody>
                  <a:tcPr marL="68580" marR="68580" marT="0" marB="0" anchor="ctr"/>
                </a:tc>
                <a:tc>
                  <a:txBody>
                    <a:bodyPr/>
                    <a:lstStyle/>
                    <a:p>
                      <a:pPr>
                        <a:lnSpc>
                          <a:spcPct val="85000"/>
                        </a:lnSpc>
                        <a:spcBef>
                          <a:spcPts val="100"/>
                        </a:spcBef>
                        <a:spcAft>
                          <a:spcPts val="0"/>
                        </a:spcAft>
                      </a:pPr>
                      <a:r>
                        <a:rPr lang="en-US" sz="1800" dirty="0">
                          <a:effectLst/>
                          <a:latin typeface="Calibri"/>
                        </a:rPr>
                        <a:t>Utilization of Internet enabled tools and processes</a:t>
                      </a:r>
                      <a:endParaRPr lang="en-GB" sz="1800" dirty="0">
                        <a:effectLst/>
                        <a:latin typeface="Calibri"/>
                      </a:endParaRPr>
                    </a:p>
                  </a:txBody>
                  <a:tcPr marL="68580" marR="68580" marT="91440" marB="0" anchor="ctr"/>
                </a:tc>
              </a:tr>
              <a:tr h="370840">
                <a:tc>
                  <a:txBody>
                    <a:bodyPr/>
                    <a:lstStyle/>
                    <a:p>
                      <a:pPr>
                        <a:spcAft>
                          <a:spcPts val="0"/>
                        </a:spcAft>
                      </a:pPr>
                      <a:r>
                        <a:rPr lang="en-US" sz="1800" dirty="0">
                          <a:effectLst/>
                          <a:latin typeface="Calibri"/>
                        </a:rPr>
                        <a:t> </a:t>
                      </a:r>
                      <a:endParaRPr lang="en-GB" sz="1800" dirty="0">
                        <a:effectLst/>
                        <a:latin typeface="Calibri"/>
                      </a:endParaRPr>
                    </a:p>
                  </a:txBody>
                  <a:tcPr marL="68580" marR="68580" marT="0" marB="0" anchor="ctr"/>
                </a:tc>
                <a:tc>
                  <a:txBody>
                    <a:bodyPr/>
                    <a:lstStyle/>
                    <a:p>
                      <a:pPr>
                        <a:lnSpc>
                          <a:spcPct val="85000"/>
                        </a:lnSpc>
                        <a:spcBef>
                          <a:spcPts val="100"/>
                        </a:spcBef>
                        <a:spcAft>
                          <a:spcPts val="0"/>
                        </a:spcAft>
                      </a:pPr>
                      <a:r>
                        <a:rPr lang="en-US" sz="1800" dirty="0">
                          <a:effectLst/>
                          <a:latin typeface="Calibri"/>
                        </a:rPr>
                        <a:t>Benefits from broadband on daily operations</a:t>
                      </a:r>
                      <a:endParaRPr lang="en-GB" sz="1800" dirty="0">
                        <a:effectLst/>
                        <a:latin typeface="Calibri"/>
                      </a:endParaRPr>
                    </a:p>
                  </a:txBody>
                  <a:tcPr marL="68580" marR="68580" marT="91440" marB="0" anchor="ctr"/>
                </a:tc>
              </a:tr>
              <a:tr h="370840">
                <a:tc>
                  <a:txBody>
                    <a:bodyPr/>
                    <a:lstStyle/>
                    <a:p>
                      <a:pPr>
                        <a:spcAft>
                          <a:spcPts val="0"/>
                        </a:spcAft>
                      </a:pPr>
                      <a:r>
                        <a:rPr lang="en-US" sz="1800" dirty="0">
                          <a:effectLst/>
                          <a:latin typeface="Calibri"/>
                        </a:rPr>
                        <a:t> </a:t>
                      </a:r>
                      <a:endParaRPr lang="en-GB" sz="1800" dirty="0">
                        <a:effectLst/>
                        <a:latin typeface="Calibri"/>
                      </a:endParaRPr>
                    </a:p>
                  </a:txBody>
                  <a:tcPr marL="68580" marR="68580" marT="0" marB="0" anchor="ctr"/>
                </a:tc>
                <a:tc>
                  <a:txBody>
                    <a:bodyPr/>
                    <a:lstStyle/>
                    <a:p>
                      <a:pPr>
                        <a:lnSpc>
                          <a:spcPct val="85000"/>
                        </a:lnSpc>
                        <a:spcBef>
                          <a:spcPts val="100"/>
                        </a:spcBef>
                        <a:spcAft>
                          <a:spcPts val="0"/>
                        </a:spcAft>
                      </a:pPr>
                      <a:r>
                        <a:rPr lang="en-US" sz="1800" dirty="0">
                          <a:effectLst/>
                          <a:latin typeface="Calibri"/>
                        </a:rPr>
                        <a:t>Barriers to adopt broadband and to use Internet enabled tools and processes </a:t>
                      </a:r>
                      <a:endParaRPr lang="en-GB" sz="1800" dirty="0">
                        <a:effectLst/>
                        <a:latin typeface="Calibri"/>
                      </a:endParaRPr>
                    </a:p>
                  </a:txBody>
                  <a:tcPr marL="68580" marR="68580" marT="91440" marB="0" anchor="ctr"/>
                </a:tc>
              </a:tr>
              <a:tr h="370840">
                <a:tc>
                  <a:txBody>
                    <a:bodyPr/>
                    <a:lstStyle/>
                    <a:p>
                      <a:pPr>
                        <a:spcAft>
                          <a:spcPts val="0"/>
                        </a:spcAft>
                      </a:pPr>
                      <a:r>
                        <a:rPr lang="en-US" sz="1800" dirty="0">
                          <a:effectLst/>
                          <a:latin typeface="Calibri"/>
                        </a:rPr>
                        <a:t> </a:t>
                      </a:r>
                      <a:endParaRPr lang="en-GB" sz="1800" dirty="0">
                        <a:effectLst/>
                        <a:latin typeface="Calibri"/>
                      </a:endParaRPr>
                    </a:p>
                  </a:txBody>
                  <a:tcPr marL="68580" marR="68580" marT="0" marB="0" anchor="ctr"/>
                </a:tc>
                <a:tc>
                  <a:txBody>
                    <a:bodyPr/>
                    <a:lstStyle/>
                    <a:p>
                      <a:pPr>
                        <a:lnSpc>
                          <a:spcPct val="85000"/>
                        </a:lnSpc>
                        <a:spcBef>
                          <a:spcPts val="100"/>
                        </a:spcBef>
                        <a:spcAft>
                          <a:spcPts val="0"/>
                        </a:spcAft>
                      </a:pPr>
                      <a:r>
                        <a:rPr lang="en-US" sz="1800" dirty="0">
                          <a:effectLst/>
                          <a:latin typeface="Calibri"/>
                        </a:rPr>
                        <a:t>Quantified impacts from broadband on revenues, cost savings</a:t>
                      </a:r>
                      <a:endParaRPr lang="en-GB" sz="1800" dirty="0">
                        <a:effectLst/>
                        <a:latin typeface="Calibri"/>
                      </a:endParaRPr>
                    </a:p>
                  </a:txBody>
                  <a:tcPr marL="68580" marR="68580" marT="91440" marB="0" anchor="ctr"/>
                </a:tc>
              </a:tr>
              <a:tr h="370840">
                <a:tc>
                  <a:txBody>
                    <a:bodyPr/>
                    <a:lstStyle/>
                    <a:p>
                      <a:pPr>
                        <a:spcAft>
                          <a:spcPts val="0"/>
                        </a:spcAft>
                      </a:pPr>
                      <a:r>
                        <a:rPr lang="en-US" sz="1800" dirty="0">
                          <a:effectLst/>
                          <a:latin typeface="Calibri"/>
                        </a:rPr>
                        <a:t> </a:t>
                      </a:r>
                      <a:endParaRPr lang="en-GB" sz="1800" dirty="0">
                        <a:effectLst/>
                        <a:latin typeface="Calibri"/>
                      </a:endParaRPr>
                    </a:p>
                  </a:txBody>
                  <a:tcPr marL="68580" marR="68580" marT="0" marB="0" anchor="ctr"/>
                </a:tc>
                <a:tc>
                  <a:txBody>
                    <a:bodyPr/>
                    <a:lstStyle/>
                    <a:p>
                      <a:pPr>
                        <a:lnSpc>
                          <a:spcPct val="85000"/>
                        </a:lnSpc>
                        <a:spcBef>
                          <a:spcPts val="100"/>
                        </a:spcBef>
                        <a:spcAft>
                          <a:spcPts val="0"/>
                        </a:spcAft>
                      </a:pPr>
                      <a:r>
                        <a:rPr lang="en-US" sz="1800" dirty="0">
                          <a:effectLst/>
                          <a:latin typeface="Calibri"/>
                        </a:rPr>
                        <a:t>Quantified impacts on job creation</a:t>
                      </a:r>
                      <a:endParaRPr lang="en-GB" sz="1800" dirty="0">
                        <a:effectLst/>
                        <a:latin typeface="Calibri"/>
                      </a:endParaRPr>
                    </a:p>
                  </a:txBody>
                  <a:tcPr marL="68580" marR="68580" marT="91440" marB="0" anchor="ctr"/>
                </a:tc>
              </a:tr>
              <a:tr h="370840">
                <a:tc>
                  <a:txBody>
                    <a:bodyPr/>
                    <a:lstStyle/>
                    <a:p>
                      <a:pPr>
                        <a:spcAft>
                          <a:spcPts val="0"/>
                        </a:spcAft>
                      </a:pPr>
                      <a:r>
                        <a:rPr lang="en-US" sz="1800">
                          <a:effectLst/>
                          <a:latin typeface="Calibri"/>
                        </a:rPr>
                        <a:t> </a:t>
                      </a:r>
                      <a:endParaRPr lang="en-GB" sz="1800">
                        <a:effectLst/>
                        <a:latin typeface="Calibri"/>
                      </a:endParaRPr>
                    </a:p>
                  </a:txBody>
                  <a:tcPr marL="68580" marR="68580" marT="0" marB="0" anchor="ctr"/>
                </a:tc>
                <a:tc>
                  <a:txBody>
                    <a:bodyPr/>
                    <a:lstStyle/>
                    <a:p>
                      <a:pPr>
                        <a:lnSpc>
                          <a:spcPct val="85000"/>
                        </a:lnSpc>
                        <a:spcBef>
                          <a:spcPts val="100"/>
                        </a:spcBef>
                        <a:spcAft>
                          <a:spcPts val="0"/>
                        </a:spcAft>
                      </a:pPr>
                      <a:r>
                        <a:rPr lang="en-US" sz="1800" dirty="0">
                          <a:effectLst/>
                          <a:latin typeface="Calibri"/>
                        </a:rPr>
                        <a:t>Skills needed and preferred method of acquisitions</a:t>
                      </a:r>
                      <a:endParaRPr lang="en-GB" sz="1800" dirty="0">
                        <a:effectLst/>
                        <a:latin typeface="Calibri"/>
                      </a:endParaRPr>
                    </a:p>
                  </a:txBody>
                  <a:tcPr marL="68580" marR="68580" marT="91440" marB="0" anchor="ctr"/>
                </a:tc>
              </a:tr>
              <a:tr h="370840">
                <a:tc>
                  <a:txBody>
                    <a:bodyPr/>
                    <a:lstStyle/>
                    <a:p>
                      <a:pPr>
                        <a:spcAft>
                          <a:spcPts val="0"/>
                        </a:spcAft>
                      </a:pPr>
                      <a:r>
                        <a:rPr lang="en-US" sz="1800">
                          <a:effectLst/>
                          <a:latin typeface="Calibri"/>
                        </a:rPr>
                        <a:t> </a:t>
                      </a:r>
                      <a:endParaRPr lang="en-GB" sz="1800">
                        <a:effectLst/>
                        <a:latin typeface="Calibri"/>
                      </a:endParaRPr>
                    </a:p>
                  </a:txBody>
                  <a:tcPr marL="68580" marR="68580" marT="0" marB="0" anchor="ctr"/>
                </a:tc>
                <a:tc>
                  <a:txBody>
                    <a:bodyPr/>
                    <a:lstStyle/>
                    <a:p>
                      <a:pPr>
                        <a:lnSpc>
                          <a:spcPct val="85000"/>
                        </a:lnSpc>
                        <a:spcBef>
                          <a:spcPts val="100"/>
                        </a:spcBef>
                        <a:spcAft>
                          <a:spcPts val="0"/>
                        </a:spcAft>
                      </a:pPr>
                      <a:r>
                        <a:rPr lang="en-US" sz="1800" dirty="0">
                          <a:effectLst/>
                          <a:latin typeface="Calibri"/>
                        </a:rPr>
                        <a:t>Digital Economy index scoring at an individual level - industry sector </a:t>
                      </a:r>
                      <a:r>
                        <a:rPr lang="en-US" sz="1800" dirty="0" smtClean="0">
                          <a:effectLst/>
                          <a:latin typeface="Calibri"/>
                        </a:rPr>
                        <a:t>level, </a:t>
                      </a:r>
                      <a:r>
                        <a:rPr lang="en-US" sz="1800" dirty="0">
                          <a:effectLst/>
                          <a:latin typeface="Calibri"/>
                        </a:rPr>
                        <a:t>regional level, </a:t>
                      </a:r>
                      <a:r>
                        <a:rPr lang="en-US" sz="1800" dirty="0" smtClean="0">
                          <a:effectLst/>
                          <a:latin typeface="Calibri"/>
                        </a:rPr>
                        <a:t>etc.</a:t>
                      </a:r>
                      <a:endParaRPr lang="en-GB" sz="1800" dirty="0">
                        <a:effectLst/>
                        <a:latin typeface="Calibri"/>
                      </a:endParaRPr>
                    </a:p>
                  </a:txBody>
                  <a:tcPr marL="68580" marR="68580" marT="91440" marB="0" anchor="ctr"/>
                </a:tc>
              </a:tr>
              <a:tr h="370840">
                <a:tc>
                  <a:txBody>
                    <a:bodyPr/>
                    <a:lstStyle/>
                    <a:p>
                      <a:pPr>
                        <a:spcAft>
                          <a:spcPts val="0"/>
                        </a:spcAft>
                      </a:pPr>
                      <a:r>
                        <a:rPr lang="en-US" sz="1800" dirty="0">
                          <a:effectLst/>
                          <a:latin typeface="Calibri"/>
                        </a:rPr>
                        <a:t> </a:t>
                      </a:r>
                      <a:endParaRPr lang="en-GB" sz="1800" dirty="0">
                        <a:effectLst/>
                        <a:latin typeface="Calibri"/>
                      </a:endParaRPr>
                    </a:p>
                  </a:txBody>
                  <a:tcPr marL="68580" marR="68580" marT="0" marB="0" anchor="ctr"/>
                </a:tc>
                <a:tc>
                  <a:txBody>
                    <a:bodyPr/>
                    <a:lstStyle/>
                    <a:p>
                      <a:pPr>
                        <a:lnSpc>
                          <a:spcPct val="85000"/>
                        </a:lnSpc>
                        <a:spcBef>
                          <a:spcPts val="100"/>
                        </a:spcBef>
                        <a:spcAft>
                          <a:spcPts val="0"/>
                        </a:spcAft>
                      </a:pPr>
                      <a:r>
                        <a:rPr lang="en-US" sz="1800" dirty="0">
                          <a:effectLst/>
                          <a:latin typeface="Calibri"/>
                        </a:rPr>
                        <a:t>Special use and daily benefits metrics for Community anchors institutions</a:t>
                      </a:r>
                      <a:endParaRPr lang="en-GB" sz="1800" dirty="0">
                        <a:effectLst/>
                        <a:latin typeface="Calibri"/>
                      </a:endParaRPr>
                    </a:p>
                  </a:txBody>
                  <a:tcPr marL="68580" marR="68580" marT="91440" marB="0" anchor="ctr"/>
                </a:tc>
              </a:tr>
              <a:tr h="370840">
                <a:tc>
                  <a:txBody>
                    <a:bodyPr/>
                    <a:lstStyle/>
                    <a:p>
                      <a:pPr>
                        <a:spcAft>
                          <a:spcPts val="0"/>
                        </a:spcAft>
                      </a:pPr>
                      <a:r>
                        <a:rPr lang="en-US" sz="1800">
                          <a:effectLst/>
                          <a:latin typeface="Calibri"/>
                        </a:rPr>
                        <a:t> </a:t>
                      </a:r>
                      <a:endParaRPr lang="en-GB" sz="1800">
                        <a:effectLst/>
                        <a:latin typeface="Calibri"/>
                      </a:endParaRPr>
                    </a:p>
                  </a:txBody>
                  <a:tcPr marL="68580" marR="68580" marT="0" marB="0" anchor="ctr"/>
                </a:tc>
                <a:tc>
                  <a:txBody>
                    <a:bodyPr/>
                    <a:lstStyle/>
                    <a:p>
                      <a:pPr>
                        <a:lnSpc>
                          <a:spcPct val="85000"/>
                        </a:lnSpc>
                        <a:spcBef>
                          <a:spcPts val="100"/>
                        </a:spcBef>
                        <a:spcAft>
                          <a:spcPts val="0"/>
                        </a:spcAft>
                      </a:pPr>
                      <a:r>
                        <a:rPr lang="en-US" sz="1800" dirty="0">
                          <a:effectLst/>
                          <a:latin typeface="Calibri"/>
                        </a:rPr>
                        <a:t>Industry sector focus </a:t>
                      </a:r>
                      <a:r>
                        <a:rPr lang="en-US" sz="1800" dirty="0" smtClean="0">
                          <a:effectLst/>
                          <a:latin typeface="Calibri"/>
                        </a:rPr>
                        <a:t>studies, comparison </a:t>
                      </a:r>
                      <a:r>
                        <a:rPr lang="en-US" sz="1800" dirty="0" smtClean="0">
                          <a:solidFill>
                            <a:schemeClr val="tx1"/>
                          </a:solidFill>
                          <a:effectLst/>
                          <a:latin typeface="Calibri"/>
                        </a:rPr>
                        <a:t>and benchmarking</a:t>
                      </a:r>
                      <a:endParaRPr lang="en-GB" sz="1800" dirty="0">
                        <a:solidFill>
                          <a:schemeClr val="tx1"/>
                        </a:solidFill>
                        <a:effectLst/>
                        <a:latin typeface="Calibri"/>
                      </a:endParaRPr>
                    </a:p>
                  </a:txBody>
                  <a:tcPr marL="68580" marR="68580" marT="91440" marB="0" anchor="ctr"/>
                </a:tc>
              </a:tr>
              <a:tr h="370840">
                <a:tc>
                  <a:txBody>
                    <a:bodyPr/>
                    <a:lstStyle/>
                    <a:p>
                      <a:pPr>
                        <a:spcAft>
                          <a:spcPts val="0"/>
                        </a:spcAft>
                      </a:pPr>
                      <a:r>
                        <a:rPr lang="en-US" sz="1600">
                          <a:effectLst/>
                          <a:latin typeface="Calibri"/>
                        </a:rPr>
                        <a:t> </a:t>
                      </a:r>
                      <a:endParaRPr lang="en-GB" sz="1600">
                        <a:effectLst/>
                        <a:latin typeface="Calibri"/>
                      </a:endParaRPr>
                    </a:p>
                  </a:txBody>
                  <a:tcPr marL="68580" marR="68580" marT="0" marB="0" anchor="ctr"/>
                </a:tc>
                <a:tc>
                  <a:txBody>
                    <a:bodyPr/>
                    <a:lstStyle/>
                    <a:p>
                      <a:pPr>
                        <a:lnSpc>
                          <a:spcPct val="85000"/>
                        </a:lnSpc>
                        <a:spcBef>
                          <a:spcPts val="100"/>
                        </a:spcBef>
                        <a:spcAft>
                          <a:spcPts val="0"/>
                        </a:spcAft>
                      </a:pPr>
                      <a:r>
                        <a:rPr lang="en-US" sz="1800" dirty="0">
                          <a:effectLst/>
                          <a:latin typeface="Calibri"/>
                        </a:rPr>
                        <a:t>Regional focus studies and comparison </a:t>
                      </a:r>
                      <a:endParaRPr lang="en-GB" sz="1800" dirty="0">
                        <a:effectLst/>
                        <a:latin typeface="Calibri"/>
                      </a:endParaRPr>
                    </a:p>
                  </a:txBody>
                  <a:tcPr marL="68580" marR="68580" marT="91440" marB="0" anchor="ctr"/>
                </a:tc>
              </a:tr>
            </a:tbl>
          </a:graphicData>
        </a:graphic>
      </p:graphicFrame>
      <p:sp>
        <p:nvSpPr>
          <p:cNvPr id="7" name="Rectangle 26"/>
          <p:cNvSpPr>
            <a:spLocks/>
          </p:cNvSpPr>
          <p:nvPr/>
        </p:nvSpPr>
        <p:spPr bwMode="auto">
          <a:xfrm>
            <a:off x="2794000" y="241300"/>
            <a:ext cx="6172199"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a:lnSpc>
                <a:spcPct val="75000"/>
              </a:lnSpc>
            </a:pPr>
            <a:endParaRPr lang="en-US" sz="3200" dirty="0">
              <a:solidFill>
                <a:srgbClr val="1B5392"/>
              </a:solidFill>
            </a:endParaRPr>
          </a:p>
        </p:txBody>
      </p:sp>
    </p:spTree>
    <p:extLst>
      <p:ext uri="{BB962C8B-B14F-4D97-AF65-F5344CB8AC3E}">
        <p14:creationId xmlns:p14="http://schemas.microsoft.com/office/powerpoint/2010/main" val="42621527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471" y="466656"/>
            <a:ext cx="6515947" cy="4886960"/>
          </a:xfrm>
          <a:prstGeom prst="rect">
            <a:avLst/>
          </a:prstGeom>
        </p:spPr>
      </p:pic>
      <p:sp>
        <p:nvSpPr>
          <p:cNvPr id="5" name="Title 1"/>
          <p:cNvSpPr txBox="1">
            <a:spLocks/>
          </p:cNvSpPr>
          <p:nvPr/>
        </p:nvSpPr>
        <p:spPr>
          <a:xfrm>
            <a:off x="188471" y="5469420"/>
            <a:ext cx="8769135" cy="1048342"/>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2800" kern="1200">
                <a:solidFill>
                  <a:schemeClr val="tx2"/>
                </a:solidFill>
                <a:latin typeface="+mj-lt"/>
                <a:ea typeface="+mj-ea"/>
                <a:cs typeface="+mj-cs"/>
              </a:defRPr>
            </a:lvl1pPr>
          </a:lstStyle>
          <a:p>
            <a:pPr algn="r"/>
            <a:r>
              <a:rPr lang="en-US" dirty="0" smtClean="0"/>
              <a:t>Need metrics to know…						…. where are we now?</a:t>
            </a:r>
          </a:p>
          <a:p>
            <a:pPr algn="r"/>
            <a:r>
              <a:rPr lang="en-US" dirty="0" smtClean="0"/>
              <a:t>… and how much closer are we to our goal?</a:t>
            </a:r>
            <a:endParaRPr lang="en-US" dirty="0"/>
          </a:p>
        </p:txBody>
      </p:sp>
    </p:spTree>
    <p:extLst>
      <p:ext uri="{BB962C8B-B14F-4D97-AF65-F5344CB8AC3E}">
        <p14:creationId xmlns:p14="http://schemas.microsoft.com/office/powerpoint/2010/main" val="278333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Let’s Start With What We Know…</a:t>
            </a:r>
            <a:endParaRPr lang="en-US" dirty="0"/>
          </a:p>
        </p:txBody>
      </p:sp>
      <p:sp>
        <p:nvSpPr>
          <p:cNvPr id="3" name="Content Placeholder 2"/>
          <p:cNvSpPr>
            <a:spLocks noGrp="1"/>
          </p:cNvSpPr>
          <p:nvPr>
            <p:ph idx="4294967295"/>
          </p:nvPr>
        </p:nvSpPr>
        <p:spPr>
          <a:xfrm>
            <a:off x="345231" y="1600200"/>
            <a:ext cx="8229600" cy="4525963"/>
          </a:xfrm>
        </p:spPr>
        <p:txBody>
          <a:bodyPr/>
          <a:lstStyle/>
          <a:p>
            <a:pPr>
              <a:spcAft>
                <a:spcPts val="1800"/>
              </a:spcAft>
            </a:pPr>
            <a:r>
              <a:rPr lang="en-US" sz="2800" dirty="0"/>
              <a:t>There is a relationship between broadband and economic </a:t>
            </a:r>
            <a:r>
              <a:rPr lang="en-US" sz="2800" dirty="0" smtClean="0"/>
              <a:t>development.</a:t>
            </a:r>
          </a:p>
          <a:p>
            <a:r>
              <a:rPr lang="en-US" sz="2800" dirty="0" smtClean="0"/>
              <a:t>SNG research in the U.S shows…</a:t>
            </a:r>
          </a:p>
          <a:p>
            <a:pPr lvl="1"/>
            <a:r>
              <a:rPr lang="en-AU" sz="2400" b="1" dirty="0" smtClean="0">
                <a:solidFill>
                  <a:srgbClr val="409736"/>
                </a:solidFill>
              </a:rPr>
              <a:t>56% of businesses </a:t>
            </a:r>
            <a:r>
              <a:rPr lang="en-US" sz="2400" dirty="0" smtClean="0"/>
              <a:t>and </a:t>
            </a:r>
            <a:r>
              <a:rPr lang="en-US" sz="2400" dirty="0"/>
              <a:t>organizations said broadband is </a:t>
            </a:r>
            <a:r>
              <a:rPr lang="en-US" sz="2400" b="1" dirty="0">
                <a:solidFill>
                  <a:srgbClr val="409736"/>
                </a:solidFill>
              </a:rPr>
              <a:t>essential</a:t>
            </a:r>
            <a:r>
              <a:rPr lang="en-US" sz="2400" dirty="0"/>
              <a:t> for remaining in current location</a:t>
            </a:r>
          </a:p>
          <a:p>
            <a:pPr lvl="1"/>
            <a:r>
              <a:rPr lang="en-AU" sz="2400" b="1" dirty="0" smtClean="0">
                <a:solidFill>
                  <a:srgbClr val="409736"/>
                </a:solidFill>
              </a:rPr>
              <a:t>56% </a:t>
            </a:r>
            <a:r>
              <a:rPr lang="en-AU" sz="2400" b="1" dirty="0">
                <a:solidFill>
                  <a:srgbClr val="409736"/>
                </a:solidFill>
              </a:rPr>
              <a:t>of households</a:t>
            </a:r>
            <a:r>
              <a:rPr lang="en-AU" sz="2400" dirty="0"/>
              <a:t> said they would </a:t>
            </a:r>
            <a:r>
              <a:rPr lang="en-AU" sz="2400" dirty="0" smtClean="0"/>
              <a:t>definitely/likely </a:t>
            </a:r>
            <a:r>
              <a:rPr lang="en-AU" sz="2400" dirty="0"/>
              <a:t>relocate if broadband was not available</a:t>
            </a:r>
            <a:endParaRPr lang="en-US" sz="2400" dirty="0"/>
          </a:p>
          <a:p>
            <a:pPr lvl="1"/>
            <a:r>
              <a:rPr lang="en-CA" sz="2400" b="1" dirty="0">
                <a:solidFill>
                  <a:srgbClr val="409736"/>
                </a:solidFill>
              </a:rPr>
              <a:t>32% of households </a:t>
            </a:r>
            <a:r>
              <a:rPr lang="en-CA" sz="2400" dirty="0"/>
              <a:t>work from home or have a home-based </a:t>
            </a:r>
            <a:r>
              <a:rPr lang="en-CA" sz="2400" dirty="0" smtClean="0"/>
              <a:t>business</a:t>
            </a:r>
            <a:endParaRPr lang="en-US" sz="2400" dirty="0"/>
          </a:p>
        </p:txBody>
      </p:sp>
      <p:sp>
        <p:nvSpPr>
          <p:cNvPr id="4" name="TextBox 3"/>
          <p:cNvSpPr txBox="1"/>
          <p:nvPr/>
        </p:nvSpPr>
        <p:spPr>
          <a:xfrm>
            <a:off x="1220638" y="6578811"/>
            <a:ext cx="6258294" cy="276999"/>
          </a:xfrm>
          <a:prstGeom prst="rect">
            <a:avLst/>
          </a:prstGeom>
          <a:noFill/>
        </p:spPr>
        <p:txBody>
          <a:bodyPr wrap="square" rtlCol="0">
            <a:spAutoFit/>
          </a:bodyPr>
          <a:lstStyle/>
          <a:p>
            <a:r>
              <a:rPr lang="en-US" sz="1200" dirty="0" smtClean="0">
                <a:solidFill>
                  <a:schemeClr val="tx1"/>
                </a:solidFill>
              </a:rPr>
              <a:t>Source: SNG Digital Economy Database n </a:t>
            </a:r>
            <a:r>
              <a:rPr lang="en-US" sz="1200" dirty="0">
                <a:solidFill>
                  <a:schemeClr val="tx1"/>
                </a:solidFill>
              </a:rPr>
              <a:t>= </a:t>
            </a:r>
            <a:r>
              <a:rPr lang="en-US" sz="1200" dirty="0" smtClean="0"/>
              <a:t>19,951 businesses and 9,318 households </a:t>
            </a:r>
            <a:endParaRPr lang="en-US" sz="1200" dirty="0">
              <a:solidFill>
                <a:schemeClr val="tx1"/>
              </a:solidFill>
            </a:endParaRPr>
          </a:p>
        </p:txBody>
      </p:sp>
    </p:spTree>
    <p:extLst>
      <p:ext uri="{BB962C8B-B14F-4D97-AF65-F5344CB8AC3E}">
        <p14:creationId xmlns:p14="http://schemas.microsoft.com/office/powerpoint/2010/main" val="31296950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CA" dirty="0" smtClean="0"/>
              <a:t>So What Should You Measure? </a:t>
            </a:r>
            <a:endParaRPr lang="en-US" dirty="0"/>
          </a:p>
        </p:txBody>
      </p:sp>
      <p:sp>
        <p:nvSpPr>
          <p:cNvPr id="5" name="Rectangle 4"/>
          <p:cNvSpPr/>
          <p:nvPr/>
        </p:nvSpPr>
        <p:spPr bwMode="auto">
          <a:xfrm>
            <a:off x="450850" y="1333500"/>
            <a:ext cx="2584450" cy="2209800"/>
          </a:xfrm>
          <a:prstGeom prst="rect">
            <a:avLst/>
          </a:prstGeom>
          <a:solidFill>
            <a:schemeClr val="tx2"/>
          </a:solidFill>
          <a:ln>
            <a:noFill/>
          </a:ln>
          <a:effectLst/>
          <a:extLst/>
        </p:spPr>
        <p:txBody>
          <a:bodyPr vert="horz" wrap="square" lIns="91440" tIns="45720" rIns="91440" bIns="45720" numCol="1" rtlCol="0" anchor="ctr" anchorCtr="0" compatLnSpc="1">
            <a:prstTxWarp prst="textNoShape">
              <a:avLst/>
            </a:prstTxWarp>
          </a:bodyPr>
          <a:lstStyle/>
          <a:p>
            <a:pPr algn="ctr">
              <a:spcAft>
                <a:spcPts val="600"/>
              </a:spcAft>
            </a:pPr>
            <a:r>
              <a:rPr lang="en-US" sz="1800" b="1" dirty="0" smtClean="0">
                <a:solidFill>
                  <a:schemeClr val="bg1"/>
                </a:solidFill>
              </a:rPr>
              <a:t>Utilization</a:t>
            </a:r>
            <a:endParaRPr lang="en-US" sz="1600" dirty="0" smtClean="0">
              <a:solidFill>
                <a:schemeClr val="bg1"/>
              </a:solidFill>
            </a:endParaRPr>
          </a:p>
          <a:p>
            <a:pPr algn="ctr"/>
            <a:r>
              <a:rPr lang="en-US" sz="1600" dirty="0" smtClean="0">
                <a:solidFill>
                  <a:schemeClr val="bg1"/>
                </a:solidFill>
              </a:rPr>
              <a:t>How </a:t>
            </a:r>
            <a:r>
              <a:rPr lang="en-US" sz="1600" dirty="0">
                <a:solidFill>
                  <a:schemeClr val="bg1"/>
                </a:solidFill>
              </a:rPr>
              <a:t>businesses, organizations, and households are currently </a:t>
            </a:r>
            <a:r>
              <a:rPr lang="en-US" sz="1600" dirty="0" smtClean="0">
                <a:solidFill>
                  <a:schemeClr val="bg1"/>
                </a:solidFill>
              </a:rPr>
              <a:t>using, </a:t>
            </a:r>
            <a:r>
              <a:rPr lang="en-US" sz="1600" dirty="0">
                <a:solidFill>
                  <a:schemeClr val="bg1"/>
                </a:solidFill>
              </a:rPr>
              <a:t>or </a:t>
            </a:r>
            <a:r>
              <a:rPr lang="en-US" sz="1600" dirty="0" smtClean="0">
                <a:solidFill>
                  <a:schemeClr val="bg1"/>
                </a:solidFill>
              </a:rPr>
              <a:t>planning </a:t>
            </a:r>
            <a:r>
              <a:rPr lang="en-US" sz="1600" dirty="0">
                <a:solidFill>
                  <a:schemeClr val="bg1"/>
                </a:solidFill>
              </a:rPr>
              <a:t>to use </a:t>
            </a:r>
            <a:r>
              <a:rPr lang="en-US" sz="1600" dirty="0" smtClean="0">
                <a:solidFill>
                  <a:schemeClr val="bg1"/>
                </a:solidFill>
              </a:rPr>
              <a:t>broadband and e-solutions.</a:t>
            </a:r>
          </a:p>
          <a:p>
            <a:pPr algn="ctr"/>
            <a:endParaRPr kumimoji="0" lang="en-US" sz="1600" b="0" i="0" u="none" strike="noStrike" cap="none" normalizeH="0" baseline="0" dirty="0" smtClean="0">
              <a:ln>
                <a:noFill/>
              </a:ln>
              <a:solidFill>
                <a:schemeClr val="bg1"/>
              </a:solidFill>
              <a:effectLst/>
            </a:endParaRPr>
          </a:p>
        </p:txBody>
      </p:sp>
      <p:sp>
        <p:nvSpPr>
          <p:cNvPr id="8" name="Rectangle 7"/>
          <p:cNvSpPr/>
          <p:nvPr/>
        </p:nvSpPr>
        <p:spPr bwMode="auto">
          <a:xfrm>
            <a:off x="3295650" y="1333500"/>
            <a:ext cx="2584450" cy="2209800"/>
          </a:xfrm>
          <a:prstGeom prst="rect">
            <a:avLst/>
          </a:prstGeom>
          <a:solidFill>
            <a:srgbClr val="409736"/>
          </a:solidFill>
          <a:ln>
            <a:noFill/>
          </a:ln>
          <a:effectLst/>
          <a:extLst/>
        </p:spPr>
        <p:txBody>
          <a:bodyPr vert="horz" wrap="square" lIns="91440" tIns="45720" rIns="91440" bIns="45720" numCol="1" rtlCol="0" anchor="ctr" anchorCtr="0" compatLnSpc="1">
            <a:prstTxWarp prst="textNoShape">
              <a:avLst/>
            </a:prstTxWarp>
          </a:bodyPr>
          <a:lstStyle/>
          <a:p>
            <a:pPr algn="ctr">
              <a:spcAft>
                <a:spcPts val="600"/>
              </a:spcAft>
            </a:pPr>
            <a:r>
              <a:rPr lang="en-US" sz="1800" b="1" dirty="0" smtClean="0">
                <a:solidFill>
                  <a:srgbClr val="FFFFFF"/>
                </a:solidFill>
              </a:rPr>
              <a:t>Gaps and Barriers</a:t>
            </a:r>
            <a:r>
              <a:rPr lang="en-US" sz="1800" dirty="0" smtClean="0">
                <a:solidFill>
                  <a:srgbClr val="FFFFFF"/>
                </a:solidFill>
              </a:rPr>
              <a:t> </a:t>
            </a:r>
            <a:endParaRPr lang="en-US" sz="1600" dirty="0" smtClean="0">
              <a:solidFill>
                <a:srgbClr val="FFFFFF"/>
              </a:solidFill>
            </a:endParaRPr>
          </a:p>
          <a:p>
            <a:pPr algn="ctr"/>
            <a:r>
              <a:rPr lang="en-US" sz="1600" dirty="0" smtClean="0">
                <a:solidFill>
                  <a:srgbClr val="FFFFFF"/>
                </a:solidFill>
              </a:rPr>
              <a:t>Where the gaps in the utilization </a:t>
            </a:r>
            <a:r>
              <a:rPr lang="en-US" sz="1600" dirty="0">
                <a:solidFill>
                  <a:srgbClr val="FFFFFF"/>
                </a:solidFill>
              </a:rPr>
              <a:t>of </a:t>
            </a:r>
            <a:r>
              <a:rPr lang="en-US" sz="1600" dirty="0" smtClean="0">
                <a:solidFill>
                  <a:srgbClr val="FFFFFF"/>
                </a:solidFill>
              </a:rPr>
              <a:t>e-solutions are and which </a:t>
            </a:r>
            <a:r>
              <a:rPr lang="en-US" sz="1600" dirty="0">
                <a:solidFill>
                  <a:srgbClr val="FFFFFF"/>
                </a:solidFill>
              </a:rPr>
              <a:t>factors </a:t>
            </a:r>
            <a:r>
              <a:rPr lang="en-US" sz="1600" dirty="0" smtClean="0">
                <a:solidFill>
                  <a:srgbClr val="FFFFFF"/>
                </a:solidFill>
              </a:rPr>
              <a:t>inhibit, </a:t>
            </a:r>
            <a:r>
              <a:rPr lang="en-US" sz="1600" dirty="0">
                <a:solidFill>
                  <a:srgbClr val="FFFFFF"/>
                </a:solidFill>
              </a:rPr>
              <a:t>or prevent </a:t>
            </a:r>
            <a:r>
              <a:rPr lang="en-US" sz="1600" dirty="0" smtClean="0">
                <a:solidFill>
                  <a:srgbClr val="FFFFFF"/>
                </a:solidFill>
              </a:rPr>
              <a:t>adoption.</a:t>
            </a:r>
          </a:p>
          <a:p>
            <a:pPr algn="ctr"/>
            <a:endParaRPr lang="en-US" sz="1600" dirty="0" smtClean="0">
              <a:solidFill>
                <a:srgbClr val="FFFFFF"/>
              </a:solidFill>
            </a:endParaRPr>
          </a:p>
          <a:p>
            <a:pPr algn="ctr"/>
            <a:endParaRPr lang="en-US" sz="1600" dirty="0" smtClean="0">
              <a:solidFill>
                <a:srgbClr val="FFFFFF"/>
              </a:solidFill>
            </a:endParaRPr>
          </a:p>
        </p:txBody>
      </p:sp>
      <p:sp>
        <p:nvSpPr>
          <p:cNvPr id="9" name="Rectangle 8"/>
          <p:cNvSpPr/>
          <p:nvPr/>
        </p:nvSpPr>
        <p:spPr bwMode="auto">
          <a:xfrm>
            <a:off x="6107772" y="1333500"/>
            <a:ext cx="2584450" cy="2209800"/>
          </a:xfrm>
          <a:prstGeom prst="rect">
            <a:avLst/>
          </a:prstGeom>
          <a:solidFill>
            <a:schemeClr val="tx2"/>
          </a:solidFill>
          <a:ln>
            <a:noFill/>
          </a:ln>
          <a:effectLst/>
          <a:extLst/>
        </p:spPr>
        <p:txBody>
          <a:bodyPr vert="horz" wrap="square" lIns="91440" tIns="45720" rIns="91440" bIns="45720" numCol="1" rtlCol="0" anchor="ctr" anchorCtr="0" compatLnSpc="1">
            <a:prstTxWarp prst="textNoShape">
              <a:avLst/>
            </a:prstTxWarp>
          </a:bodyPr>
          <a:lstStyle/>
          <a:p>
            <a:pPr algn="ctr">
              <a:spcAft>
                <a:spcPts val="600"/>
              </a:spcAft>
            </a:pPr>
            <a:r>
              <a:rPr lang="en-US" sz="1800" b="1" dirty="0" smtClean="0">
                <a:solidFill>
                  <a:srgbClr val="FFFFFF"/>
                </a:solidFill>
              </a:rPr>
              <a:t>Drivers and Needs </a:t>
            </a:r>
            <a:endParaRPr lang="en-US" sz="1600" b="1" dirty="0" smtClean="0">
              <a:solidFill>
                <a:srgbClr val="FFFFFF"/>
              </a:solidFill>
            </a:endParaRPr>
          </a:p>
          <a:p>
            <a:pPr algn="ctr"/>
            <a:r>
              <a:rPr lang="en-US" sz="1600" dirty="0" smtClean="0">
                <a:solidFill>
                  <a:srgbClr val="FFFFFF"/>
                </a:solidFill>
              </a:rPr>
              <a:t>Understanding the </a:t>
            </a:r>
            <a:r>
              <a:rPr lang="en-US" sz="1600" dirty="0">
                <a:solidFill>
                  <a:srgbClr val="FFFFFF"/>
                </a:solidFill>
              </a:rPr>
              <a:t>needs and preferences </a:t>
            </a:r>
            <a:r>
              <a:rPr lang="en-US" sz="1600" dirty="0" smtClean="0">
                <a:solidFill>
                  <a:srgbClr val="FFFFFF"/>
                </a:solidFill>
              </a:rPr>
              <a:t>of end-users in order to raise awareness, to increase adoption, and to drive effective utilization.</a:t>
            </a:r>
            <a:endParaRPr kumimoji="0" lang="en-US" sz="1600" b="0" i="0" u="none" strike="noStrike" cap="none" normalizeH="0" baseline="0" dirty="0" smtClean="0">
              <a:ln>
                <a:noFill/>
              </a:ln>
              <a:solidFill>
                <a:srgbClr val="FFFFFF"/>
              </a:solidFill>
              <a:effectLst/>
            </a:endParaRPr>
          </a:p>
        </p:txBody>
      </p:sp>
      <p:sp>
        <p:nvSpPr>
          <p:cNvPr id="10" name="Rectangle 9"/>
          <p:cNvSpPr/>
          <p:nvPr/>
        </p:nvSpPr>
        <p:spPr bwMode="auto">
          <a:xfrm>
            <a:off x="450850" y="3898900"/>
            <a:ext cx="2584450" cy="2209800"/>
          </a:xfrm>
          <a:prstGeom prst="rect">
            <a:avLst/>
          </a:prstGeom>
          <a:solidFill>
            <a:srgbClr val="409736"/>
          </a:solidFill>
          <a:ln>
            <a:noFill/>
          </a:ln>
          <a:effectLst/>
          <a:extLst/>
        </p:spPr>
        <p:txBody>
          <a:bodyPr vert="horz" wrap="square" lIns="91440" tIns="45720" rIns="91440" bIns="45720" numCol="1" rtlCol="0" anchor="ctr" anchorCtr="0" compatLnSpc="1">
            <a:prstTxWarp prst="textNoShape">
              <a:avLst/>
            </a:prstTxWarp>
          </a:bodyPr>
          <a:lstStyle/>
          <a:p>
            <a:pPr algn="ctr">
              <a:spcAft>
                <a:spcPts val="600"/>
              </a:spcAft>
            </a:pPr>
            <a:r>
              <a:rPr lang="en-US" sz="1800" b="1" dirty="0">
                <a:solidFill>
                  <a:srgbClr val="FFFFFF"/>
                </a:solidFill>
              </a:rPr>
              <a:t>Benefits</a:t>
            </a:r>
            <a:r>
              <a:rPr lang="en-US" sz="1800" dirty="0">
                <a:solidFill>
                  <a:srgbClr val="FFFFFF"/>
                </a:solidFill>
              </a:rPr>
              <a:t> </a:t>
            </a:r>
            <a:endParaRPr lang="en-US" sz="1600" dirty="0">
              <a:solidFill>
                <a:srgbClr val="FFFFFF"/>
              </a:solidFill>
            </a:endParaRPr>
          </a:p>
          <a:p>
            <a:pPr algn="ctr"/>
            <a:r>
              <a:rPr lang="en-US" sz="1600" dirty="0" smtClean="0">
                <a:solidFill>
                  <a:srgbClr val="FFFFFF"/>
                </a:solidFill>
              </a:rPr>
              <a:t>How </a:t>
            </a:r>
            <a:r>
              <a:rPr lang="en-US" sz="1600" dirty="0">
                <a:solidFill>
                  <a:srgbClr val="FFFFFF"/>
                </a:solidFill>
              </a:rPr>
              <a:t>things have </a:t>
            </a:r>
            <a:r>
              <a:rPr lang="en-US" sz="1600" dirty="0" smtClean="0">
                <a:solidFill>
                  <a:srgbClr val="FFFFFF"/>
                </a:solidFill>
              </a:rPr>
              <a:t>improved and which e-solutions have benefitted businesses</a:t>
            </a:r>
            <a:r>
              <a:rPr lang="en-US" sz="1600" dirty="0">
                <a:solidFill>
                  <a:srgbClr val="FFFFFF"/>
                </a:solidFill>
              </a:rPr>
              <a:t>, organizations, and </a:t>
            </a:r>
            <a:r>
              <a:rPr lang="en-US" sz="1600" dirty="0" smtClean="0">
                <a:solidFill>
                  <a:srgbClr val="FFFFFF"/>
                </a:solidFill>
              </a:rPr>
              <a:t>households.</a:t>
            </a:r>
          </a:p>
          <a:p>
            <a:pPr algn="ctr"/>
            <a:endParaRPr lang="en-US" sz="1600" dirty="0" smtClean="0">
              <a:solidFill>
                <a:srgbClr val="FFFFFF"/>
              </a:solidFill>
            </a:endParaRPr>
          </a:p>
        </p:txBody>
      </p:sp>
      <p:sp>
        <p:nvSpPr>
          <p:cNvPr id="11" name="Rectangle 10"/>
          <p:cNvSpPr/>
          <p:nvPr/>
        </p:nvSpPr>
        <p:spPr bwMode="auto">
          <a:xfrm>
            <a:off x="3295650" y="3898900"/>
            <a:ext cx="2584450" cy="2209800"/>
          </a:xfrm>
          <a:prstGeom prst="rect">
            <a:avLst/>
          </a:prstGeom>
          <a:solidFill>
            <a:schemeClr val="tx2"/>
          </a:solidFill>
          <a:ln>
            <a:noFill/>
          </a:ln>
          <a:effectLst/>
          <a:extLst/>
        </p:spPr>
        <p:txBody>
          <a:bodyPr vert="horz" wrap="square" lIns="91440" tIns="45720" rIns="91440" bIns="45720" numCol="1" rtlCol="0" anchor="ctr" anchorCtr="0" compatLnSpc="1">
            <a:prstTxWarp prst="textNoShape">
              <a:avLst/>
            </a:prstTxWarp>
          </a:bodyPr>
          <a:lstStyle/>
          <a:p>
            <a:pPr algn="ctr">
              <a:spcAft>
                <a:spcPts val="600"/>
              </a:spcAft>
            </a:pPr>
            <a:r>
              <a:rPr lang="en-US" sz="1800" b="1" dirty="0" smtClean="0">
                <a:solidFill>
                  <a:srgbClr val="FFFFFF"/>
                </a:solidFill>
              </a:rPr>
              <a:t>Impacts</a:t>
            </a:r>
            <a:endParaRPr lang="en-US" sz="1600" dirty="0">
              <a:solidFill>
                <a:srgbClr val="FFFFFF"/>
              </a:solidFill>
            </a:endParaRPr>
          </a:p>
          <a:p>
            <a:pPr algn="ctr"/>
            <a:r>
              <a:rPr lang="en-US" sz="1600" dirty="0" smtClean="0">
                <a:solidFill>
                  <a:schemeClr val="bg1"/>
                </a:solidFill>
              </a:rPr>
              <a:t>Quantify </a:t>
            </a:r>
            <a:r>
              <a:rPr lang="en-US" sz="1600" dirty="0">
                <a:solidFill>
                  <a:schemeClr val="bg1"/>
                </a:solidFill>
              </a:rPr>
              <a:t>benefits </a:t>
            </a:r>
            <a:r>
              <a:rPr lang="en-US" sz="1600" dirty="0">
                <a:solidFill>
                  <a:srgbClr val="FFFFFF"/>
                </a:solidFill>
              </a:rPr>
              <a:t>in terms of </a:t>
            </a:r>
            <a:r>
              <a:rPr lang="en-US" sz="1600" dirty="0" smtClean="0">
                <a:solidFill>
                  <a:srgbClr val="FFFFFF"/>
                </a:solidFill>
              </a:rPr>
              <a:t>new revenues</a:t>
            </a:r>
            <a:r>
              <a:rPr lang="en-US" sz="1600" dirty="0">
                <a:solidFill>
                  <a:srgbClr val="FFFFFF"/>
                </a:solidFill>
              </a:rPr>
              <a:t>, </a:t>
            </a:r>
            <a:r>
              <a:rPr lang="en-US" sz="1600" dirty="0" smtClean="0">
                <a:solidFill>
                  <a:srgbClr val="FFFFFF"/>
                </a:solidFill>
              </a:rPr>
              <a:t>cost efficiencies, new jobs, quality of life, etc.</a:t>
            </a:r>
          </a:p>
          <a:p>
            <a:pPr algn="ctr"/>
            <a:endParaRPr lang="en-US" sz="1600" dirty="0">
              <a:solidFill>
                <a:srgbClr val="FFFFFF"/>
              </a:solidFill>
            </a:endParaRPr>
          </a:p>
          <a:p>
            <a:pPr algn="ctr"/>
            <a:endParaRPr lang="en-US" sz="1600" dirty="0" smtClean="0">
              <a:solidFill>
                <a:srgbClr val="FFFFFF"/>
              </a:solidFill>
            </a:endParaRPr>
          </a:p>
        </p:txBody>
      </p:sp>
      <p:sp>
        <p:nvSpPr>
          <p:cNvPr id="12" name="Rectangle 11"/>
          <p:cNvSpPr/>
          <p:nvPr/>
        </p:nvSpPr>
        <p:spPr bwMode="auto">
          <a:xfrm>
            <a:off x="6107772" y="3898900"/>
            <a:ext cx="2584450" cy="2209800"/>
          </a:xfrm>
          <a:prstGeom prst="rect">
            <a:avLst/>
          </a:prstGeom>
          <a:solidFill>
            <a:srgbClr val="409736"/>
          </a:solidFill>
          <a:ln>
            <a:noFill/>
          </a:ln>
          <a:effectLst/>
          <a:extLst/>
        </p:spPr>
        <p:txBody>
          <a:bodyPr vert="horz" wrap="square" lIns="91440" tIns="45720" rIns="91440" bIns="45720" numCol="1" rtlCol="0" anchor="ctr" anchorCtr="0" compatLnSpc="1">
            <a:prstTxWarp prst="textNoShape">
              <a:avLst/>
            </a:prstTxWarp>
          </a:bodyPr>
          <a:lstStyle/>
          <a:p>
            <a:pPr algn="ctr">
              <a:spcAft>
                <a:spcPts val="600"/>
              </a:spcAft>
            </a:pPr>
            <a:r>
              <a:rPr lang="en-US" sz="1800" b="1" dirty="0">
                <a:solidFill>
                  <a:srgbClr val="FFFFFF"/>
                </a:solidFill>
              </a:rPr>
              <a:t>Profile Data</a:t>
            </a:r>
            <a:r>
              <a:rPr lang="en-US" sz="1800" dirty="0">
                <a:solidFill>
                  <a:srgbClr val="FFFFFF"/>
                </a:solidFill>
              </a:rPr>
              <a:t> </a:t>
            </a:r>
            <a:endParaRPr lang="en-US" sz="1800" dirty="0" smtClean="0">
              <a:solidFill>
                <a:srgbClr val="FFFFFF"/>
              </a:solidFill>
            </a:endParaRPr>
          </a:p>
          <a:p>
            <a:pPr algn="ctr"/>
            <a:r>
              <a:rPr lang="en-US" sz="1600" dirty="0" smtClean="0">
                <a:solidFill>
                  <a:srgbClr val="FFFFFF"/>
                </a:solidFill>
              </a:rPr>
              <a:t>Internet connection type, tested speed</a:t>
            </a:r>
            <a:r>
              <a:rPr lang="en-US" sz="1600" dirty="0">
                <a:solidFill>
                  <a:srgbClr val="FFFFFF"/>
                </a:solidFill>
              </a:rPr>
              <a:t>, </a:t>
            </a:r>
            <a:r>
              <a:rPr lang="en-US" sz="1600" dirty="0" smtClean="0">
                <a:solidFill>
                  <a:srgbClr val="FFFFFF"/>
                </a:solidFill>
              </a:rPr>
              <a:t>length of time using broadband</a:t>
            </a:r>
            <a:r>
              <a:rPr lang="en-US" sz="1600" dirty="0">
                <a:solidFill>
                  <a:srgbClr val="FFFFFF"/>
                </a:solidFill>
              </a:rPr>
              <a:t>, </a:t>
            </a:r>
            <a:r>
              <a:rPr lang="en-US" sz="1600" dirty="0" smtClean="0">
                <a:solidFill>
                  <a:srgbClr val="FFFFFF"/>
                </a:solidFill>
              </a:rPr>
              <a:t>organization </a:t>
            </a:r>
            <a:r>
              <a:rPr lang="en-US" sz="1600" dirty="0">
                <a:solidFill>
                  <a:srgbClr val="FFFFFF"/>
                </a:solidFill>
              </a:rPr>
              <a:t>size, industry </a:t>
            </a:r>
            <a:r>
              <a:rPr lang="en-US" sz="1600" dirty="0" smtClean="0">
                <a:solidFill>
                  <a:srgbClr val="FFFFFF"/>
                </a:solidFill>
              </a:rPr>
              <a:t>sector</a:t>
            </a:r>
            <a:r>
              <a:rPr lang="en-US" sz="1600" dirty="0">
                <a:solidFill>
                  <a:srgbClr val="FFFFFF"/>
                </a:solidFill>
              </a:rPr>
              <a:t> </a:t>
            </a:r>
            <a:r>
              <a:rPr lang="en-US" sz="1600" dirty="0" smtClean="0">
                <a:solidFill>
                  <a:srgbClr val="FFFFFF"/>
                </a:solidFill>
              </a:rPr>
              <a:t>classification, </a:t>
            </a:r>
            <a:r>
              <a:rPr lang="en-US" sz="1600" dirty="0">
                <a:solidFill>
                  <a:srgbClr val="FFFFFF"/>
                </a:solidFill>
              </a:rPr>
              <a:t>demographics, </a:t>
            </a:r>
            <a:r>
              <a:rPr lang="en-US" sz="1600" dirty="0" smtClean="0">
                <a:solidFill>
                  <a:srgbClr val="FFFFFF"/>
                </a:solidFill>
              </a:rPr>
              <a:t>etc.</a:t>
            </a:r>
            <a:endParaRPr kumimoji="0" lang="en-US" sz="1600" i="0" u="none" strike="noStrike" cap="none" normalizeH="0" baseline="0" dirty="0" smtClean="0">
              <a:ln>
                <a:noFill/>
              </a:ln>
              <a:solidFill>
                <a:srgbClr val="FFFFFF"/>
              </a:solidFill>
              <a:effectLst/>
            </a:endParaRPr>
          </a:p>
        </p:txBody>
      </p:sp>
    </p:spTree>
    <p:extLst>
      <p:ext uri="{BB962C8B-B14F-4D97-AF65-F5344CB8AC3E}">
        <p14:creationId xmlns:p14="http://schemas.microsoft.com/office/powerpoint/2010/main" val="301037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Ei visual top.jpg"/>
          <p:cNvPicPr>
            <a:picLocks noChangeAspect="1"/>
          </p:cNvPicPr>
          <p:nvPr/>
        </p:nvPicPr>
        <p:blipFill rotWithShape="1">
          <a:blip r:embed="rId3">
            <a:extLst>
              <a:ext uri="{28A0092B-C50C-407E-A947-70E740481C1C}">
                <a14:useLocalDpi xmlns:a14="http://schemas.microsoft.com/office/drawing/2010/main" val="0"/>
              </a:ext>
            </a:extLst>
          </a:blip>
          <a:srcRect l="55010" t="29259" r="4076" b="13987"/>
          <a:stretch/>
        </p:blipFill>
        <p:spPr>
          <a:xfrm>
            <a:off x="5333999" y="1054100"/>
            <a:ext cx="3562351" cy="3987799"/>
          </a:xfrm>
          <a:prstGeom prst="rect">
            <a:avLst/>
          </a:prstGeom>
        </p:spPr>
      </p:pic>
      <p:sp>
        <p:nvSpPr>
          <p:cNvPr id="8" name="Rectangle 7"/>
          <p:cNvSpPr/>
          <p:nvPr/>
        </p:nvSpPr>
        <p:spPr>
          <a:xfrm>
            <a:off x="342540" y="1635991"/>
            <a:ext cx="8369300" cy="4633576"/>
          </a:xfrm>
          <a:prstGeom prst="rect">
            <a:avLst/>
          </a:prstGeom>
        </p:spPr>
        <p:txBody>
          <a:bodyPr wrap="square">
            <a:spAutoFit/>
          </a:bodyPr>
          <a:lstStyle/>
          <a:p>
            <a:pPr>
              <a:lnSpc>
                <a:spcPct val="90000"/>
              </a:lnSpc>
              <a:spcBef>
                <a:spcPts val="0"/>
              </a:spcBef>
              <a:spcAft>
                <a:spcPts val="0"/>
              </a:spcAft>
              <a:buSzPct val="130000"/>
            </a:pPr>
            <a:r>
              <a:rPr lang="en-US" sz="2200" b="1" dirty="0" smtClean="0">
                <a:solidFill>
                  <a:schemeClr val="tx1"/>
                </a:solidFill>
              </a:rPr>
              <a:t>We uncover Internet use at a micro-level </a:t>
            </a:r>
          </a:p>
          <a:p>
            <a:pPr>
              <a:lnSpc>
                <a:spcPct val="90000"/>
              </a:lnSpc>
              <a:spcBef>
                <a:spcPts val="0"/>
              </a:spcBef>
              <a:spcAft>
                <a:spcPts val="0"/>
              </a:spcAft>
              <a:buSzPct val="130000"/>
            </a:pPr>
            <a:r>
              <a:rPr lang="en-US" sz="2200" b="1" dirty="0" smtClean="0">
                <a:solidFill>
                  <a:schemeClr val="tx1"/>
                </a:solidFill>
              </a:rPr>
              <a:t>and benchmark against peers</a:t>
            </a:r>
          </a:p>
          <a:p>
            <a:pPr marL="342900" indent="-342900">
              <a:lnSpc>
                <a:spcPct val="85000"/>
              </a:lnSpc>
              <a:spcBef>
                <a:spcPts val="900"/>
              </a:spcBef>
              <a:spcAft>
                <a:spcPct val="5000"/>
              </a:spcAft>
              <a:buSzPct val="130000"/>
              <a:buBlip>
                <a:blip r:embed="rId4"/>
              </a:buBlip>
            </a:pPr>
            <a:r>
              <a:rPr lang="en-US" sz="2000" b="1" dirty="0" smtClean="0">
                <a:solidFill>
                  <a:schemeClr val="tx2"/>
                </a:solidFill>
              </a:rPr>
              <a:t>17 e-solutions</a:t>
            </a:r>
            <a:r>
              <a:rPr lang="en-US" sz="1600" b="1" baseline="30000" dirty="0" smtClean="0">
                <a:solidFill>
                  <a:schemeClr val="tx2"/>
                </a:solidFill>
              </a:rPr>
              <a:t>1</a:t>
            </a:r>
            <a:r>
              <a:rPr lang="en-US" sz="2000" b="1" dirty="0" smtClean="0">
                <a:solidFill>
                  <a:schemeClr val="tx2"/>
                </a:solidFill>
              </a:rPr>
              <a:t> </a:t>
            </a:r>
            <a:r>
              <a:rPr lang="en-US" sz="2000" dirty="0" smtClean="0">
                <a:solidFill>
                  <a:srgbClr val="000000"/>
                </a:solidFill>
              </a:rPr>
              <a:t>by businesses / organizations</a:t>
            </a:r>
            <a:r>
              <a:rPr lang="en-US" sz="2000" b="1" dirty="0">
                <a:solidFill>
                  <a:schemeClr val="tx2"/>
                </a:solidFill>
              </a:rPr>
              <a:t>	</a:t>
            </a:r>
            <a:endParaRPr lang="en-US" sz="2000" b="1" dirty="0" smtClean="0">
              <a:solidFill>
                <a:schemeClr val="tx2"/>
              </a:solidFill>
            </a:endParaRPr>
          </a:p>
          <a:p>
            <a:pPr marL="342900" indent="-342900">
              <a:lnSpc>
                <a:spcPct val="85000"/>
              </a:lnSpc>
              <a:spcBef>
                <a:spcPct val="15000"/>
              </a:spcBef>
              <a:spcAft>
                <a:spcPct val="5000"/>
              </a:spcAft>
              <a:buSzPct val="130000"/>
              <a:buBlip>
                <a:blip r:embed="rId4"/>
              </a:buBlip>
            </a:pPr>
            <a:r>
              <a:rPr lang="en-US" sz="2000" b="1" dirty="0" smtClean="0">
                <a:solidFill>
                  <a:schemeClr val="tx2"/>
                </a:solidFill>
              </a:rPr>
              <a:t>30 e-solutions</a:t>
            </a:r>
            <a:r>
              <a:rPr lang="en-US" sz="1600" b="1" baseline="30000" dirty="0" smtClean="0">
                <a:solidFill>
                  <a:schemeClr val="tx2"/>
                </a:solidFill>
              </a:rPr>
              <a:t>1</a:t>
            </a:r>
            <a:r>
              <a:rPr lang="en-US" sz="2000" b="1" dirty="0" smtClean="0">
                <a:solidFill>
                  <a:schemeClr val="tx2"/>
                </a:solidFill>
              </a:rPr>
              <a:t> </a:t>
            </a:r>
            <a:r>
              <a:rPr lang="en-US" sz="2000" dirty="0" smtClean="0">
                <a:solidFill>
                  <a:srgbClr val="000000"/>
                </a:solidFill>
              </a:rPr>
              <a:t>by households</a:t>
            </a:r>
          </a:p>
          <a:p>
            <a:pPr>
              <a:lnSpc>
                <a:spcPct val="85000"/>
              </a:lnSpc>
              <a:spcBef>
                <a:spcPct val="15000"/>
              </a:spcBef>
              <a:spcAft>
                <a:spcPct val="5000"/>
              </a:spcAft>
              <a:buSzPct val="130000"/>
            </a:pPr>
            <a:endParaRPr lang="en-US" sz="2000" b="1" dirty="0">
              <a:solidFill>
                <a:srgbClr val="000000"/>
              </a:solidFill>
            </a:endParaRPr>
          </a:p>
          <a:p>
            <a:pPr>
              <a:lnSpc>
                <a:spcPct val="85000"/>
              </a:lnSpc>
              <a:spcBef>
                <a:spcPct val="15000"/>
              </a:spcBef>
              <a:spcAft>
                <a:spcPct val="5000"/>
              </a:spcAft>
              <a:buSzPct val="130000"/>
            </a:pPr>
            <a:r>
              <a:rPr lang="en-US" sz="2000" dirty="0" smtClean="0">
                <a:solidFill>
                  <a:schemeClr val="tx1"/>
                </a:solidFill>
              </a:rPr>
              <a:t>Utilization data collected</a:t>
            </a:r>
            <a:r>
              <a:rPr lang="en-US" sz="2000" baseline="30000" dirty="0" smtClean="0">
                <a:solidFill>
                  <a:schemeClr val="tx1"/>
                </a:solidFill>
              </a:rPr>
              <a:t>2</a:t>
            </a:r>
            <a:r>
              <a:rPr lang="en-US" sz="2000" dirty="0" smtClean="0">
                <a:solidFill>
                  <a:schemeClr val="tx1"/>
                </a:solidFill>
              </a:rPr>
              <a:t> by SNG directly </a:t>
            </a:r>
          </a:p>
          <a:p>
            <a:pPr>
              <a:lnSpc>
                <a:spcPct val="85000"/>
              </a:lnSpc>
              <a:spcBef>
                <a:spcPct val="15000"/>
              </a:spcBef>
              <a:spcAft>
                <a:spcPct val="5000"/>
              </a:spcAft>
              <a:buSzPct val="130000"/>
            </a:pPr>
            <a:r>
              <a:rPr lang="en-US" sz="2000" dirty="0" smtClean="0">
                <a:solidFill>
                  <a:schemeClr val="tx1"/>
                </a:solidFill>
              </a:rPr>
              <a:t>from </a:t>
            </a:r>
            <a:r>
              <a:rPr lang="en-US" sz="2000" b="1" dirty="0" smtClean="0">
                <a:solidFill>
                  <a:srgbClr val="1F497D"/>
                </a:solidFill>
              </a:rPr>
              <a:t>27,150</a:t>
            </a:r>
            <a:r>
              <a:rPr lang="en-US" sz="2000" dirty="0" smtClean="0">
                <a:solidFill>
                  <a:schemeClr val="tx1"/>
                </a:solidFill>
              </a:rPr>
              <a:t> businesses / organizations </a:t>
            </a:r>
          </a:p>
          <a:p>
            <a:pPr>
              <a:lnSpc>
                <a:spcPct val="85000"/>
              </a:lnSpc>
              <a:spcBef>
                <a:spcPct val="15000"/>
              </a:spcBef>
              <a:spcAft>
                <a:spcPct val="5000"/>
              </a:spcAft>
              <a:buSzPct val="130000"/>
            </a:pPr>
            <a:r>
              <a:rPr lang="en-US" sz="2000" dirty="0" smtClean="0">
                <a:solidFill>
                  <a:schemeClr val="tx1"/>
                </a:solidFill>
              </a:rPr>
              <a:t>And </a:t>
            </a:r>
            <a:r>
              <a:rPr lang="en-US" sz="2000" b="1" dirty="0" smtClean="0">
                <a:solidFill>
                  <a:srgbClr val="1F497D"/>
                </a:solidFill>
              </a:rPr>
              <a:t>12,400</a:t>
            </a:r>
            <a:r>
              <a:rPr lang="en-US" sz="2000" dirty="0" smtClean="0">
                <a:solidFill>
                  <a:schemeClr val="tx1"/>
                </a:solidFill>
              </a:rPr>
              <a:t> households.</a:t>
            </a:r>
          </a:p>
          <a:p>
            <a:pPr>
              <a:lnSpc>
                <a:spcPct val="85000"/>
              </a:lnSpc>
              <a:spcBef>
                <a:spcPct val="15000"/>
              </a:spcBef>
              <a:spcAft>
                <a:spcPct val="5000"/>
              </a:spcAft>
              <a:buSzPct val="130000"/>
            </a:pPr>
            <a:endParaRPr lang="en-US" sz="2000" dirty="0">
              <a:solidFill>
                <a:schemeClr val="tx1"/>
              </a:solidFill>
            </a:endParaRPr>
          </a:p>
          <a:p>
            <a:pPr>
              <a:lnSpc>
                <a:spcPct val="85000"/>
              </a:lnSpc>
              <a:spcBef>
                <a:spcPct val="15000"/>
              </a:spcBef>
              <a:spcAft>
                <a:spcPct val="5000"/>
              </a:spcAft>
              <a:buSzPct val="130000"/>
            </a:pPr>
            <a:r>
              <a:rPr lang="en-US" sz="2000" dirty="0" smtClean="0">
                <a:solidFill>
                  <a:schemeClr val="tx1"/>
                </a:solidFill>
              </a:rPr>
              <a:t>SNG has normative database</a:t>
            </a:r>
            <a:r>
              <a:rPr lang="en-US" sz="2000" dirty="0">
                <a:solidFill>
                  <a:schemeClr val="tx1"/>
                </a:solidFill>
              </a:rPr>
              <a:t> </a:t>
            </a:r>
            <a:r>
              <a:rPr lang="en-US" sz="2000" dirty="0" smtClean="0">
                <a:solidFill>
                  <a:schemeClr val="tx1"/>
                </a:solidFill>
              </a:rPr>
              <a:t>with deep insights on </a:t>
            </a:r>
          </a:p>
          <a:p>
            <a:pPr>
              <a:lnSpc>
                <a:spcPct val="85000"/>
              </a:lnSpc>
              <a:spcBef>
                <a:spcPct val="15000"/>
              </a:spcBef>
              <a:spcAft>
                <a:spcPct val="5000"/>
              </a:spcAft>
              <a:buSzPct val="130000"/>
            </a:pPr>
            <a:r>
              <a:rPr lang="en-US" sz="2000" dirty="0" smtClean="0">
                <a:solidFill>
                  <a:schemeClr val="tx1"/>
                </a:solidFill>
              </a:rPr>
              <a:t>Internet usage and impacts </a:t>
            </a:r>
            <a:r>
              <a:rPr lang="en-US" sz="2000" dirty="0">
                <a:solidFill>
                  <a:schemeClr val="tx1"/>
                </a:solidFill>
              </a:rPr>
              <a:t>– over 110 metrics </a:t>
            </a:r>
            <a:r>
              <a:rPr lang="en-US" sz="2000" dirty="0" smtClean="0">
                <a:solidFill>
                  <a:schemeClr val="tx1"/>
                </a:solidFill>
              </a:rPr>
              <a:t>for each record.</a:t>
            </a:r>
            <a:endParaRPr lang="en-US" sz="2000" dirty="0" smtClean="0">
              <a:solidFill>
                <a:srgbClr val="000000"/>
              </a:solidFill>
            </a:endParaRPr>
          </a:p>
          <a:p>
            <a:pPr algn="ctr">
              <a:lnSpc>
                <a:spcPct val="85000"/>
              </a:lnSpc>
              <a:spcBef>
                <a:spcPct val="15000"/>
              </a:spcBef>
              <a:spcAft>
                <a:spcPct val="5000"/>
              </a:spcAft>
              <a:buSzPct val="130000"/>
            </a:pPr>
            <a:endParaRPr lang="en-US" sz="2000" dirty="0" smtClean="0">
              <a:solidFill>
                <a:srgbClr val="000000"/>
              </a:solidFill>
            </a:endParaRPr>
          </a:p>
          <a:p>
            <a:pPr>
              <a:lnSpc>
                <a:spcPct val="85000"/>
              </a:lnSpc>
              <a:spcBef>
                <a:spcPct val="15000"/>
              </a:spcBef>
              <a:spcAft>
                <a:spcPct val="5000"/>
              </a:spcAft>
              <a:buSzPct val="130000"/>
            </a:pPr>
            <a:r>
              <a:rPr lang="en-US" sz="2000" dirty="0">
                <a:solidFill>
                  <a:srgbClr val="000000"/>
                </a:solidFill>
              </a:rPr>
              <a:t>Results shown use SNG’s </a:t>
            </a:r>
            <a:r>
              <a:rPr lang="en-US" sz="2000" b="1" dirty="0">
                <a:solidFill>
                  <a:srgbClr val="1F497D"/>
                </a:solidFill>
              </a:rPr>
              <a:t>Digital Economy index (DEi)</a:t>
            </a:r>
            <a:r>
              <a:rPr lang="en-US" sz="2000" dirty="0">
                <a:solidFill>
                  <a:srgbClr val="000000"/>
                </a:solidFill>
              </a:rPr>
              <a:t>, a composite score </a:t>
            </a:r>
            <a:endParaRPr lang="en-US" sz="2000" dirty="0" smtClean="0">
              <a:solidFill>
                <a:srgbClr val="000000"/>
              </a:solidFill>
            </a:endParaRPr>
          </a:p>
          <a:p>
            <a:pPr>
              <a:lnSpc>
                <a:spcPct val="85000"/>
              </a:lnSpc>
              <a:spcBef>
                <a:spcPct val="15000"/>
              </a:spcBef>
              <a:spcAft>
                <a:spcPct val="5000"/>
              </a:spcAft>
              <a:buSzPct val="130000"/>
            </a:pPr>
            <a:r>
              <a:rPr lang="en-US" sz="2000" dirty="0">
                <a:solidFill>
                  <a:srgbClr val="000000"/>
                </a:solidFill>
              </a:rPr>
              <a:t>b</a:t>
            </a:r>
            <a:r>
              <a:rPr lang="en-US" sz="2000" dirty="0" smtClean="0">
                <a:solidFill>
                  <a:srgbClr val="000000"/>
                </a:solidFill>
              </a:rPr>
              <a:t>etween 1 and 10 </a:t>
            </a:r>
            <a:r>
              <a:rPr lang="en-US" sz="2000" dirty="0">
                <a:solidFill>
                  <a:srgbClr val="000000"/>
                </a:solidFill>
              </a:rPr>
              <a:t>to reflect </a:t>
            </a:r>
            <a:r>
              <a:rPr lang="en-US" sz="2000" dirty="0" smtClean="0">
                <a:solidFill>
                  <a:srgbClr val="000000"/>
                </a:solidFill>
              </a:rPr>
              <a:t>level of Internet utilization.</a:t>
            </a:r>
            <a:endParaRPr lang="en-US" sz="2000" dirty="0">
              <a:solidFill>
                <a:schemeClr val="tx1"/>
              </a:solidFill>
            </a:endParaRPr>
          </a:p>
        </p:txBody>
      </p:sp>
      <p:sp>
        <p:nvSpPr>
          <p:cNvPr id="9" name="Rectangle 9"/>
          <p:cNvSpPr txBox="1">
            <a:spLocks/>
          </p:cNvSpPr>
          <p:nvPr/>
        </p:nvSpPr>
        <p:spPr>
          <a:xfrm>
            <a:off x="3119078" y="241300"/>
            <a:ext cx="5602287" cy="650875"/>
          </a:xfrm>
          <a:prstGeom prst="rect">
            <a:avLst/>
          </a:prstGeom>
        </p:spPr>
        <p:txBody>
          <a:bodyPr anchor="ctr"/>
          <a:lstStyle>
            <a:lvl1pPr algn="ctr" rtl="0" eaLnBrk="0" fontAlgn="base" hangingPunct="0">
              <a:lnSpc>
                <a:spcPct val="75000"/>
              </a:lnSpc>
              <a:spcBef>
                <a:spcPct val="0"/>
              </a:spcBef>
              <a:spcAft>
                <a:spcPct val="0"/>
              </a:spcAft>
              <a:defRPr sz="4200">
                <a:solidFill>
                  <a:srgbClr val="21578A"/>
                </a:solidFill>
                <a:latin typeface="+mj-lt"/>
                <a:ea typeface="+mj-ea"/>
                <a:cs typeface="+mj-cs"/>
              </a:defRPr>
            </a:lvl1pPr>
            <a:lvl2pPr algn="ctr" rtl="0" eaLnBrk="0" fontAlgn="base" hangingPunct="0">
              <a:lnSpc>
                <a:spcPct val="75000"/>
              </a:lnSpc>
              <a:spcBef>
                <a:spcPct val="0"/>
              </a:spcBef>
              <a:spcAft>
                <a:spcPct val="0"/>
              </a:spcAft>
              <a:defRPr sz="4200">
                <a:solidFill>
                  <a:srgbClr val="21578A"/>
                </a:solidFill>
                <a:latin typeface="Calibri" pitchFamily="34" charset="0"/>
              </a:defRPr>
            </a:lvl2pPr>
            <a:lvl3pPr algn="ctr" rtl="0" eaLnBrk="0" fontAlgn="base" hangingPunct="0">
              <a:lnSpc>
                <a:spcPct val="75000"/>
              </a:lnSpc>
              <a:spcBef>
                <a:spcPct val="0"/>
              </a:spcBef>
              <a:spcAft>
                <a:spcPct val="0"/>
              </a:spcAft>
              <a:defRPr sz="4200">
                <a:solidFill>
                  <a:srgbClr val="21578A"/>
                </a:solidFill>
                <a:latin typeface="Calibri" pitchFamily="34" charset="0"/>
              </a:defRPr>
            </a:lvl3pPr>
            <a:lvl4pPr algn="ctr" rtl="0" eaLnBrk="0" fontAlgn="base" hangingPunct="0">
              <a:lnSpc>
                <a:spcPct val="75000"/>
              </a:lnSpc>
              <a:spcBef>
                <a:spcPct val="0"/>
              </a:spcBef>
              <a:spcAft>
                <a:spcPct val="0"/>
              </a:spcAft>
              <a:defRPr sz="4200">
                <a:solidFill>
                  <a:srgbClr val="21578A"/>
                </a:solidFill>
                <a:latin typeface="Calibri" pitchFamily="34" charset="0"/>
              </a:defRPr>
            </a:lvl4pPr>
            <a:lvl5pPr algn="ctr" rtl="0" eaLnBrk="0" fontAlgn="base" hangingPunct="0">
              <a:lnSpc>
                <a:spcPct val="75000"/>
              </a:lnSpc>
              <a:spcBef>
                <a:spcPct val="0"/>
              </a:spcBef>
              <a:spcAft>
                <a:spcPct val="0"/>
              </a:spcAft>
              <a:defRPr sz="4200">
                <a:solidFill>
                  <a:srgbClr val="21578A"/>
                </a:solidFill>
                <a:latin typeface="Calibri" pitchFamily="34" charset="0"/>
              </a:defRPr>
            </a:lvl5pPr>
            <a:lvl6pPr marL="457200" algn="ctr" rtl="0" fontAlgn="base">
              <a:lnSpc>
                <a:spcPct val="75000"/>
              </a:lnSpc>
              <a:spcBef>
                <a:spcPct val="0"/>
              </a:spcBef>
              <a:spcAft>
                <a:spcPct val="0"/>
              </a:spcAft>
              <a:defRPr sz="4200">
                <a:solidFill>
                  <a:srgbClr val="21578A"/>
                </a:solidFill>
                <a:latin typeface="Calibri" pitchFamily="34" charset="0"/>
              </a:defRPr>
            </a:lvl6pPr>
            <a:lvl7pPr marL="914400" algn="ctr" rtl="0" fontAlgn="base">
              <a:lnSpc>
                <a:spcPct val="75000"/>
              </a:lnSpc>
              <a:spcBef>
                <a:spcPct val="0"/>
              </a:spcBef>
              <a:spcAft>
                <a:spcPct val="0"/>
              </a:spcAft>
              <a:defRPr sz="4200">
                <a:solidFill>
                  <a:srgbClr val="21578A"/>
                </a:solidFill>
                <a:latin typeface="Calibri" pitchFamily="34" charset="0"/>
              </a:defRPr>
            </a:lvl7pPr>
            <a:lvl8pPr marL="1371600" algn="ctr" rtl="0" fontAlgn="base">
              <a:lnSpc>
                <a:spcPct val="75000"/>
              </a:lnSpc>
              <a:spcBef>
                <a:spcPct val="0"/>
              </a:spcBef>
              <a:spcAft>
                <a:spcPct val="0"/>
              </a:spcAft>
              <a:defRPr sz="4200">
                <a:solidFill>
                  <a:srgbClr val="21578A"/>
                </a:solidFill>
                <a:latin typeface="Calibri" pitchFamily="34" charset="0"/>
              </a:defRPr>
            </a:lvl8pPr>
            <a:lvl9pPr marL="1828800" algn="ctr" rtl="0" fontAlgn="base">
              <a:lnSpc>
                <a:spcPct val="75000"/>
              </a:lnSpc>
              <a:spcBef>
                <a:spcPct val="0"/>
              </a:spcBef>
              <a:spcAft>
                <a:spcPct val="0"/>
              </a:spcAft>
              <a:defRPr sz="4200">
                <a:solidFill>
                  <a:srgbClr val="21578A"/>
                </a:solidFill>
                <a:latin typeface="Calibri" pitchFamily="34" charset="0"/>
              </a:defRPr>
            </a:lvl9pPr>
          </a:lstStyle>
          <a:p>
            <a:pPr algn="r"/>
            <a:endParaRPr lang="en-US" sz="3200" dirty="0" smtClean="0">
              <a:latin typeface="Calibri"/>
              <a:cs typeface="Calibri"/>
            </a:endParaRPr>
          </a:p>
        </p:txBody>
      </p:sp>
      <p:sp>
        <p:nvSpPr>
          <p:cNvPr id="13" name="TextBox 12"/>
          <p:cNvSpPr txBox="1"/>
          <p:nvPr/>
        </p:nvSpPr>
        <p:spPr>
          <a:xfrm>
            <a:off x="1345889" y="6555988"/>
            <a:ext cx="4589654" cy="276999"/>
          </a:xfrm>
          <a:prstGeom prst="rect">
            <a:avLst/>
          </a:prstGeom>
          <a:noFill/>
        </p:spPr>
        <p:txBody>
          <a:bodyPr wrap="none" rtlCol="0">
            <a:spAutoFit/>
          </a:bodyPr>
          <a:lstStyle/>
          <a:p>
            <a:r>
              <a:rPr lang="en-US" sz="1200" dirty="0" smtClean="0">
                <a:solidFill>
                  <a:schemeClr val="tx1"/>
                </a:solidFill>
              </a:rPr>
              <a:t>1. Internet-enabled </a:t>
            </a:r>
            <a:r>
              <a:rPr lang="en-US" sz="1200" dirty="0">
                <a:solidFill>
                  <a:schemeClr val="tx1"/>
                </a:solidFill>
              </a:rPr>
              <a:t>applications and </a:t>
            </a:r>
            <a:r>
              <a:rPr lang="en-US" sz="1200" dirty="0" smtClean="0">
                <a:solidFill>
                  <a:schemeClr val="tx1"/>
                </a:solidFill>
              </a:rPr>
              <a:t>processes; 2. Between 2008-2013</a:t>
            </a:r>
            <a:endParaRPr lang="en-US" sz="1200" dirty="0">
              <a:solidFill>
                <a:schemeClr val="tx1"/>
              </a:solidFill>
            </a:endParaRPr>
          </a:p>
        </p:txBody>
      </p:sp>
      <p:sp>
        <p:nvSpPr>
          <p:cNvPr id="2" name="Title 1"/>
          <p:cNvSpPr>
            <a:spLocks noGrp="1"/>
          </p:cNvSpPr>
          <p:nvPr>
            <p:ph type="title"/>
          </p:nvPr>
        </p:nvSpPr>
        <p:spPr/>
        <p:txBody>
          <a:bodyPr>
            <a:normAutofit/>
          </a:bodyPr>
          <a:lstStyle/>
          <a:p>
            <a:r>
              <a:rPr lang="en-US" dirty="0">
                <a:cs typeface="Calibri"/>
              </a:rPr>
              <a:t>How SNG Measures </a:t>
            </a:r>
            <a:r>
              <a:rPr lang="en-US" dirty="0" smtClean="0">
                <a:cs typeface="Calibri"/>
              </a:rPr>
              <a:t>Utilization</a:t>
            </a:r>
            <a:endParaRPr lang="en-US" dirty="0"/>
          </a:p>
        </p:txBody>
      </p:sp>
    </p:spTree>
    <p:extLst>
      <p:ext uri="{BB962C8B-B14F-4D97-AF65-F5344CB8AC3E}">
        <p14:creationId xmlns:p14="http://schemas.microsoft.com/office/powerpoint/2010/main" val="41516872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CA" dirty="0"/>
              <a:t>What’s so hard about utilization</a:t>
            </a:r>
            <a:r>
              <a:rPr lang="en-CA" dirty="0" smtClean="0"/>
              <a:t>?</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685947033"/>
              </p:ext>
            </p:extLst>
          </p:nvPr>
        </p:nvGraphicFramePr>
        <p:xfrm>
          <a:off x="525296" y="1188404"/>
          <a:ext cx="6096000" cy="5196840"/>
        </p:xfrm>
        <a:graphic>
          <a:graphicData uri="http://schemas.openxmlformats.org/drawingml/2006/table">
            <a:tbl>
              <a:tblPr firstRow="1" bandRow="1">
                <a:tableStyleId>{B301B821-A1FF-4177-AEE7-76D212191A09}</a:tableStyleId>
              </a:tblPr>
              <a:tblGrid>
                <a:gridCol w="2927015"/>
                <a:gridCol w="480857"/>
                <a:gridCol w="2688128"/>
              </a:tblGrid>
              <a:tr h="370840">
                <a:tc>
                  <a:txBody>
                    <a:bodyPr/>
                    <a:lstStyle/>
                    <a:p>
                      <a:r>
                        <a:rPr lang="en-US" dirty="0" smtClean="0"/>
                        <a:t>Quick to Adopt</a:t>
                      </a:r>
                      <a:r>
                        <a:rPr lang="en-US" baseline="0" dirty="0" smtClean="0"/>
                        <a:t> </a:t>
                      </a:r>
                    </a:p>
                    <a:p>
                      <a:r>
                        <a:rPr lang="en-US" sz="1400" baseline="0" dirty="0" smtClean="0"/>
                        <a:t>‘Laissez-faire’ approach “Okay” </a:t>
                      </a:r>
                      <a:endParaRPr lang="en-US" sz="1400" dirty="0" smtClean="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tx2"/>
                    </a:solidFill>
                  </a:tcPr>
                </a:tc>
                <a:tc>
                  <a:txBody>
                    <a:bodyPr/>
                    <a:lstStyle/>
                    <a:p>
                      <a:endParaRPr lang="en-US" sz="1400" baseline="0" dirty="0" smtClean="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Slow to Adopt</a:t>
                      </a:r>
                    </a:p>
                    <a:p>
                      <a:pPr algn="r"/>
                      <a:r>
                        <a:rPr lang="en-US" sz="1400" baseline="0" dirty="0" smtClean="0"/>
                        <a:t>Need to ‘lead horse to water’</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008000"/>
                    </a:solidFill>
                  </a:tcPr>
                </a:tc>
              </a:tr>
              <a:tr h="370840">
                <a:tc>
                  <a:txBody>
                    <a:bodyPr/>
                    <a:lstStyle/>
                    <a:p>
                      <a:r>
                        <a:rPr lang="en-US" dirty="0" smtClean="0">
                          <a:solidFill>
                            <a:schemeClr val="bg1"/>
                          </a:solidFill>
                        </a:rPr>
                        <a:t>Business Applications</a:t>
                      </a:r>
                      <a:endParaRPr lang="en-US" dirty="0">
                        <a:solidFill>
                          <a:schemeClr val="bg1"/>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4F81BD"/>
                    </a:solidFill>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Business Applications</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539439"/>
                    </a:solidFill>
                  </a:tcPr>
                </a:tc>
              </a:tr>
              <a:tr h="370840">
                <a:tc>
                  <a:txBody>
                    <a:bodyPr/>
                    <a:lstStyle/>
                    <a:p>
                      <a:r>
                        <a:rPr lang="en-US" dirty="0" smtClean="0"/>
                        <a:t>Buying</a:t>
                      </a:r>
                      <a:r>
                        <a:rPr lang="en-US" baseline="0" dirty="0" smtClean="0"/>
                        <a:t> Online</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r"/>
                      <a:r>
                        <a:rPr lang="en-US" dirty="0" smtClean="0"/>
                        <a:t>Selling Online</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370840">
                <a:tc>
                  <a:txBody>
                    <a:bodyPr/>
                    <a:lstStyle/>
                    <a:p>
                      <a:r>
                        <a:rPr lang="en-US" dirty="0" smtClean="0"/>
                        <a:t>Basic</a:t>
                      </a:r>
                      <a:r>
                        <a:rPr lang="en-US" baseline="0" dirty="0" smtClean="0"/>
                        <a:t> Website</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Online</a:t>
                      </a:r>
                      <a:r>
                        <a:rPr lang="en-US" baseline="0" dirty="0" smtClean="0"/>
                        <a:t> media (video)</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Research and accessing information</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r"/>
                      <a:r>
                        <a:rPr lang="en-US" dirty="0" smtClean="0"/>
                        <a:t>Teleworking</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370840">
                <a:tc>
                  <a:txBody>
                    <a:bodyPr/>
                    <a:lstStyle/>
                    <a:p>
                      <a:r>
                        <a:rPr lang="en-US" dirty="0" smtClean="0"/>
                        <a:t>e-mail</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r"/>
                      <a:r>
                        <a:rPr lang="en-US" dirty="0" smtClean="0"/>
                        <a:t>Delivering Content</a:t>
                      </a:r>
                      <a:r>
                        <a:rPr lang="en-US" baseline="0" dirty="0" smtClean="0"/>
                        <a:t> and Services </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370840">
                <a:tc>
                  <a:txBody>
                    <a:bodyPr/>
                    <a:lstStyle/>
                    <a:p>
                      <a:r>
                        <a:rPr lang="en-US" baseline="0" dirty="0" smtClean="0"/>
                        <a:t>Document transfer</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r"/>
                      <a:r>
                        <a:rPr lang="en-US" dirty="0" smtClean="0"/>
                        <a:t>Social Networking</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370840">
                <a:tc>
                  <a:txBody>
                    <a:bodyPr/>
                    <a:lstStyle/>
                    <a:p>
                      <a:r>
                        <a:rPr lang="en-US" dirty="0" smtClean="0">
                          <a:solidFill>
                            <a:schemeClr val="bg1"/>
                          </a:solidFill>
                        </a:rPr>
                        <a:t>Household</a:t>
                      </a:r>
                      <a:r>
                        <a:rPr lang="en-US" baseline="0" dirty="0" smtClean="0">
                          <a:solidFill>
                            <a:schemeClr val="bg1"/>
                          </a:solidFill>
                        </a:rPr>
                        <a:t> Applications</a:t>
                      </a:r>
                      <a:endParaRPr lang="en-US" dirty="0">
                        <a:solidFill>
                          <a:schemeClr val="bg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Household</a:t>
                      </a:r>
                      <a:r>
                        <a:rPr lang="en-US" baseline="0" dirty="0" smtClean="0">
                          <a:solidFill>
                            <a:schemeClr val="bg1"/>
                          </a:solidFill>
                        </a:rPr>
                        <a:t> Applications</a:t>
                      </a:r>
                      <a:endParaRPr lang="en-US" dirty="0" smtClean="0">
                        <a:solidFill>
                          <a:schemeClr val="bg1"/>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539439"/>
                    </a:solidFill>
                  </a:tcPr>
                </a:tc>
              </a:tr>
              <a:tr h="370840">
                <a:tc>
                  <a:txBody>
                    <a:bodyPr/>
                    <a:lstStyle/>
                    <a:p>
                      <a:r>
                        <a:rPr lang="en-US" dirty="0" smtClean="0"/>
                        <a:t>e-mail</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r"/>
                      <a:r>
                        <a:rPr lang="en-US" dirty="0" smtClean="0"/>
                        <a:t>Entertainment</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370840">
                <a:tc>
                  <a:txBody>
                    <a:bodyPr/>
                    <a:lstStyle/>
                    <a:p>
                      <a:r>
                        <a:rPr lang="en-US" dirty="0" smtClean="0"/>
                        <a:t>Banking</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r"/>
                      <a:r>
                        <a:rPr lang="en-US" dirty="0" smtClean="0"/>
                        <a:t>Investments and Trading</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370840">
                <a:tc>
                  <a:txBody>
                    <a:bodyPr/>
                    <a:lstStyle/>
                    <a:p>
                      <a:r>
                        <a:rPr lang="en-US" dirty="0" smtClean="0"/>
                        <a:t>News and Sports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r"/>
                      <a:r>
                        <a:rPr lang="en-US" dirty="0" smtClean="0"/>
                        <a:t>VoIP</a:t>
                      </a: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370840">
                <a:tc>
                  <a:txBody>
                    <a:bodyPr/>
                    <a:lstStyle/>
                    <a:p>
                      <a:r>
                        <a:rPr lang="en-US" dirty="0" smtClean="0"/>
                        <a:t>Information gathering</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smtClean="0"/>
                    </a:p>
                  </a:txBody>
                  <a:tcPr>
                    <a:lnL w="12700" cap="flat" cmpd="sng" algn="ctr">
                      <a:solidFill>
                        <a:scrgbClr r="0" g="0" b="0"/>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r"/>
                      <a:r>
                        <a:rPr lang="en-US" dirty="0" smtClean="0"/>
                        <a:t>Home Based Business</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bl>
          </a:graphicData>
        </a:graphic>
      </p:graphicFrame>
      <p:sp>
        <p:nvSpPr>
          <p:cNvPr id="6" name="TextBox 5"/>
          <p:cNvSpPr txBox="1"/>
          <p:nvPr/>
        </p:nvSpPr>
        <p:spPr>
          <a:xfrm>
            <a:off x="7516112" y="3345360"/>
            <a:ext cx="1582484" cy="954107"/>
          </a:xfrm>
          <a:prstGeom prst="rect">
            <a:avLst/>
          </a:prstGeom>
          <a:noFill/>
        </p:spPr>
        <p:txBody>
          <a:bodyPr wrap="none" rtlCol="0">
            <a:spAutoFit/>
          </a:bodyPr>
          <a:lstStyle/>
          <a:p>
            <a:pPr algn="ctr"/>
            <a:r>
              <a:rPr lang="en-US" sz="2800" b="1" dirty="0" smtClean="0">
                <a:solidFill>
                  <a:srgbClr val="008000"/>
                </a:solidFill>
              </a:rPr>
              <a:t>BIGGEST</a:t>
            </a:r>
            <a:br>
              <a:rPr lang="en-US" sz="2800" b="1" dirty="0" smtClean="0">
                <a:solidFill>
                  <a:srgbClr val="008000"/>
                </a:solidFill>
              </a:rPr>
            </a:br>
            <a:r>
              <a:rPr lang="en-US" sz="2800" b="1" dirty="0" smtClean="0">
                <a:solidFill>
                  <a:srgbClr val="008000"/>
                </a:solidFill>
              </a:rPr>
              <a:t>BENEFITS</a:t>
            </a:r>
            <a:endParaRPr lang="en-US" sz="2800" b="1" dirty="0">
              <a:solidFill>
                <a:srgbClr val="008000"/>
              </a:solidFill>
            </a:endParaRPr>
          </a:p>
        </p:txBody>
      </p:sp>
      <p:sp>
        <p:nvSpPr>
          <p:cNvPr id="2" name="Oval 1"/>
          <p:cNvSpPr/>
          <p:nvPr/>
        </p:nvSpPr>
        <p:spPr>
          <a:xfrm>
            <a:off x="3967165" y="4843361"/>
            <a:ext cx="3378575" cy="1727990"/>
          </a:xfrm>
          <a:prstGeom prst="ellipse">
            <a:avLst/>
          </a:prstGeom>
          <a:noFill/>
          <a:ln w="28575" cmpd="sng">
            <a:solidFill>
              <a:srgbClr val="008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075628" y="2120852"/>
            <a:ext cx="3245452" cy="2527178"/>
          </a:xfrm>
          <a:prstGeom prst="ellipse">
            <a:avLst/>
          </a:prstGeom>
          <a:noFill/>
          <a:ln w="28575" cmpd="sng">
            <a:solidFill>
              <a:srgbClr val="008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Left Arrow 4"/>
          <p:cNvSpPr/>
          <p:nvPr/>
        </p:nvSpPr>
        <p:spPr>
          <a:xfrm rot="1418156">
            <a:off x="7400509" y="2900041"/>
            <a:ext cx="717291" cy="423298"/>
          </a:xfrm>
          <a:prstGeom prst="lef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Left Arrow 10"/>
          <p:cNvSpPr/>
          <p:nvPr/>
        </p:nvSpPr>
        <p:spPr>
          <a:xfrm rot="19074364">
            <a:off x="7405914" y="4401986"/>
            <a:ext cx="717291" cy="423298"/>
          </a:xfrm>
          <a:prstGeom prst="lef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714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 presetClass="entr" presetSubtype="0" fill="hold" grpId="0" nodeType="withEffect">
                                  <p:stCondLst>
                                    <p:cond delay="80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80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80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10" grpId="0" animBg="1"/>
      <p:bldP spid="5"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ZoneTexte 22"/>
          <p:cNvSpPr txBox="1">
            <a:spLocks noChangeArrowheads="1"/>
          </p:cNvSpPr>
          <p:nvPr/>
        </p:nvSpPr>
        <p:spPr bwMode="auto">
          <a:xfrm>
            <a:off x="219074" y="2822575"/>
            <a:ext cx="8683625" cy="158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rgbClr val="21578A"/>
                </a:solidFill>
                <a:latin typeface="Calibri" pitchFamily="34" charset="0"/>
              </a:defRPr>
            </a:lvl1pPr>
            <a:lvl2pPr marL="742950" indent="-285750" eaLnBrk="0" hangingPunct="0">
              <a:defRPr sz="1000">
                <a:solidFill>
                  <a:srgbClr val="21578A"/>
                </a:solidFill>
                <a:latin typeface="Calibri" pitchFamily="34" charset="0"/>
              </a:defRPr>
            </a:lvl2pPr>
            <a:lvl3pPr marL="1143000" indent="-228600" eaLnBrk="0" hangingPunct="0">
              <a:defRPr sz="1000">
                <a:solidFill>
                  <a:srgbClr val="21578A"/>
                </a:solidFill>
                <a:latin typeface="Calibri" pitchFamily="34" charset="0"/>
              </a:defRPr>
            </a:lvl3pPr>
            <a:lvl4pPr marL="1600200" indent="-228600" eaLnBrk="0" hangingPunct="0">
              <a:defRPr sz="1000">
                <a:solidFill>
                  <a:srgbClr val="21578A"/>
                </a:solidFill>
                <a:latin typeface="Calibri" pitchFamily="34" charset="0"/>
              </a:defRPr>
            </a:lvl4pPr>
            <a:lvl5pPr marL="2057400" indent="-228600" eaLnBrk="0" hangingPunct="0">
              <a:defRPr sz="1000">
                <a:solidFill>
                  <a:srgbClr val="21578A"/>
                </a:solidFill>
                <a:latin typeface="Calibri" pitchFamily="34" charset="0"/>
              </a:defRPr>
            </a:lvl5pPr>
            <a:lvl6pPr marL="2514600" indent="-228600" defTabSz="457200" eaLnBrk="0" fontAlgn="base" hangingPunct="0">
              <a:spcBef>
                <a:spcPct val="0"/>
              </a:spcBef>
              <a:spcAft>
                <a:spcPct val="0"/>
              </a:spcAft>
              <a:defRPr sz="1000">
                <a:solidFill>
                  <a:srgbClr val="21578A"/>
                </a:solidFill>
                <a:latin typeface="Calibri" pitchFamily="34" charset="0"/>
              </a:defRPr>
            </a:lvl6pPr>
            <a:lvl7pPr marL="2971800" indent="-228600" defTabSz="457200" eaLnBrk="0" fontAlgn="base" hangingPunct="0">
              <a:spcBef>
                <a:spcPct val="0"/>
              </a:spcBef>
              <a:spcAft>
                <a:spcPct val="0"/>
              </a:spcAft>
              <a:defRPr sz="1000">
                <a:solidFill>
                  <a:srgbClr val="21578A"/>
                </a:solidFill>
                <a:latin typeface="Calibri" pitchFamily="34" charset="0"/>
              </a:defRPr>
            </a:lvl7pPr>
            <a:lvl8pPr marL="3429000" indent="-228600" defTabSz="457200" eaLnBrk="0" fontAlgn="base" hangingPunct="0">
              <a:spcBef>
                <a:spcPct val="0"/>
              </a:spcBef>
              <a:spcAft>
                <a:spcPct val="0"/>
              </a:spcAft>
              <a:defRPr sz="1000">
                <a:solidFill>
                  <a:srgbClr val="21578A"/>
                </a:solidFill>
                <a:latin typeface="Calibri" pitchFamily="34" charset="0"/>
              </a:defRPr>
            </a:lvl8pPr>
            <a:lvl9pPr marL="3886200" indent="-228600" defTabSz="457200" eaLnBrk="0" fontAlgn="base" hangingPunct="0">
              <a:spcBef>
                <a:spcPct val="0"/>
              </a:spcBef>
              <a:spcAft>
                <a:spcPct val="0"/>
              </a:spcAft>
              <a:defRPr sz="1000">
                <a:solidFill>
                  <a:srgbClr val="21578A"/>
                </a:solidFill>
                <a:latin typeface="Calibri" pitchFamily="34" charset="0"/>
              </a:defRPr>
            </a:lvl9pPr>
          </a:lstStyle>
          <a:p>
            <a:pPr algn="ctr" eaLnBrk="1" hangingPunct="1">
              <a:spcAft>
                <a:spcPts val="1600"/>
              </a:spcAft>
            </a:pPr>
            <a:r>
              <a:rPr lang="en-US" sz="4900" dirty="0" smtClean="0"/>
              <a:t>Identify Broadband Impacts</a:t>
            </a:r>
          </a:p>
          <a:p>
            <a:pPr algn="ctr" eaLnBrk="1" hangingPunct="1">
              <a:lnSpc>
                <a:spcPct val="95000"/>
              </a:lnSpc>
            </a:pPr>
            <a:r>
              <a:rPr lang="en-US" sz="3600" dirty="0" smtClean="0">
                <a:solidFill>
                  <a:srgbClr val="007700"/>
                </a:solidFill>
              </a:rPr>
              <a:t>Benefits from the Digital Economy</a:t>
            </a:r>
            <a:endParaRPr lang="en-US" sz="3600" b="1" dirty="0">
              <a:solidFill>
                <a:srgbClr val="007700"/>
              </a:solidFill>
              <a:ea typeface="ＭＳ Ｐゴシック" pitchFamily="-86" charset="-128"/>
            </a:endParaRPr>
          </a:p>
        </p:txBody>
      </p:sp>
    </p:spTree>
    <p:extLst>
      <p:ext uri="{BB962C8B-B14F-4D97-AF65-F5344CB8AC3E}">
        <p14:creationId xmlns:p14="http://schemas.microsoft.com/office/powerpoint/2010/main" val="4183311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07821"/>
            <a:ext cx="8229600" cy="686772"/>
          </a:xfrm>
        </p:spPr>
        <p:txBody>
          <a:bodyPr>
            <a:noAutofit/>
          </a:bodyPr>
          <a:lstStyle/>
          <a:p>
            <a:r>
              <a:rPr lang="en-US" dirty="0"/>
              <a:t>Increased Utilization Directly </a:t>
            </a:r>
            <a:br>
              <a:rPr lang="en-US" dirty="0"/>
            </a:br>
            <a:r>
              <a:rPr lang="en-US" dirty="0"/>
              <a:t>Correlates to Revenue </a:t>
            </a:r>
            <a:r>
              <a:rPr lang="en-US" dirty="0" smtClean="0"/>
              <a:t>Growth</a:t>
            </a:r>
            <a:endParaRPr lang="en-US" dirty="0"/>
          </a:p>
        </p:txBody>
      </p:sp>
      <p:sp>
        <p:nvSpPr>
          <p:cNvPr id="4" name="Title 1"/>
          <p:cNvSpPr txBox="1">
            <a:spLocks/>
          </p:cNvSpPr>
          <p:nvPr/>
        </p:nvSpPr>
        <p:spPr>
          <a:xfrm>
            <a:off x="2565400" y="190500"/>
            <a:ext cx="6121401" cy="650875"/>
          </a:xfrm>
          <a:prstGeom prst="rect">
            <a:avLst/>
          </a:prstGeom>
        </p:spPr>
        <p:txBody>
          <a:bodyPr/>
          <a:lstStyle>
            <a:lvl1pPr algn="ctr" rtl="0" eaLnBrk="0" fontAlgn="base" hangingPunct="0">
              <a:lnSpc>
                <a:spcPct val="75000"/>
              </a:lnSpc>
              <a:spcBef>
                <a:spcPct val="0"/>
              </a:spcBef>
              <a:spcAft>
                <a:spcPct val="0"/>
              </a:spcAft>
              <a:defRPr sz="4200">
                <a:solidFill>
                  <a:srgbClr val="21578A"/>
                </a:solidFill>
                <a:latin typeface="+mj-lt"/>
                <a:ea typeface="+mj-ea"/>
                <a:cs typeface="+mj-cs"/>
              </a:defRPr>
            </a:lvl1pPr>
            <a:lvl2pPr algn="ctr" rtl="0" eaLnBrk="0" fontAlgn="base" hangingPunct="0">
              <a:lnSpc>
                <a:spcPct val="75000"/>
              </a:lnSpc>
              <a:spcBef>
                <a:spcPct val="0"/>
              </a:spcBef>
              <a:spcAft>
                <a:spcPct val="0"/>
              </a:spcAft>
              <a:defRPr sz="4200">
                <a:solidFill>
                  <a:srgbClr val="21578A"/>
                </a:solidFill>
                <a:latin typeface="Calibri" pitchFamily="34" charset="0"/>
              </a:defRPr>
            </a:lvl2pPr>
            <a:lvl3pPr algn="ctr" rtl="0" eaLnBrk="0" fontAlgn="base" hangingPunct="0">
              <a:lnSpc>
                <a:spcPct val="75000"/>
              </a:lnSpc>
              <a:spcBef>
                <a:spcPct val="0"/>
              </a:spcBef>
              <a:spcAft>
                <a:spcPct val="0"/>
              </a:spcAft>
              <a:defRPr sz="4200">
                <a:solidFill>
                  <a:srgbClr val="21578A"/>
                </a:solidFill>
                <a:latin typeface="Calibri" pitchFamily="34" charset="0"/>
              </a:defRPr>
            </a:lvl3pPr>
            <a:lvl4pPr algn="ctr" rtl="0" eaLnBrk="0" fontAlgn="base" hangingPunct="0">
              <a:lnSpc>
                <a:spcPct val="75000"/>
              </a:lnSpc>
              <a:spcBef>
                <a:spcPct val="0"/>
              </a:spcBef>
              <a:spcAft>
                <a:spcPct val="0"/>
              </a:spcAft>
              <a:defRPr sz="4200">
                <a:solidFill>
                  <a:srgbClr val="21578A"/>
                </a:solidFill>
                <a:latin typeface="Calibri" pitchFamily="34" charset="0"/>
              </a:defRPr>
            </a:lvl4pPr>
            <a:lvl5pPr algn="ctr" rtl="0" eaLnBrk="0" fontAlgn="base" hangingPunct="0">
              <a:lnSpc>
                <a:spcPct val="75000"/>
              </a:lnSpc>
              <a:spcBef>
                <a:spcPct val="0"/>
              </a:spcBef>
              <a:spcAft>
                <a:spcPct val="0"/>
              </a:spcAft>
              <a:defRPr sz="4200">
                <a:solidFill>
                  <a:srgbClr val="21578A"/>
                </a:solidFill>
                <a:latin typeface="Calibri" pitchFamily="34" charset="0"/>
              </a:defRPr>
            </a:lvl5pPr>
            <a:lvl6pPr marL="457200" algn="ctr" rtl="0" fontAlgn="base">
              <a:lnSpc>
                <a:spcPct val="75000"/>
              </a:lnSpc>
              <a:spcBef>
                <a:spcPct val="0"/>
              </a:spcBef>
              <a:spcAft>
                <a:spcPct val="0"/>
              </a:spcAft>
              <a:defRPr sz="4200">
                <a:solidFill>
                  <a:srgbClr val="21578A"/>
                </a:solidFill>
                <a:latin typeface="Calibri" pitchFamily="34" charset="0"/>
              </a:defRPr>
            </a:lvl6pPr>
            <a:lvl7pPr marL="914400" algn="ctr" rtl="0" fontAlgn="base">
              <a:lnSpc>
                <a:spcPct val="75000"/>
              </a:lnSpc>
              <a:spcBef>
                <a:spcPct val="0"/>
              </a:spcBef>
              <a:spcAft>
                <a:spcPct val="0"/>
              </a:spcAft>
              <a:defRPr sz="4200">
                <a:solidFill>
                  <a:srgbClr val="21578A"/>
                </a:solidFill>
                <a:latin typeface="Calibri" pitchFamily="34" charset="0"/>
              </a:defRPr>
            </a:lvl7pPr>
            <a:lvl8pPr marL="1371600" algn="ctr" rtl="0" fontAlgn="base">
              <a:lnSpc>
                <a:spcPct val="75000"/>
              </a:lnSpc>
              <a:spcBef>
                <a:spcPct val="0"/>
              </a:spcBef>
              <a:spcAft>
                <a:spcPct val="0"/>
              </a:spcAft>
              <a:defRPr sz="4200">
                <a:solidFill>
                  <a:srgbClr val="21578A"/>
                </a:solidFill>
                <a:latin typeface="Calibri" pitchFamily="34" charset="0"/>
              </a:defRPr>
            </a:lvl8pPr>
            <a:lvl9pPr marL="1828800" algn="ctr" rtl="0" fontAlgn="base">
              <a:lnSpc>
                <a:spcPct val="75000"/>
              </a:lnSpc>
              <a:spcBef>
                <a:spcPct val="0"/>
              </a:spcBef>
              <a:spcAft>
                <a:spcPct val="0"/>
              </a:spcAft>
              <a:defRPr sz="4200">
                <a:solidFill>
                  <a:srgbClr val="21578A"/>
                </a:solidFill>
                <a:latin typeface="Calibri" pitchFamily="34" charset="0"/>
              </a:defRPr>
            </a:lvl9pPr>
          </a:lstStyle>
          <a:p>
            <a:endParaRPr lang="en-US" sz="3000" dirty="0"/>
          </a:p>
        </p:txBody>
      </p:sp>
      <p:sp>
        <p:nvSpPr>
          <p:cNvPr id="6" name="Content Placeholder 2"/>
          <p:cNvSpPr txBox="1">
            <a:spLocks/>
          </p:cNvSpPr>
          <p:nvPr/>
        </p:nvSpPr>
        <p:spPr bwMode="auto">
          <a:xfrm>
            <a:off x="146649" y="6012892"/>
            <a:ext cx="8738559" cy="48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45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lnSpc>
                <a:spcPct val="85000"/>
              </a:lnSpc>
              <a:spcBef>
                <a:spcPct val="45000"/>
              </a:spcBef>
              <a:spcAft>
                <a:spcPct val="0"/>
              </a:spcAft>
              <a:buFont typeface="Arial" pitchFamily="34" charset="0"/>
              <a:buChar char="–"/>
              <a:defRPr sz="2800">
                <a:solidFill>
                  <a:schemeClr val="tx1"/>
                </a:solidFill>
                <a:latin typeface="+mn-lt"/>
              </a:defRPr>
            </a:lvl2pPr>
            <a:lvl3pPr marL="1143000" indent="-228600" algn="l" rtl="0" eaLnBrk="0" fontAlgn="base" hangingPunct="0">
              <a:lnSpc>
                <a:spcPct val="85000"/>
              </a:lnSpc>
              <a:spcBef>
                <a:spcPct val="45000"/>
              </a:spcBef>
              <a:spcAft>
                <a:spcPct val="0"/>
              </a:spcAft>
              <a:buFont typeface="Arial" pitchFamily="34" charset="0"/>
              <a:buChar char="•"/>
              <a:defRPr sz="2400">
                <a:solidFill>
                  <a:schemeClr val="tx1"/>
                </a:solidFill>
                <a:latin typeface="+mn-lt"/>
              </a:defRPr>
            </a:lvl3pPr>
            <a:lvl4pPr marL="1600200" indent="-228600" algn="l" rtl="0" eaLnBrk="0" fontAlgn="base" hangingPunct="0">
              <a:lnSpc>
                <a:spcPct val="85000"/>
              </a:lnSpc>
              <a:spcBef>
                <a:spcPct val="45000"/>
              </a:spcBef>
              <a:spcAft>
                <a:spcPct val="0"/>
              </a:spcAft>
              <a:buFont typeface="Arial" pitchFamily="34" charset="0"/>
              <a:buChar char="–"/>
              <a:defRPr sz="2000">
                <a:solidFill>
                  <a:schemeClr val="tx1"/>
                </a:solidFill>
                <a:latin typeface="+mn-lt"/>
              </a:defRPr>
            </a:lvl4pPr>
            <a:lvl5pPr marL="2057400" indent="-228600" algn="l" rtl="0" eaLnBrk="0" fontAlgn="base" hangingPunct="0">
              <a:lnSpc>
                <a:spcPct val="85000"/>
              </a:lnSpc>
              <a:spcBef>
                <a:spcPct val="45000"/>
              </a:spcBef>
              <a:spcAft>
                <a:spcPct val="0"/>
              </a:spcAft>
              <a:buFont typeface="Arial" pitchFamily="34" charset="0"/>
              <a:buChar char="»"/>
              <a:defRPr sz="2000">
                <a:solidFill>
                  <a:schemeClr val="tx1"/>
                </a:solidFill>
                <a:latin typeface="+mn-lt"/>
              </a:defRPr>
            </a:lvl5pPr>
            <a:lvl6pPr marL="2514600" indent="-228600" algn="l" rtl="0" fontAlgn="base">
              <a:lnSpc>
                <a:spcPct val="85000"/>
              </a:lnSpc>
              <a:spcBef>
                <a:spcPct val="45000"/>
              </a:spcBef>
              <a:spcAft>
                <a:spcPct val="0"/>
              </a:spcAft>
              <a:buFont typeface="Arial" charset="0"/>
              <a:buChar char="»"/>
              <a:defRPr sz="2000">
                <a:solidFill>
                  <a:schemeClr val="tx1"/>
                </a:solidFill>
                <a:latin typeface="+mn-lt"/>
              </a:defRPr>
            </a:lvl6pPr>
            <a:lvl7pPr marL="2971800" indent="-228600" algn="l" rtl="0" fontAlgn="base">
              <a:lnSpc>
                <a:spcPct val="85000"/>
              </a:lnSpc>
              <a:spcBef>
                <a:spcPct val="45000"/>
              </a:spcBef>
              <a:spcAft>
                <a:spcPct val="0"/>
              </a:spcAft>
              <a:buFont typeface="Arial" charset="0"/>
              <a:buChar char="»"/>
              <a:defRPr sz="2000">
                <a:solidFill>
                  <a:schemeClr val="tx1"/>
                </a:solidFill>
                <a:latin typeface="+mn-lt"/>
              </a:defRPr>
            </a:lvl7pPr>
            <a:lvl8pPr marL="3429000" indent="-228600" algn="l" rtl="0" fontAlgn="base">
              <a:lnSpc>
                <a:spcPct val="85000"/>
              </a:lnSpc>
              <a:spcBef>
                <a:spcPct val="45000"/>
              </a:spcBef>
              <a:spcAft>
                <a:spcPct val="0"/>
              </a:spcAft>
              <a:buFont typeface="Arial" charset="0"/>
              <a:buChar char="»"/>
              <a:defRPr sz="2000">
                <a:solidFill>
                  <a:schemeClr val="tx1"/>
                </a:solidFill>
                <a:latin typeface="+mn-lt"/>
              </a:defRPr>
            </a:lvl8pPr>
            <a:lvl9pPr marL="3886200" indent="-228600" algn="l" rtl="0" fontAlgn="base">
              <a:lnSpc>
                <a:spcPct val="85000"/>
              </a:lnSpc>
              <a:spcBef>
                <a:spcPct val="45000"/>
              </a:spcBef>
              <a:spcAft>
                <a:spcPct val="0"/>
              </a:spcAft>
              <a:buFont typeface="Arial" charset="0"/>
              <a:buChar char="»"/>
              <a:defRPr sz="2000">
                <a:solidFill>
                  <a:schemeClr val="tx1"/>
                </a:solidFill>
                <a:latin typeface="+mn-lt"/>
              </a:defRPr>
            </a:lvl9pPr>
          </a:lstStyle>
          <a:p>
            <a:pPr marL="0" indent="0">
              <a:spcBef>
                <a:spcPts val="0"/>
              </a:spcBef>
              <a:buFont typeface="Arial" pitchFamily="34" charset="0"/>
              <a:buNone/>
            </a:pPr>
            <a:r>
              <a:rPr lang="en-US" sz="2100" b="1" dirty="0" smtClean="0">
                <a:solidFill>
                  <a:srgbClr val="66A84A"/>
                </a:solidFill>
                <a:latin typeface="Calibri"/>
                <a:cs typeface="Calibri"/>
              </a:rPr>
              <a:t>Businesses </a:t>
            </a:r>
            <a:r>
              <a:rPr lang="en-US" sz="2100" b="1" u="sng" dirty="0" smtClean="0">
                <a:solidFill>
                  <a:srgbClr val="66A84A"/>
                </a:solidFill>
                <a:latin typeface="Calibri"/>
                <a:cs typeface="Calibri"/>
              </a:rPr>
              <a:t>underutilizing the Internet</a:t>
            </a:r>
            <a:r>
              <a:rPr lang="en-US" sz="2100" b="1" dirty="0" smtClean="0">
                <a:solidFill>
                  <a:srgbClr val="66A84A"/>
                </a:solidFill>
                <a:latin typeface="Calibri"/>
                <a:cs typeface="Calibri"/>
              </a:rPr>
              <a:t> miss significant revenue opportunities</a:t>
            </a:r>
          </a:p>
        </p:txBody>
      </p:sp>
      <p:graphicFrame>
        <p:nvGraphicFramePr>
          <p:cNvPr id="8" name="Chart 7"/>
          <p:cNvGraphicFramePr>
            <a:graphicFrameLocks/>
          </p:cNvGraphicFramePr>
          <p:nvPr>
            <p:extLst>
              <p:ext uri="{D42A27DB-BD31-4B8C-83A1-F6EECF244321}">
                <p14:modId xmlns:p14="http://schemas.microsoft.com/office/powerpoint/2010/main" val="2430716982"/>
              </p:ext>
            </p:extLst>
          </p:nvPr>
        </p:nvGraphicFramePr>
        <p:xfrm>
          <a:off x="444499" y="1339850"/>
          <a:ext cx="8242301" cy="46545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719659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uilding.jpg"/>
          <p:cNvPicPr>
            <a:picLocks noChangeAspect="1"/>
          </p:cNvPicPr>
          <p:nvPr/>
        </p:nvPicPr>
        <p:blipFill rotWithShape="1">
          <a:blip r:embed="rId3">
            <a:extLst>
              <a:ext uri="{28A0092B-C50C-407E-A947-70E740481C1C}">
                <a14:useLocalDpi xmlns:a14="http://schemas.microsoft.com/office/drawing/2010/main" val="0"/>
              </a:ext>
            </a:extLst>
          </a:blip>
          <a:srcRect l="9270" r="13332"/>
          <a:stretch/>
        </p:blipFill>
        <p:spPr>
          <a:xfrm>
            <a:off x="5819371" y="1949450"/>
            <a:ext cx="3045431" cy="3934746"/>
          </a:xfrm>
          <a:prstGeom prst="rect">
            <a:avLst/>
          </a:prstGeom>
        </p:spPr>
      </p:pic>
      <p:sp>
        <p:nvSpPr>
          <p:cNvPr id="3" name="Title 2"/>
          <p:cNvSpPr>
            <a:spLocks noGrp="1"/>
          </p:cNvSpPr>
          <p:nvPr>
            <p:ph type="title"/>
          </p:nvPr>
        </p:nvSpPr>
        <p:spPr/>
        <p:txBody>
          <a:bodyPr>
            <a:normAutofit/>
          </a:bodyPr>
          <a:lstStyle/>
          <a:p>
            <a:r>
              <a:rPr lang="en-US" dirty="0"/>
              <a:t>Why Drive Utilization</a:t>
            </a:r>
            <a:r>
              <a:rPr lang="en-US" dirty="0" smtClean="0"/>
              <a:t>?</a:t>
            </a:r>
            <a:endParaRPr lang="en-US" dirty="0"/>
          </a:p>
        </p:txBody>
      </p:sp>
      <p:sp>
        <p:nvSpPr>
          <p:cNvPr id="47108" name="Rectangle 273"/>
          <p:cNvSpPr>
            <a:spLocks/>
          </p:cNvSpPr>
          <p:nvPr/>
        </p:nvSpPr>
        <p:spPr bwMode="auto">
          <a:xfrm>
            <a:off x="419210" y="1489267"/>
            <a:ext cx="8400940" cy="200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lnSpc>
                <a:spcPct val="85000"/>
              </a:lnSpc>
              <a:spcBef>
                <a:spcPct val="45000"/>
              </a:spcBef>
              <a:spcAft>
                <a:spcPts val="2400"/>
              </a:spcAft>
              <a:buSzPct val="130000"/>
              <a:buFont typeface="Arial" charset="0"/>
              <a:buNone/>
            </a:pPr>
            <a:r>
              <a:rPr lang="en-US" sz="2400" b="1" dirty="0">
                <a:solidFill>
                  <a:srgbClr val="409736"/>
                </a:solidFill>
              </a:rPr>
              <a:t>For an individual business or organization, increasing utilization by 10% </a:t>
            </a:r>
            <a:r>
              <a:rPr lang="en-US" sz="2400" b="1" dirty="0" smtClean="0">
                <a:solidFill>
                  <a:srgbClr val="409736"/>
                </a:solidFill>
              </a:rPr>
              <a:t>means:</a:t>
            </a:r>
          </a:p>
          <a:p>
            <a:pPr marL="355600" indent="-355600" defTabSz="914400">
              <a:lnSpc>
                <a:spcPct val="85000"/>
              </a:lnSpc>
              <a:spcBef>
                <a:spcPts val="600"/>
              </a:spcBef>
              <a:spcAft>
                <a:spcPts val="1200"/>
              </a:spcAft>
              <a:buSzPct val="130000"/>
              <a:buBlip>
                <a:blip r:embed="rId4"/>
              </a:buBlip>
              <a:defRPr/>
            </a:pPr>
            <a:r>
              <a:rPr lang="en-CA" sz="2000" dirty="0">
                <a:solidFill>
                  <a:schemeClr val="tx1"/>
                </a:solidFill>
              </a:rPr>
              <a:t>Increasing revenues by 24%</a:t>
            </a:r>
          </a:p>
          <a:p>
            <a:pPr marL="355600" indent="-355600" defTabSz="914400">
              <a:lnSpc>
                <a:spcPct val="85000"/>
              </a:lnSpc>
              <a:spcBef>
                <a:spcPts val="600"/>
              </a:spcBef>
              <a:spcAft>
                <a:spcPts val="1200"/>
              </a:spcAft>
              <a:buSzPct val="130000"/>
              <a:buBlip>
                <a:blip r:embed="rId4"/>
              </a:buBlip>
              <a:defRPr/>
            </a:pPr>
            <a:r>
              <a:rPr lang="en-CA" sz="2000" dirty="0">
                <a:solidFill>
                  <a:schemeClr val="tx1"/>
                </a:solidFill>
              </a:rPr>
              <a:t>Decreasing costs by 7%</a:t>
            </a:r>
          </a:p>
          <a:p>
            <a:pPr defTabSz="914400">
              <a:lnSpc>
                <a:spcPct val="85000"/>
              </a:lnSpc>
              <a:spcBef>
                <a:spcPct val="45000"/>
              </a:spcBef>
              <a:spcAft>
                <a:spcPts val="2400"/>
              </a:spcAft>
              <a:buSzPct val="130000"/>
              <a:buFont typeface="Arial" charset="0"/>
              <a:buNone/>
            </a:pPr>
            <a:endParaRPr lang="en-US" sz="2400" b="1" dirty="0">
              <a:solidFill>
                <a:srgbClr val="409736"/>
              </a:solidFill>
            </a:endParaRPr>
          </a:p>
        </p:txBody>
      </p:sp>
      <p:sp>
        <p:nvSpPr>
          <p:cNvPr id="13" name="Rectangle 26"/>
          <p:cNvSpPr>
            <a:spLocks/>
          </p:cNvSpPr>
          <p:nvPr/>
        </p:nvSpPr>
        <p:spPr bwMode="auto">
          <a:xfrm>
            <a:off x="0" y="478692"/>
            <a:ext cx="58928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defTabSz="914400">
              <a:lnSpc>
                <a:spcPct val="75000"/>
              </a:lnSpc>
            </a:pPr>
            <a:endParaRPr lang="en-US" sz="3200" dirty="0"/>
          </a:p>
        </p:txBody>
      </p:sp>
      <p:sp>
        <p:nvSpPr>
          <p:cNvPr id="7" name="Rectangle 273"/>
          <p:cNvSpPr>
            <a:spLocks/>
          </p:cNvSpPr>
          <p:nvPr/>
        </p:nvSpPr>
        <p:spPr bwMode="auto">
          <a:xfrm>
            <a:off x="419210" y="3763595"/>
            <a:ext cx="8400940" cy="2364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lnSpc>
                <a:spcPct val="85000"/>
              </a:lnSpc>
              <a:spcBef>
                <a:spcPct val="45000"/>
              </a:spcBef>
              <a:spcAft>
                <a:spcPts val="2400"/>
              </a:spcAft>
              <a:buSzPct val="130000"/>
              <a:buFont typeface="Arial" charset="0"/>
              <a:buNone/>
            </a:pPr>
            <a:r>
              <a:rPr lang="en-US" sz="2400" b="1" dirty="0" smtClean="0">
                <a:solidFill>
                  <a:srgbClr val="409736"/>
                </a:solidFill>
              </a:rPr>
              <a:t>For a Region, it means :</a:t>
            </a:r>
          </a:p>
          <a:p>
            <a:pPr marL="342900" indent="-342900" defTabSz="914400">
              <a:lnSpc>
                <a:spcPct val="85000"/>
              </a:lnSpc>
              <a:spcBef>
                <a:spcPts val="600"/>
              </a:spcBef>
              <a:spcAft>
                <a:spcPts val="1200"/>
              </a:spcAft>
              <a:buSzPct val="130000"/>
              <a:buBlip>
                <a:blip r:embed="rId4"/>
              </a:buBlip>
            </a:pPr>
            <a:r>
              <a:rPr lang="en-US" sz="2000" dirty="0" smtClean="0">
                <a:solidFill>
                  <a:schemeClr val="tx1"/>
                </a:solidFill>
              </a:rPr>
              <a:t>Allowing businesses to be more competitive</a:t>
            </a:r>
          </a:p>
          <a:p>
            <a:pPr marL="342900" indent="-342900" defTabSz="914400">
              <a:lnSpc>
                <a:spcPct val="85000"/>
              </a:lnSpc>
              <a:spcBef>
                <a:spcPts val="600"/>
              </a:spcBef>
              <a:spcAft>
                <a:spcPts val="1200"/>
              </a:spcAft>
              <a:buSzPct val="130000"/>
              <a:buBlip>
                <a:blip r:embed="rId4"/>
              </a:buBlip>
            </a:pPr>
            <a:r>
              <a:rPr lang="en-US" sz="2000" dirty="0" smtClean="0">
                <a:solidFill>
                  <a:schemeClr val="tx1"/>
                </a:solidFill>
              </a:rPr>
              <a:t>Creating a demand for high-skilled workers</a:t>
            </a:r>
          </a:p>
          <a:p>
            <a:pPr marL="342900" indent="-342900" defTabSz="914400">
              <a:lnSpc>
                <a:spcPct val="85000"/>
              </a:lnSpc>
              <a:spcBef>
                <a:spcPts val="600"/>
              </a:spcBef>
              <a:spcAft>
                <a:spcPts val="1200"/>
              </a:spcAft>
              <a:buSzPct val="130000"/>
              <a:buBlip>
                <a:blip r:embed="rId4"/>
              </a:buBlip>
            </a:pPr>
            <a:r>
              <a:rPr lang="en-US" sz="2000" dirty="0" smtClean="0">
                <a:solidFill>
                  <a:schemeClr val="tx1"/>
                </a:solidFill>
              </a:rPr>
              <a:t>Adding fiscal revenues</a:t>
            </a:r>
            <a:endParaRPr lang="en-US" sz="2000" dirty="0">
              <a:solidFill>
                <a:schemeClr val="tx1"/>
              </a:solidFill>
            </a:endParaRPr>
          </a:p>
        </p:txBody>
      </p:sp>
      <p:sp>
        <p:nvSpPr>
          <p:cNvPr id="8" name="Rectangle 27"/>
          <p:cNvSpPr>
            <a:spLocks noChangeArrowheads="1"/>
          </p:cNvSpPr>
          <p:nvPr/>
        </p:nvSpPr>
        <p:spPr bwMode="auto">
          <a:xfrm>
            <a:off x="1220639" y="6578322"/>
            <a:ext cx="61436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CA" sz="1200" dirty="0" smtClean="0">
                <a:solidFill>
                  <a:srgbClr val="000000"/>
                </a:solidFill>
              </a:rPr>
              <a:t>Average multipliers identified by SNG from over 12,000 data records collected in 2009-10</a:t>
            </a:r>
            <a:r>
              <a:rPr lang="fr-FR" sz="1200" dirty="0" smtClean="0">
                <a:solidFill>
                  <a:srgbClr val="000000"/>
                </a:solidFill>
              </a:rPr>
              <a:t>. </a:t>
            </a:r>
            <a:endParaRPr lang="fr-FR" sz="1200" dirty="0">
              <a:solidFill>
                <a:srgbClr val="000000"/>
              </a:solidFill>
              <a:latin typeface="Calibri" charset="0"/>
            </a:endParaRPr>
          </a:p>
        </p:txBody>
      </p:sp>
    </p:spTree>
    <p:extLst>
      <p:ext uri="{BB962C8B-B14F-4D97-AF65-F5344CB8AC3E}">
        <p14:creationId xmlns:p14="http://schemas.microsoft.com/office/powerpoint/2010/main" val="27595730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ZoneTexte 22"/>
          <p:cNvSpPr txBox="1">
            <a:spLocks noChangeArrowheads="1"/>
          </p:cNvSpPr>
          <p:nvPr/>
        </p:nvSpPr>
        <p:spPr bwMode="auto">
          <a:xfrm>
            <a:off x="219074" y="2822575"/>
            <a:ext cx="8683625" cy="235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rgbClr val="21578A"/>
                </a:solidFill>
                <a:latin typeface="Calibri" pitchFamily="34" charset="0"/>
              </a:defRPr>
            </a:lvl1pPr>
            <a:lvl2pPr marL="742950" indent="-285750" eaLnBrk="0" hangingPunct="0">
              <a:defRPr sz="1000">
                <a:solidFill>
                  <a:srgbClr val="21578A"/>
                </a:solidFill>
                <a:latin typeface="Calibri" pitchFamily="34" charset="0"/>
              </a:defRPr>
            </a:lvl2pPr>
            <a:lvl3pPr marL="1143000" indent="-228600" eaLnBrk="0" hangingPunct="0">
              <a:defRPr sz="1000">
                <a:solidFill>
                  <a:srgbClr val="21578A"/>
                </a:solidFill>
                <a:latin typeface="Calibri" pitchFamily="34" charset="0"/>
              </a:defRPr>
            </a:lvl3pPr>
            <a:lvl4pPr marL="1600200" indent="-228600" eaLnBrk="0" hangingPunct="0">
              <a:defRPr sz="1000">
                <a:solidFill>
                  <a:srgbClr val="21578A"/>
                </a:solidFill>
                <a:latin typeface="Calibri" pitchFamily="34" charset="0"/>
              </a:defRPr>
            </a:lvl4pPr>
            <a:lvl5pPr marL="2057400" indent="-228600" eaLnBrk="0" hangingPunct="0">
              <a:defRPr sz="1000">
                <a:solidFill>
                  <a:srgbClr val="21578A"/>
                </a:solidFill>
                <a:latin typeface="Calibri" pitchFamily="34" charset="0"/>
              </a:defRPr>
            </a:lvl5pPr>
            <a:lvl6pPr marL="2514600" indent="-228600" defTabSz="457200" eaLnBrk="0" fontAlgn="base" hangingPunct="0">
              <a:spcBef>
                <a:spcPct val="0"/>
              </a:spcBef>
              <a:spcAft>
                <a:spcPct val="0"/>
              </a:spcAft>
              <a:defRPr sz="1000">
                <a:solidFill>
                  <a:srgbClr val="21578A"/>
                </a:solidFill>
                <a:latin typeface="Calibri" pitchFamily="34" charset="0"/>
              </a:defRPr>
            </a:lvl6pPr>
            <a:lvl7pPr marL="2971800" indent="-228600" defTabSz="457200" eaLnBrk="0" fontAlgn="base" hangingPunct="0">
              <a:spcBef>
                <a:spcPct val="0"/>
              </a:spcBef>
              <a:spcAft>
                <a:spcPct val="0"/>
              </a:spcAft>
              <a:defRPr sz="1000">
                <a:solidFill>
                  <a:srgbClr val="21578A"/>
                </a:solidFill>
                <a:latin typeface="Calibri" pitchFamily="34" charset="0"/>
              </a:defRPr>
            </a:lvl7pPr>
            <a:lvl8pPr marL="3429000" indent="-228600" defTabSz="457200" eaLnBrk="0" fontAlgn="base" hangingPunct="0">
              <a:spcBef>
                <a:spcPct val="0"/>
              </a:spcBef>
              <a:spcAft>
                <a:spcPct val="0"/>
              </a:spcAft>
              <a:defRPr sz="1000">
                <a:solidFill>
                  <a:srgbClr val="21578A"/>
                </a:solidFill>
                <a:latin typeface="Calibri" pitchFamily="34" charset="0"/>
              </a:defRPr>
            </a:lvl8pPr>
            <a:lvl9pPr marL="3886200" indent="-228600" defTabSz="457200" eaLnBrk="0" fontAlgn="base" hangingPunct="0">
              <a:spcBef>
                <a:spcPct val="0"/>
              </a:spcBef>
              <a:spcAft>
                <a:spcPct val="0"/>
              </a:spcAft>
              <a:defRPr sz="1000">
                <a:solidFill>
                  <a:srgbClr val="21578A"/>
                </a:solidFill>
                <a:latin typeface="Calibri" pitchFamily="34" charset="0"/>
              </a:defRPr>
            </a:lvl9pPr>
          </a:lstStyle>
          <a:p>
            <a:pPr algn="ctr" eaLnBrk="1" hangingPunct="1">
              <a:spcAft>
                <a:spcPts val="1600"/>
              </a:spcAft>
            </a:pPr>
            <a:r>
              <a:rPr lang="en-US" sz="4900" dirty="0"/>
              <a:t>Motivating Business Broadband </a:t>
            </a:r>
            <a:r>
              <a:rPr lang="en-US" sz="4900" dirty="0" smtClean="0"/>
              <a:t>Utilization</a:t>
            </a:r>
          </a:p>
          <a:p>
            <a:pPr algn="ctr" eaLnBrk="1" hangingPunct="1">
              <a:spcAft>
                <a:spcPts val="1600"/>
              </a:spcAft>
            </a:pPr>
            <a:r>
              <a:rPr lang="en-US" sz="3600" dirty="0" smtClean="0">
                <a:solidFill>
                  <a:srgbClr val="007700"/>
                </a:solidFill>
              </a:rPr>
              <a:t>Tools </a:t>
            </a:r>
            <a:r>
              <a:rPr lang="en-US" sz="3600" dirty="0">
                <a:solidFill>
                  <a:srgbClr val="007700"/>
                </a:solidFill>
              </a:rPr>
              <a:t>for Economic </a:t>
            </a:r>
            <a:r>
              <a:rPr lang="en-US" sz="3600" dirty="0" smtClean="0">
                <a:solidFill>
                  <a:srgbClr val="007700"/>
                </a:solidFill>
              </a:rPr>
              <a:t>Development</a:t>
            </a:r>
            <a:endParaRPr lang="en-US" sz="3600" b="1" dirty="0">
              <a:solidFill>
                <a:srgbClr val="007700"/>
              </a:solidFill>
              <a:ea typeface="ＭＳ Ｐゴシック" pitchFamily="-86" charset="-128"/>
            </a:endParaRPr>
          </a:p>
        </p:txBody>
      </p:sp>
    </p:spTree>
    <p:extLst>
      <p:ext uri="{BB962C8B-B14F-4D97-AF65-F5344CB8AC3E}">
        <p14:creationId xmlns:p14="http://schemas.microsoft.com/office/powerpoint/2010/main" val="25805826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6883529" y="1375531"/>
            <a:ext cx="1737360" cy="1097280"/>
            <a:chOff x="5806440" y="1132766"/>
            <a:chExt cx="1737360" cy="1097280"/>
          </a:xfrm>
        </p:grpSpPr>
        <p:sp>
          <p:nvSpPr>
            <p:cNvPr id="2" name="Trapezoid 1"/>
            <p:cNvSpPr/>
            <p:nvPr/>
          </p:nvSpPr>
          <p:spPr>
            <a:xfrm flipV="1">
              <a:off x="5806440" y="1132766"/>
              <a:ext cx="1737360" cy="1097280"/>
            </a:xfrm>
            <a:prstGeom prst="trapezoid">
              <a:avLst>
                <a:gd name="adj" fmla="val 30000"/>
              </a:avLst>
            </a:prstGeom>
            <a:solidFill>
              <a:srgbClr val="5E8BC2"/>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defTabSz="914400" fontAlgn="auto">
                <a:spcBef>
                  <a:spcPts val="0"/>
                </a:spcBef>
                <a:spcAft>
                  <a:spcPts val="0"/>
                </a:spcAft>
              </a:pPr>
              <a:endParaRPr lang="en-CA" sz="1800" dirty="0">
                <a:solidFill>
                  <a:prstClr val="white"/>
                </a:solidFill>
              </a:endParaRPr>
            </a:p>
          </p:txBody>
        </p:sp>
        <p:sp>
          <p:nvSpPr>
            <p:cNvPr id="6" name="TextBox 5"/>
            <p:cNvSpPr txBox="1"/>
            <p:nvPr/>
          </p:nvSpPr>
          <p:spPr>
            <a:xfrm>
              <a:off x="5806440" y="1238208"/>
              <a:ext cx="1737360" cy="895630"/>
            </a:xfrm>
            <a:prstGeom prst="rect">
              <a:avLst/>
            </a:prstGeom>
            <a:noFill/>
          </p:spPr>
          <p:txBody>
            <a:bodyPr wrap="square" lIns="109728" tIns="54864" rIns="109728" bIns="54864" rtlCol="0">
              <a:spAutoFit/>
            </a:bodyPr>
            <a:lstStyle/>
            <a:p>
              <a:pPr algn="ctr" defTabSz="914400" fontAlgn="auto">
                <a:spcBef>
                  <a:spcPts val="0"/>
                </a:spcBef>
                <a:spcAft>
                  <a:spcPts val="0"/>
                </a:spcAft>
              </a:pPr>
              <a:r>
                <a:rPr lang="en-CA" sz="1700" b="1" dirty="0">
                  <a:solidFill>
                    <a:prstClr val="black"/>
                  </a:solidFill>
                  <a:latin typeface="Calibri"/>
                </a:rPr>
                <a:t>Business Assessment Survey</a:t>
              </a:r>
            </a:p>
          </p:txBody>
        </p:sp>
      </p:grpSp>
      <p:grpSp>
        <p:nvGrpSpPr>
          <p:cNvPr id="27" name="Group 26"/>
          <p:cNvGrpSpPr/>
          <p:nvPr/>
        </p:nvGrpSpPr>
        <p:grpSpPr>
          <a:xfrm>
            <a:off x="6883529" y="2729665"/>
            <a:ext cx="1737360" cy="1097280"/>
            <a:chOff x="5806440" y="2412926"/>
            <a:chExt cx="1737360" cy="1097280"/>
          </a:xfrm>
        </p:grpSpPr>
        <p:sp>
          <p:nvSpPr>
            <p:cNvPr id="3" name="Trapezoid 2"/>
            <p:cNvSpPr/>
            <p:nvPr/>
          </p:nvSpPr>
          <p:spPr>
            <a:xfrm flipV="1">
              <a:off x="5806440" y="2412926"/>
              <a:ext cx="1737360" cy="1097280"/>
            </a:xfrm>
            <a:prstGeom prst="trapezoid">
              <a:avLst>
                <a:gd name="adj" fmla="val 30000"/>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defTabSz="914400" fontAlgn="auto">
                <a:spcBef>
                  <a:spcPts val="0"/>
                </a:spcBef>
                <a:spcAft>
                  <a:spcPts val="0"/>
                </a:spcAft>
              </a:pPr>
              <a:endParaRPr lang="en-CA" sz="1800" dirty="0">
                <a:solidFill>
                  <a:prstClr val="white"/>
                </a:solidFill>
              </a:endParaRPr>
            </a:p>
          </p:txBody>
        </p:sp>
        <p:sp>
          <p:nvSpPr>
            <p:cNvPr id="7" name="TextBox 6"/>
            <p:cNvSpPr txBox="1"/>
            <p:nvPr/>
          </p:nvSpPr>
          <p:spPr>
            <a:xfrm>
              <a:off x="5806440" y="2683675"/>
              <a:ext cx="1737360" cy="369332"/>
            </a:xfrm>
            <a:prstGeom prst="rect">
              <a:avLst/>
            </a:prstGeom>
            <a:noFill/>
          </p:spPr>
          <p:txBody>
            <a:bodyPr wrap="square" lIns="109728" tIns="54864" rIns="109728" bIns="54864" rtlCol="0">
              <a:spAutoFit/>
            </a:bodyPr>
            <a:lstStyle/>
            <a:p>
              <a:pPr algn="ctr" defTabSz="914400" fontAlgn="auto">
                <a:spcBef>
                  <a:spcPts val="0"/>
                </a:spcBef>
                <a:spcAft>
                  <a:spcPts val="0"/>
                </a:spcAft>
              </a:pPr>
              <a:r>
                <a:rPr lang="en-CA" sz="1700" b="1" dirty="0">
                  <a:solidFill>
                    <a:prstClr val="black"/>
                  </a:solidFill>
                  <a:latin typeface="Calibri"/>
                </a:rPr>
                <a:t>DEi Scorecard</a:t>
              </a:r>
            </a:p>
          </p:txBody>
        </p:sp>
      </p:grpSp>
      <p:grpSp>
        <p:nvGrpSpPr>
          <p:cNvPr id="28" name="Group 27"/>
          <p:cNvGrpSpPr/>
          <p:nvPr/>
        </p:nvGrpSpPr>
        <p:grpSpPr>
          <a:xfrm>
            <a:off x="6883529" y="4170637"/>
            <a:ext cx="1737360" cy="1097280"/>
            <a:chOff x="5806440" y="3693086"/>
            <a:chExt cx="1737360" cy="1097280"/>
          </a:xfrm>
        </p:grpSpPr>
        <p:sp>
          <p:nvSpPr>
            <p:cNvPr id="4" name="Trapezoid 3"/>
            <p:cNvSpPr/>
            <p:nvPr/>
          </p:nvSpPr>
          <p:spPr>
            <a:xfrm flipV="1">
              <a:off x="5806440" y="3693086"/>
              <a:ext cx="1737360" cy="1097280"/>
            </a:xfrm>
            <a:prstGeom prst="trapezoid">
              <a:avLst>
                <a:gd name="adj" fmla="val 30000"/>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defTabSz="914400" fontAlgn="auto">
                <a:spcBef>
                  <a:spcPts val="0"/>
                </a:spcBef>
                <a:spcAft>
                  <a:spcPts val="0"/>
                </a:spcAft>
              </a:pPr>
              <a:endParaRPr lang="en-CA" sz="1800" dirty="0">
                <a:solidFill>
                  <a:prstClr val="white"/>
                </a:solidFill>
              </a:endParaRPr>
            </a:p>
          </p:txBody>
        </p:sp>
        <p:sp>
          <p:nvSpPr>
            <p:cNvPr id="8" name="TextBox 7"/>
            <p:cNvSpPr txBox="1"/>
            <p:nvPr/>
          </p:nvSpPr>
          <p:spPr>
            <a:xfrm>
              <a:off x="5806440" y="3835515"/>
              <a:ext cx="1728216" cy="634020"/>
            </a:xfrm>
            <a:prstGeom prst="rect">
              <a:avLst/>
            </a:prstGeom>
            <a:noFill/>
          </p:spPr>
          <p:txBody>
            <a:bodyPr wrap="square" lIns="109728" tIns="54864" rIns="109728" bIns="54864" rtlCol="0">
              <a:spAutoFit/>
            </a:bodyPr>
            <a:lstStyle/>
            <a:p>
              <a:pPr algn="ctr" defTabSz="914400" fontAlgn="auto">
                <a:spcBef>
                  <a:spcPts val="0"/>
                </a:spcBef>
                <a:spcAft>
                  <a:spcPts val="0"/>
                </a:spcAft>
              </a:pPr>
              <a:r>
                <a:rPr lang="en-CA" sz="1700" b="1" dirty="0">
                  <a:solidFill>
                    <a:prstClr val="black"/>
                  </a:solidFill>
                  <a:latin typeface="Calibri"/>
                </a:rPr>
                <a:t>Financial Impact Calculator</a:t>
              </a:r>
            </a:p>
          </p:txBody>
        </p:sp>
      </p:grpSp>
      <p:grpSp>
        <p:nvGrpSpPr>
          <p:cNvPr id="29" name="Group 28"/>
          <p:cNvGrpSpPr/>
          <p:nvPr/>
        </p:nvGrpSpPr>
        <p:grpSpPr>
          <a:xfrm>
            <a:off x="6874385" y="5542130"/>
            <a:ext cx="1746504" cy="1097280"/>
            <a:chOff x="5797296" y="4973246"/>
            <a:chExt cx="1746504" cy="1097280"/>
          </a:xfrm>
        </p:grpSpPr>
        <p:sp>
          <p:nvSpPr>
            <p:cNvPr id="5" name="Trapezoid 4"/>
            <p:cNvSpPr/>
            <p:nvPr/>
          </p:nvSpPr>
          <p:spPr>
            <a:xfrm flipV="1">
              <a:off x="5797296" y="4973246"/>
              <a:ext cx="1737360" cy="1097280"/>
            </a:xfrm>
            <a:prstGeom prst="trapezoid">
              <a:avLst>
                <a:gd name="adj" fmla="val 30000"/>
              </a:avLst>
            </a:prstGeom>
            <a:solidFill>
              <a:srgbClr val="FFFF37"/>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defTabSz="914400" fontAlgn="auto">
                <a:spcBef>
                  <a:spcPts val="0"/>
                </a:spcBef>
                <a:spcAft>
                  <a:spcPts val="0"/>
                </a:spcAft>
              </a:pPr>
              <a:endParaRPr lang="en-CA" sz="1800" dirty="0">
                <a:solidFill>
                  <a:prstClr val="white"/>
                </a:solidFill>
              </a:endParaRPr>
            </a:p>
          </p:txBody>
        </p:sp>
        <p:sp>
          <p:nvSpPr>
            <p:cNvPr id="9" name="TextBox 8"/>
            <p:cNvSpPr txBox="1"/>
            <p:nvPr/>
          </p:nvSpPr>
          <p:spPr>
            <a:xfrm>
              <a:off x="5806440" y="5259782"/>
              <a:ext cx="1737360" cy="634020"/>
            </a:xfrm>
            <a:prstGeom prst="rect">
              <a:avLst/>
            </a:prstGeom>
            <a:noFill/>
          </p:spPr>
          <p:txBody>
            <a:bodyPr wrap="square" lIns="109728" tIns="54864" rIns="109728" bIns="54864" rtlCol="0">
              <a:spAutoFit/>
            </a:bodyPr>
            <a:lstStyle/>
            <a:p>
              <a:pPr algn="ctr" defTabSz="914400" fontAlgn="auto">
                <a:spcBef>
                  <a:spcPts val="0"/>
                </a:spcBef>
                <a:spcAft>
                  <a:spcPts val="0"/>
                </a:spcAft>
              </a:pPr>
              <a:r>
                <a:rPr lang="en-CA" sz="1700" b="1" dirty="0">
                  <a:solidFill>
                    <a:prstClr val="black"/>
                  </a:solidFill>
                  <a:latin typeface="Calibri"/>
                </a:rPr>
                <a:t>e-Business Tactics</a:t>
              </a:r>
            </a:p>
          </p:txBody>
        </p:sp>
      </p:grpSp>
      <p:sp>
        <p:nvSpPr>
          <p:cNvPr id="10" name="TextBox 9"/>
          <p:cNvSpPr txBox="1"/>
          <p:nvPr/>
        </p:nvSpPr>
        <p:spPr>
          <a:xfrm>
            <a:off x="2382927" y="1337642"/>
            <a:ext cx="4389367" cy="1034129"/>
          </a:xfrm>
          <a:prstGeom prst="rect">
            <a:avLst/>
          </a:prstGeom>
          <a:noFill/>
        </p:spPr>
        <p:txBody>
          <a:bodyPr wrap="square" lIns="109728" tIns="54864" rIns="109728" bIns="54864" rtlCol="0">
            <a:spAutoFit/>
          </a:bodyPr>
          <a:lstStyle/>
          <a:p>
            <a:pPr defTabSz="914400" fontAlgn="auto">
              <a:spcBef>
                <a:spcPts val="0"/>
              </a:spcBef>
              <a:spcAft>
                <a:spcPts val="360"/>
              </a:spcAft>
            </a:pPr>
            <a:r>
              <a:rPr lang="en-CA" b="1" dirty="0">
                <a:solidFill>
                  <a:prstClr val="black"/>
                </a:solidFill>
                <a:latin typeface="Calibri"/>
              </a:rPr>
              <a:t>How is the business using </a:t>
            </a:r>
            <a:r>
              <a:rPr lang="en-CA" b="1" dirty="0" err="1">
                <a:solidFill>
                  <a:prstClr val="black"/>
                </a:solidFill>
                <a:latin typeface="Calibri"/>
              </a:rPr>
              <a:t>esolutions</a:t>
            </a:r>
            <a:r>
              <a:rPr lang="en-CA" b="1" dirty="0">
                <a:solidFill>
                  <a:prstClr val="black"/>
                </a:solidFill>
                <a:latin typeface="Calibri"/>
              </a:rPr>
              <a:t>?</a:t>
            </a:r>
          </a:p>
          <a:p>
            <a:pPr marL="171450" indent="-171450" defTabSz="914400" fontAlgn="auto">
              <a:spcBef>
                <a:spcPts val="0"/>
              </a:spcBef>
              <a:spcAft>
                <a:spcPts val="360"/>
              </a:spcAft>
              <a:buFont typeface="Arial" pitchFamily="34" charset="0"/>
              <a:buChar char="•"/>
            </a:pPr>
            <a:r>
              <a:rPr lang="en-CA" dirty="0" smtClean="0">
                <a:solidFill>
                  <a:prstClr val="black"/>
                </a:solidFill>
                <a:latin typeface="Calibri"/>
              </a:rPr>
              <a:t>Measure current uses and benefits</a:t>
            </a:r>
          </a:p>
          <a:p>
            <a:pPr marL="171450" indent="-171450" defTabSz="914400" fontAlgn="auto">
              <a:spcBef>
                <a:spcPts val="0"/>
              </a:spcBef>
              <a:spcAft>
                <a:spcPts val="360"/>
              </a:spcAft>
              <a:buFont typeface="Arial" pitchFamily="34" charset="0"/>
              <a:buChar char="•"/>
            </a:pPr>
            <a:r>
              <a:rPr lang="en-CA" dirty="0" smtClean="0">
                <a:solidFill>
                  <a:prstClr val="black"/>
                </a:solidFill>
                <a:latin typeface="Calibri"/>
              </a:rPr>
              <a:t>Create greater awareness</a:t>
            </a:r>
            <a:endParaRPr lang="en-CA" dirty="0">
              <a:solidFill>
                <a:prstClr val="black"/>
              </a:solidFill>
              <a:latin typeface="Calibri"/>
            </a:endParaRPr>
          </a:p>
        </p:txBody>
      </p:sp>
      <p:sp>
        <p:nvSpPr>
          <p:cNvPr id="11" name="TextBox 10"/>
          <p:cNvSpPr txBox="1"/>
          <p:nvPr/>
        </p:nvSpPr>
        <p:spPr>
          <a:xfrm>
            <a:off x="2382927" y="2527085"/>
            <a:ext cx="4389367" cy="1357295"/>
          </a:xfrm>
          <a:prstGeom prst="rect">
            <a:avLst/>
          </a:prstGeom>
          <a:noFill/>
        </p:spPr>
        <p:txBody>
          <a:bodyPr wrap="square" lIns="109728" tIns="54864" rIns="109728" bIns="54864" rtlCol="0">
            <a:spAutoFit/>
          </a:bodyPr>
          <a:lstStyle/>
          <a:p>
            <a:pPr defTabSz="914400" fontAlgn="auto">
              <a:spcBef>
                <a:spcPts val="0"/>
              </a:spcBef>
              <a:spcAft>
                <a:spcPts val="360"/>
              </a:spcAft>
            </a:pPr>
            <a:r>
              <a:rPr lang="en-CA" b="1" dirty="0">
                <a:solidFill>
                  <a:prstClr val="black"/>
                </a:solidFill>
                <a:latin typeface="Calibri"/>
              </a:rPr>
              <a:t>Where are gaps and opportunities ?</a:t>
            </a:r>
          </a:p>
          <a:p>
            <a:pPr marL="180975" indent="-180975" defTabSz="914400" fontAlgn="auto">
              <a:spcBef>
                <a:spcPts val="0"/>
              </a:spcBef>
              <a:spcAft>
                <a:spcPts val="360"/>
              </a:spcAft>
              <a:buFont typeface="Arial" pitchFamily="34" charset="0"/>
              <a:buChar char="•"/>
            </a:pPr>
            <a:r>
              <a:rPr lang="en-CA" dirty="0" smtClean="0">
                <a:solidFill>
                  <a:prstClr val="black"/>
                </a:solidFill>
                <a:latin typeface="Calibri"/>
              </a:rPr>
              <a:t>Motivation</a:t>
            </a:r>
          </a:p>
          <a:p>
            <a:pPr marL="180975" indent="-180975" defTabSz="914400" fontAlgn="auto">
              <a:spcBef>
                <a:spcPts val="0"/>
              </a:spcBef>
              <a:spcAft>
                <a:spcPts val="360"/>
              </a:spcAft>
              <a:buFont typeface="Arial" pitchFamily="34" charset="0"/>
              <a:buChar char="•"/>
            </a:pPr>
            <a:r>
              <a:rPr lang="en-CA" dirty="0" smtClean="0">
                <a:solidFill>
                  <a:prstClr val="black"/>
                </a:solidFill>
                <a:latin typeface="Calibri"/>
              </a:rPr>
              <a:t>Compare to peers</a:t>
            </a:r>
          </a:p>
          <a:p>
            <a:pPr marL="180975" indent="-180975" defTabSz="914400" fontAlgn="auto">
              <a:spcBef>
                <a:spcPts val="0"/>
              </a:spcBef>
              <a:spcAft>
                <a:spcPts val="360"/>
              </a:spcAft>
              <a:buFont typeface="Arial" pitchFamily="34" charset="0"/>
              <a:buChar char="•"/>
            </a:pPr>
            <a:r>
              <a:rPr lang="en-CA" dirty="0" smtClean="0">
                <a:solidFill>
                  <a:prstClr val="black"/>
                </a:solidFill>
                <a:latin typeface="Calibri"/>
              </a:rPr>
              <a:t>Reveal financial benefits</a:t>
            </a:r>
            <a:endParaRPr lang="en-CA" dirty="0">
              <a:solidFill>
                <a:prstClr val="black"/>
              </a:solidFill>
              <a:latin typeface="Calibri"/>
            </a:endParaRPr>
          </a:p>
        </p:txBody>
      </p:sp>
      <p:sp>
        <p:nvSpPr>
          <p:cNvPr id="12" name="TextBox 11"/>
          <p:cNvSpPr txBox="1"/>
          <p:nvPr/>
        </p:nvSpPr>
        <p:spPr>
          <a:xfrm>
            <a:off x="2382927" y="3985167"/>
            <a:ext cx="4389367" cy="1357295"/>
          </a:xfrm>
          <a:prstGeom prst="rect">
            <a:avLst/>
          </a:prstGeom>
          <a:noFill/>
        </p:spPr>
        <p:txBody>
          <a:bodyPr wrap="square" lIns="109728" tIns="54864" rIns="109728" bIns="54864" rtlCol="0">
            <a:spAutoFit/>
          </a:bodyPr>
          <a:lstStyle/>
          <a:p>
            <a:pPr defTabSz="914400" fontAlgn="auto">
              <a:spcBef>
                <a:spcPts val="0"/>
              </a:spcBef>
              <a:spcAft>
                <a:spcPts val="360"/>
              </a:spcAft>
            </a:pPr>
            <a:r>
              <a:rPr lang="en-CA" b="1" dirty="0">
                <a:solidFill>
                  <a:prstClr val="black"/>
                </a:solidFill>
                <a:latin typeface="Calibri"/>
              </a:rPr>
              <a:t>What guidance does the business need?</a:t>
            </a:r>
          </a:p>
          <a:p>
            <a:pPr marL="180975" indent="-180975" defTabSz="914400" fontAlgn="auto">
              <a:spcBef>
                <a:spcPts val="0"/>
              </a:spcBef>
              <a:spcAft>
                <a:spcPts val="360"/>
              </a:spcAft>
              <a:buFont typeface="Arial" pitchFamily="34" charset="0"/>
              <a:buChar char="•"/>
            </a:pPr>
            <a:r>
              <a:rPr lang="en-CA" dirty="0" smtClean="0">
                <a:solidFill>
                  <a:prstClr val="black"/>
                </a:solidFill>
                <a:latin typeface="Calibri"/>
              </a:rPr>
              <a:t>Engage and advise</a:t>
            </a:r>
          </a:p>
          <a:p>
            <a:pPr marL="180975" indent="-180975" defTabSz="914400" fontAlgn="auto">
              <a:spcBef>
                <a:spcPts val="0"/>
              </a:spcBef>
              <a:spcAft>
                <a:spcPts val="360"/>
              </a:spcAft>
              <a:buFont typeface="Arial" pitchFamily="34" charset="0"/>
              <a:buChar char="•"/>
            </a:pPr>
            <a:r>
              <a:rPr lang="en-CA" dirty="0" smtClean="0">
                <a:solidFill>
                  <a:prstClr val="black"/>
                </a:solidFill>
                <a:latin typeface="Calibri"/>
              </a:rPr>
              <a:t>Run financial impact scenarios</a:t>
            </a:r>
          </a:p>
          <a:p>
            <a:pPr marL="180975" indent="-180975" defTabSz="914400" fontAlgn="auto">
              <a:spcBef>
                <a:spcPts val="0"/>
              </a:spcBef>
              <a:spcAft>
                <a:spcPts val="360"/>
              </a:spcAft>
              <a:buFont typeface="Arial" pitchFamily="34" charset="0"/>
              <a:buChar char="•"/>
            </a:pPr>
            <a:r>
              <a:rPr lang="en-CA" dirty="0" smtClean="0">
                <a:solidFill>
                  <a:prstClr val="black"/>
                </a:solidFill>
                <a:latin typeface="Calibri"/>
              </a:rPr>
              <a:t>Choose </a:t>
            </a:r>
            <a:r>
              <a:rPr lang="en-CA" dirty="0" err="1" smtClean="0">
                <a:solidFill>
                  <a:prstClr val="black"/>
                </a:solidFill>
                <a:latin typeface="Calibri"/>
              </a:rPr>
              <a:t>esolution</a:t>
            </a:r>
            <a:r>
              <a:rPr lang="en-CA" dirty="0" smtClean="0">
                <a:solidFill>
                  <a:prstClr val="black"/>
                </a:solidFill>
                <a:latin typeface="Calibri"/>
              </a:rPr>
              <a:t> priorities</a:t>
            </a:r>
            <a:endParaRPr lang="en-CA" dirty="0">
              <a:solidFill>
                <a:prstClr val="black"/>
              </a:solidFill>
              <a:latin typeface="Calibri"/>
            </a:endParaRPr>
          </a:p>
        </p:txBody>
      </p:sp>
      <p:sp>
        <p:nvSpPr>
          <p:cNvPr id="13" name="TextBox 12"/>
          <p:cNvSpPr txBox="1"/>
          <p:nvPr/>
        </p:nvSpPr>
        <p:spPr>
          <a:xfrm>
            <a:off x="2382927" y="5329803"/>
            <a:ext cx="4389367" cy="1357295"/>
          </a:xfrm>
          <a:prstGeom prst="rect">
            <a:avLst/>
          </a:prstGeom>
          <a:noFill/>
        </p:spPr>
        <p:txBody>
          <a:bodyPr wrap="square" lIns="109728" tIns="54864" rIns="109728" bIns="54864" rtlCol="0">
            <a:spAutoFit/>
          </a:bodyPr>
          <a:lstStyle/>
          <a:p>
            <a:pPr defTabSz="914400" fontAlgn="auto">
              <a:spcBef>
                <a:spcPts val="0"/>
              </a:spcBef>
              <a:spcAft>
                <a:spcPts val="360"/>
              </a:spcAft>
            </a:pPr>
            <a:r>
              <a:rPr lang="en-CA" b="1" dirty="0">
                <a:solidFill>
                  <a:prstClr val="black"/>
                </a:solidFill>
                <a:latin typeface="Calibri"/>
              </a:rPr>
              <a:t>How will businesses take action?</a:t>
            </a:r>
          </a:p>
          <a:p>
            <a:pPr marL="177800" indent="-177800" defTabSz="914400" fontAlgn="auto">
              <a:spcBef>
                <a:spcPts val="0"/>
              </a:spcBef>
              <a:spcAft>
                <a:spcPts val="360"/>
              </a:spcAft>
              <a:buFont typeface="Arial" pitchFamily="34" charset="0"/>
              <a:buChar char="•"/>
            </a:pPr>
            <a:r>
              <a:rPr lang="en-CA" dirty="0" smtClean="0">
                <a:solidFill>
                  <a:prstClr val="black"/>
                </a:solidFill>
                <a:latin typeface="Calibri"/>
              </a:rPr>
              <a:t>Learning resources</a:t>
            </a:r>
          </a:p>
          <a:p>
            <a:pPr marL="177800" indent="-177800" defTabSz="914400" fontAlgn="auto">
              <a:spcBef>
                <a:spcPts val="0"/>
              </a:spcBef>
              <a:spcAft>
                <a:spcPts val="360"/>
              </a:spcAft>
              <a:buFont typeface="Arial" pitchFamily="34" charset="0"/>
              <a:buChar char="•"/>
            </a:pPr>
            <a:r>
              <a:rPr lang="en-CA" dirty="0" smtClean="0">
                <a:solidFill>
                  <a:prstClr val="black"/>
                </a:solidFill>
                <a:latin typeface="Calibri"/>
              </a:rPr>
              <a:t>Choose the right tactics</a:t>
            </a:r>
          </a:p>
          <a:p>
            <a:pPr marL="177800" indent="-177800" defTabSz="914400" fontAlgn="auto">
              <a:spcBef>
                <a:spcPts val="0"/>
              </a:spcBef>
              <a:spcAft>
                <a:spcPts val="360"/>
              </a:spcAft>
              <a:buFont typeface="Arial" pitchFamily="34" charset="0"/>
              <a:buChar char="•"/>
            </a:pPr>
            <a:r>
              <a:rPr lang="en-CA" dirty="0" smtClean="0">
                <a:solidFill>
                  <a:prstClr val="black"/>
                </a:solidFill>
                <a:latin typeface="Calibri"/>
              </a:rPr>
              <a:t>Develop a plan</a:t>
            </a:r>
            <a:endParaRPr lang="en-CA" dirty="0">
              <a:solidFill>
                <a:prstClr val="black"/>
              </a:solidFill>
              <a:latin typeface="Calibri"/>
            </a:endParaRPr>
          </a:p>
        </p:txBody>
      </p:sp>
      <p:sp>
        <p:nvSpPr>
          <p:cNvPr id="14" name="TextBox 13"/>
          <p:cNvSpPr txBox="1"/>
          <p:nvPr/>
        </p:nvSpPr>
        <p:spPr>
          <a:xfrm>
            <a:off x="351659" y="1301022"/>
            <a:ext cx="1344954" cy="418576"/>
          </a:xfrm>
          <a:prstGeom prst="rect">
            <a:avLst/>
          </a:prstGeom>
          <a:noFill/>
        </p:spPr>
        <p:txBody>
          <a:bodyPr wrap="none" lIns="109728" tIns="54864" rIns="109728" bIns="54864" rtlCol="0">
            <a:spAutoFit/>
          </a:bodyPr>
          <a:lstStyle/>
          <a:p>
            <a:pPr defTabSz="914400" fontAlgn="auto">
              <a:spcBef>
                <a:spcPts val="0"/>
              </a:spcBef>
              <a:spcAft>
                <a:spcPts val="0"/>
              </a:spcAft>
            </a:pPr>
            <a:r>
              <a:rPr lang="en-CA" sz="2000" b="1" dirty="0">
                <a:solidFill>
                  <a:prstClr val="black"/>
                </a:solidFill>
                <a:latin typeface="Calibri"/>
              </a:rPr>
              <a:t>Take stock</a:t>
            </a:r>
          </a:p>
        </p:txBody>
      </p:sp>
      <p:sp>
        <p:nvSpPr>
          <p:cNvPr id="15" name="TextBox 14"/>
          <p:cNvSpPr txBox="1"/>
          <p:nvPr/>
        </p:nvSpPr>
        <p:spPr>
          <a:xfrm>
            <a:off x="105057" y="2505420"/>
            <a:ext cx="1863074" cy="418576"/>
          </a:xfrm>
          <a:prstGeom prst="rect">
            <a:avLst/>
          </a:prstGeom>
          <a:noFill/>
        </p:spPr>
        <p:txBody>
          <a:bodyPr wrap="none" lIns="109728" tIns="54864" rIns="109728" bIns="54864" rtlCol="0">
            <a:spAutoFit/>
          </a:bodyPr>
          <a:lstStyle/>
          <a:p>
            <a:pPr defTabSz="914400" fontAlgn="auto">
              <a:spcBef>
                <a:spcPts val="0"/>
              </a:spcBef>
              <a:spcAft>
                <a:spcPts val="0"/>
              </a:spcAft>
            </a:pPr>
            <a:r>
              <a:rPr lang="en-CA" sz="2000" b="1" dirty="0">
                <a:solidFill>
                  <a:prstClr val="black"/>
                </a:solidFill>
                <a:latin typeface="Calibri"/>
              </a:rPr>
              <a:t>Review options</a:t>
            </a:r>
          </a:p>
        </p:txBody>
      </p:sp>
      <p:sp>
        <p:nvSpPr>
          <p:cNvPr id="16" name="TextBox 15"/>
          <p:cNvSpPr txBox="1"/>
          <p:nvPr/>
        </p:nvSpPr>
        <p:spPr>
          <a:xfrm>
            <a:off x="6418" y="3955941"/>
            <a:ext cx="2068259" cy="418576"/>
          </a:xfrm>
          <a:prstGeom prst="rect">
            <a:avLst/>
          </a:prstGeom>
          <a:noFill/>
        </p:spPr>
        <p:txBody>
          <a:bodyPr wrap="none" lIns="109728" tIns="54864" rIns="109728" bIns="54864" rtlCol="0">
            <a:spAutoFit/>
          </a:bodyPr>
          <a:lstStyle/>
          <a:p>
            <a:pPr defTabSz="914400" fontAlgn="auto">
              <a:spcBef>
                <a:spcPts val="0"/>
              </a:spcBef>
              <a:spcAft>
                <a:spcPts val="0"/>
              </a:spcAft>
            </a:pPr>
            <a:r>
              <a:rPr lang="en-CA" sz="2000" b="1" dirty="0">
                <a:solidFill>
                  <a:prstClr val="black"/>
                </a:solidFill>
                <a:latin typeface="Calibri"/>
              </a:rPr>
              <a:t>Evaluate benefits</a:t>
            </a:r>
          </a:p>
        </p:txBody>
      </p:sp>
      <p:sp>
        <p:nvSpPr>
          <p:cNvPr id="17" name="TextBox 16"/>
          <p:cNvSpPr txBox="1"/>
          <p:nvPr/>
        </p:nvSpPr>
        <p:spPr>
          <a:xfrm>
            <a:off x="302339" y="5383833"/>
            <a:ext cx="1445016" cy="418576"/>
          </a:xfrm>
          <a:prstGeom prst="rect">
            <a:avLst/>
          </a:prstGeom>
          <a:noFill/>
        </p:spPr>
        <p:txBody>
          <a:bodyPr wrap="none" lIns="109728" tIns="54864" rIns="109728" bIns="54864" rtlCol="0">
            <a:spAutoFit/>
          </a:bodyPr>
          <a:lstStyle/>
          <a:p>
            <a:pPr defTabSz="914400" fontAlgn="auto">
              <a:spcBef>
                <a:spcPts val="0"/>
              </a:spcBef>
              <a:spcAft>
                <a:spcPts val="0"/>
              </a:spcAft>
            </a:pPr>
            <a:r>
              <a:rPr lang="en-CA" sz="2000" b="1" dirty="0">
                <a:solidFill>
                  <a:prstClr val="black"/>
                </a:solidFill>
                <a:latin typeface="Calibri"/>
              </a:rPr>
              <a:t>Take action</a:t>
            </a:r>
          </a:p>
        </p:txBody>
      </p:sp>
      <p:sp>
        <p:nvSpPr>
          <p:cNvPr id="23" name="Down Arrow 22"/>
          <p:cNvSpPr/>
          <p:nvPr/>
        </p:nvSpPr>
        <p:spPr>
          <a:xfrm>
            <a:off x="808154" y="1730883"/>
            <a:ext cx="445418" cy="6742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CA" sz="2400">
              <a:solidFill>
                <a:prstClr val="white"/>
              </a:solidFill>
            </a:endParaRPr>
          </a:p>
        </p:txBody>
      </p:sp>
      <p:sp>
        <p:nvSpPr>
          <p:cNvPr id="24" name="Down Arrow 23"/>
          <p:cNvSpPr/>
          <p:nvPr/>
        </p:nvSpPr>
        <p:spPr>
          <a:xfrm>
            <a:off x="808153" y="2956122"/>
            <a:ext cx="445418" cy="781395"/>
          </a:xfrm>
          <a:prstGeom prst="down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CA" sz="2400">
              <a:solidFill>
                <a:prstClr val="white"/>
              </a:solidFill>
            </a:endParaRPr>
          </a:p>
        </p:txBody>
      </p:sp>
      <p:sp>
        <p:nvSpPr>
          <p:cNvPr id="25" name="Down Arrow 24"/>
          <p:cNvSpPr/>
          <p:nvPr/>
        </p:nvSpPr>
        <p:spPr>
          <a:xfrm>
            <a:off x="808153" y="4427484"/>
            <a:ext cx="445418" cy="781395"/>
          </a:xfrm>
          <a:prstGeom prst="down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CA" sz="2400">
              <a:solidFill>
                <a:prstClr val="white"/>
              </a:solidFill>
            </a:endParaRPr>
          </a:p>
        </p:txBody>
      </p:sp>
      <p:sp>
        <p:nvSpPr>
          <p:cNvPr id="18" name="Title 17"/>
          <p:cNvSpPr>
            <a:spLocks noGrp="1"/>
          </p:cNvSpPr>
          <p:nvPr>
            <p:ph type="title"/>
          </p:nvPr>
        </p:nvSpPr>
        <p:spPr/>
        <p:txBody>
          <a:bodyPr/>
          <a:lstStyle/>
          <a:p>
            <a:r>
              <a:rPr lang="en-US" dirty="0"/>
              <a:t>Helping </a:t>
            </a:r>
            <a:r>
              <a:rPr lang="en-US" dirty="0" smtClean="0"/>
              <a:t>Businesses Take Action</a:t>
            </a:r>
            <a:endParaRPr lang="en-US" dirty="0"/>
          </a:p>
        </p:txBody>
      </p:sp>
    </p:spTree>
    <p:extLst>
      <p:ext uri="{BB962C8B-B14F-4D97-AF65-F5344CB8AC3E}">
        <p14:creationId xmlns:p14="http://schemas.microsoft.com/office/powerpoint/2010/main" val="28995657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SNG Recommendations for Minnesota</a:t>
            </a:r>
            <a:endParaRPr lang="en-US" dirty="0"/>
          </a:p>
        </p:txBody>
      </p:sp>
      <p:sp>
        <p:nvSpPr>
          <p:cNvPr id="3" name="Vertical Text Placeholder 2"/>
          <p:cNvSpPr>
            <a:spLocks noGrp="1"/>
          </p:cNvSpPr>
          <p:nvPr>
            <p:ph type="body" orient="vert" idx="4294967295"/>
          </p:nvPr>
        </p:nvSpPr>
        <p:spPr>
          <a:xfrm>
            <a:off x="268061" y="1356174"/>
            <a:ext cx="8555037" cy="5045075"/>
          </a:xfrm>
        </p:spPr>
        <p:txBody>
          <a:bodyPr vert="horz">
            <a:noAutofit/>
          </a:bodyPr>
          <a:lstStyle/>
          <a:p>
            <a:pPr marL="0" indent="0">
              <a:spcAft>
                <a:spcPts val="2400"/>
              </a:spcAft>
              <a:buNone/>
            </a:pPr>
            <a:r>
              <a:rPr lang="en-US" sz="2800" b="1" dirty="0" smtClean="0"/>
              <a:t>There is an economic case for investing in broadband</a:t>
            </a:r>
          </a:p>
          <a:p>
            <a:pPr marL="0" indent="0">
              <a:spcBef>
                <a:spcPts val="400"/>
              </a:spcBef>
              <a:spcAft>
                <a:spcPts val="2400"/>
              </a:spcAft>
              <a:buNone/>
            </a:pPr>
            <a:r>
              <a:rPr lang="en-US" sz="2800" b="1" dirty="0" smtClean="0">
                <a:solidFill>
                  <a:srgbClr val="008000"/>
                </a:solidFill>
              </a:rPr>
              <a:t>To </a:t>
            </a:r>
            <a:r>
              <a:rPr lang="en-US" sz="2800" b="1" dirty="0">
                <a:solidFill>
                  <a:srgbClr val="008000"/>
                </a:solidFill>
              </a:rPr>
              <a:t>promote broadband investment, increase </a:t>
            </a:r>
            <a:r>
              <a:rPr lang="en-US" sz="2800" b="1" dirty="0" smtClean="0">
                <a:solidFill>
                  <a:srgbClr val="008000"/>
                </a:solidFill>
              </a:rPr>
              <a:t>coverage </a:t>
            </a:r>
            <a:r>
              <a:rPr lang="en-US" sz="2800" b="1" dirty="0">
                <a:solidFill>
                  <a:srgbClr val="008000"/>
                </a:solidFill>
              </a:rPr>
              <a:t>and drive utilization </a:t>
            </a:r>
            <a:r>
              <a:rPr lang="en-US" sz="2800" b="1" dirty="0" smtClean="0">
                <a:solidFill>
                  <a:srgbClr val="008000"/>
                </a:solidFill>
              </a:rPr>
              <a:t>you need to:</a:t>
            </a:r>
            <a:endParaRPr lang="en-US" sz="2800" b="1" dirty="0">
              <a:solidFill>
                <a:srgbClr val="008000"/>
              </a:solidFill>
            </a:endParaRPr>
          </a:p>
          <a:p>
            <a:pPr>
              <a:spcBef>
                <a:spcPts val="400"/>
              </a:spcBef>
              <a:spcAft>
                <a:spcPts val="4200"/>
              </a:spcAft>
            </a:pPr>
            <a:r>
              <a:rPr lang="en-US" sz="2400" dirty="0" smtClean="0"/>
              <a:t>Engage </a:t>
            </a:r>
            <a:r>
              <a:rPr lang="en-US" sz="2400" dirty="0"/>
              <a:t>local stakeholders to “own the process” </a:t>
            </a:r>
            <a:endParaRPr lang="en-US" sz="2400" dirty="0" smtClean="0"/>
          </a:p>
          <a:p>
            <a:pPr>
              <a:spcBef>
                <a:spcPts val="400"/>
              </a:spcBef>
              <a:spcAft>
                <a:spcPts val="4200"/>
              </a:spcAft>
            </a:pPr>
            <a:r>
              <a:rPr lang="en-US" sz="2400" dirty="0" smtClean="0"/>
              <a:t>Collect and use meaningful</a:t>
            </a:r>
            <a:r>
              <a:rPr lang="en-US" sz="2400" dirty="0"/>
              <a:t>, actionable broadband data </a:t>
            </a:r>
            <a:endParaRPr lang="en-US" sz="2400" dirty="0" smtClean="0"/>
          </a:p>
          <a:p>
            <a:pPr>
              <a:spcBef>
                <a:spcPts val="400"/>
              </a:spcBef>
              <a:spcAft>
                <a:spcPts val="4200"/>
              </a:spcAft>
            </a:pPr>
            <a:r>
              <a:rPr lang="en-US" sz="2400" dirty="0" smtClean="0"/>
              <a:t>Illustrate local </a:t>
            </a:r>
            <a:r>
              <a:rPr lang="en-US" sz="2400" dirty="0"/>
              <a:t>examples of broadband </a:t>
            </a:r>
            <a:r>
              <a:rPr lang="en-US" sz="2400" dirty="0" smtClean="0"/>
              <a:t>impacts</a:t>
            </a:r>
            <a:endParaRPr lang="en-US" sz="2400" dirty="0"/>
          </a:p>
        </p:txBody>
      </p:sp>
      <p:pic>
        <p:nvPicPr>
          <p:cNvPr id="4" name="Picture 3" descr="proces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374" y="4769021"/>
            <a:ext cx="2227724" cy="1589110"/>
          </a:xfrm>
          <a:prstGeom prst="rect">
            <a:avLst/>
          </a:prstGeom>
        </p:spPr>
      </p:pic>
    </p:spTree>
    <p:extLst>
      <p:ext uri="{BB962C8B-B14F-4D97-AF65-F5344CB8AC3E}">
        <p14:creationId xmlns:p14="http://schemas.microsoft.com/office/powerpoint/2010/main" val="30946693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9"/>
          <p:cNvSpPr>
            <a:spLocks noChangeArrowheads="1"/>
          </p:cNvSpPr>
          <p:nvPr/>
        </p:nvSpPr>
        <p:spPr bwMode="auto">
          <a:xfrm>
            <a:off x="3820689" y="2402878"/>
            <a:ext cx="5149272" cy="1805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449263">
              <a:lnSpc>
                <a:spcPts val="2000"/>
              </a:lnSpc>
              <a:spcBef>
                <a:spcPct val="25000"/>
              </a:spcBef>
              <a:buClr>
                <a:srgbClr val="003399"/>
              </a:buClr>
              <a:buSzPct val="100000"/>
              <a:buFont typeface="Arial" charset="0"/>
              <a:buNone/>
              <a:tabLst>
                <a:tab pos="0" algn="l"/>
                <a:tab pos="1701800" algn="l"/>
                <a:tab pos="3770313" algn="r"/>
                <a:tab pos="4572000" algn="l"/>
                <a:tab pos="5486400" algn="l"/>
                <a:tab pos="6400800" algn="l"/>
                <a:tab pos="7315200" algn="l"/>
                <a:tab pos="8229600" algn="l"/>
                <a:tab pos="9144000" algn="l"/>
                <a:tab pos="10058400" algn="l"/>
              </a:tabLst>
            </a:pPr>
            <a:r>
              <a:rPr lang="en-GB" sz="2400" b="1" dirty="0">
                <a:solidFill>
                  <a:srgbClr val="1F497D"/>
                </a:solidFill>
              </a:rPr>
              <a:t>Michael Curri, </a:t>
            </a:r>
            <a:r>
              <a:rPr lang="en-GB" sz="2400" b="1" dirty="0" smtClean="0">
                <a:solidFill>
                  <a:srgbClr val="1F497D"/>
                </a:solidFill>
              </a:rPr>
              <a:t>President</a:t>
            </a:r>
            <a:endParaRPr lang="en-GB" sz="2400" b="1" dirty="0">
              <a:solidFill>
                <a:srgbClr val="1F497D"/>
              </a:solidFill>
            </a:endParaRPr>
          </a:p>
          <a:p>
            <a:pPr defTabSz="449263">
              <a:lnSpc>
                <a:spcPts val="2000"/>
              </a:lnSpc>
              <a:spcBef>
                <a:spcPct val="25000"/>
              </a:spcBef>
              <a:spcAft>
                <a:spcPts val="900"/>
              </a:spcAft>
              <a:buClr>
                <a:srgbClr val="003399"/>
              </a:buClr>
              <a:buSzPct val="100000"/>
              <a:buFont typeface="Arial" charset="0"/>
              <a:buNone/>
              <a:tabLst>
                <a:tab pos="0" algn="l"/>
                <a:tab pos="1701800" algn="l"/>
                <a:tab pos="3770313" algn="r"/>
                <a:tab pos="4572000" algn="l"/>
                <a:tab pos="5486400" algn="l"/>
                <a:tab pos="6400800" algn="l"/>
                <a:tab pos="7315200" algn="l"/>
                <a:tab pos="8229600" algn="l"/>
                <a:tab pos="9144000" algn="l"/>
                <a:tab pos="10058400" algn="l"/>
              </a:tabLst>
            </a:pPr>
            <a:r>
              <a:rPr lang="en-GB" sz="2400" b="1" dirty="0">
                <a:solidFill>
                  <a:srgbClr val="1F497D"/>
                </a:solidFill>
              </a:rPr>
              <a:t>Strategic Networks Group, Inc.</a:t>
            </a:r>
            <a:endParaRPr lang="en-GB" sz="2400" b="1" i="1" dirty="0">
              <a:solidFill>
                <a:srgbClr val="1F497D"/>
              </a:solidFill>
            </a:endParaRPr>
          </a:p>
          <a:p>
            <a:pPr defTabSz="449263">
              <a:lnSpc>
                <a:spcPts val="1800"/>
              </a:lnSpc>
              <a:spcBef>
                <a:spcPct val="25000"/>
              </a:spcBef>
              <a:buClr>
                <a:srgbClr val="003399"/>
              </a:buClr>
              <a:buSzPct val="100000"/>
              <a:tabLst>
                <a:tab pos="0" algn="l"/>
                <a:tab pos="1701800" algn="l"/>
                <a:tab pos="3770313" algn="r"/>
                <a:tab pos="4572000" algn="l"/>
                <a:tab pos="5486400" algn="l"/>
                <a:tab pos="6400800" algn="l"/>
                <a:tab pos="7315200" algn="l"/>
                <a:tab pos="8229600" algn="l"/>
                <a:tab pos="9144000" algn="l"/>
                <a:tab pos="10058400" algn="l"/>
              </a:tabLst>
            </a:pPr>
            <a:r>
              <a:rPr lang="en-GB" sz="2400" dirty="0" smtClean="0">
                <a:solidFill>
                  <a:schemeClr val="tx1"/>
                </a:solidFill>
              </a:rPr>
              <a:t>+1 </a:t>
            </a:r>
            <a:r>
              <a:rPr lang="en-US" sz="2400" dirty="0" smtClean="0"/>
              <a:t>202.558.2128</a:t>
            </a:r>
          </a:p>
          <a:p>
            <a:pPr defTabSz="449263">
              <a:lnSpc>
                <a:spcPts val="1800"/>
              </a:lnSpc>
              <a:spcBef>
                <a:spcPct val="25000"/>
              </a:spcBef>
              <a:buClr>
                <a:srgbClr val="003399"/>
              </a:buClr>
              <a:buSzPct val="100000"/>
              <a:tabLst>
                <a:tab pos="0" algn="l"/>
                <a:tab pos="1701800" algn="l"/>
                <a:tab pos="3770313" algn="r"/>
                <a:tab pos="4572000" algn="l"/>
                <a:tab pos="5486400" algn="l"/>
                <a:tab pos="6400800" algn="l"/>
                <a:tab pos="7315200" algn="l"/>
                <a:tab pos="8229600" algn="l"/>
                <a:tab pos="9144000" algn="l"/>
                <a:tab pos="10058400" algn="l"/>
              </a:tabLst>
            </a:pPr>
            <a:r>
              <a:rPr lang="en-GB" sz="2400" dirty="0" err="1" smtClean="0">
                <a:solidFill>
                  <a:schemeClr val="tx1"/>
                </a:solidFill>
              </a:rPr>
              <a:t>mcurri@sngroup.com</a:t>
            </a:r>
            <a:endParaRPr lang="en-GB" sz="2400" dirty="0">
              <a:solidFill>
                <a:schemeClr val="tx1"/>
              </a:solidFill>
              <a:cs typeface="Lucida Sans Unicode" pitchFamily="34" charset="0"/>
            </a:endParaRPr>
          </a:p>
          <a:p>
            <a:pPr defTabSz="449263">
              <a:lnSpc>
                <a:spcPct val="0"/>
              </a:lnSpc>
              <a:spcBef>
                <a:spcPct val="25000"/>
              </a:spcBef>
              <a:buClr>
                <a:srgbClr val="003399"/>
              </a:buClr>
              <a:buSzPct val="100000"/>
              <a:buFont typeface="Arial" pitchFamily="34" charset="0"/>
              <a:buNone/>
              <a:tabLst>
                <a:tab pos="0" algn="l"/>
                <a:tab pos="1701800" algn="l"/>
                <a:tab pos="3770313" algn="r"/>
                <a:tab pos="4572000" algn="l"/>
                <a:tab pos="5486400" algn="l"/>
                <a:tab pos="6400800" algn="l"/>
                <a:tab pos="7315200" algn="l"/>
                <a:tab pos="8229600" algn="l"/>
                <a:tab pos="9144000" algn="l"/>
                <a:tab pos="10058400" algn="l"/>
              </a:tabLst>
            </a:pPr>
            <a:endParaRPr lang="en-GB" sz="2400" dirty="0">
              <a:solidFill>
                <a:schemeClr val="tx1"/>
              </a:solidFill>
              <a:cs typeface="Lucida Sans Unicode" pitchFamily="34" charset="0"/>
            </a:endParaRPr>
          </a:p>
        </p:txBody>
      </p:sp>
      <p:pic>
        <p:nvPicPr>
          <p:cNvPr id="17" name="Picture 10" descr="circle-only.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900333" y="1751005"/>
            <a:ext cx="2348095" cy="258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Placeholder 1"/>
          <p:cNvSpPr>
            <a:spLocks/>
          </p:cNvSpPr>
          <p:nvPr/>
        </p:nvSpPr>
        <p:spPr bwMode="auto">
          <a:xfrm>
            <a:off x="1839632" y="5006436"/>
            <a:ext cx="4752882" cy="71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a:lnSpc>
                <a:spcPct val="75000"/>
              </a:lnSpc>
            </a:pPr>
            <a:r>
              <a:rPr lang="en-US" sz="4200" dirty="0"/>
              <a:t>Let’s connect !</a:t>
            </a:r>
          </a:p>
        </p:txBody>
      </p:sp>
      <p:sp>
        <p:nvSpPr>
          <p:cNvPr id="19" name="Title Placeholder 1"/>
          <p:cNvSpPr>
            <a:spLocks/>
          </p:cNvSpPr>
          <p:nvPr/>
        </p:nvSpPr>
        <p:spPr bwMode="auto">
          <a:xfrm>
            <a:off x="3820689" y="5988356"/>
            <a:ext cx="4509054" cy="43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a:lnSpc>
                <a:spcPct val="75000"/>
              </a:lnSpc>
            </a:pPr>
            <a:r>
              <a:rPr lang="en-US" sz="2100" dirty="0" err="1">
                <a:solidFill>
                  <a:schemeClr val="tx2"/>
                </a:solidFill>
              </a:rPr>
              <a:t>www.sngroup.com</a:t>
            </a:r>
            <a:endParaRPr lang="en-US" sz="2100" dirty="0">
              <a:solidFill>
                <a:schemeClr val="tx2"/>
              </a:solidFill>
            </a:endParaRPr>
          </a:p>
        </p:txBody>
      </p:sp>
      <p:sp>
        <p:nvSpPr>
          <p:cNvPr id="2" name="Title 1"/>
          <p:cNvSpPr>
            <a:spLocks noGrp="1"/>
          </p:cNvSpPr>
          <p:nvPr>
            <p:ph type="title"/>
          </p:nvPr>
        </p:nvSpPr>
        <p:spPr/>
        <p:txBody>
          <a:bodyPr>
            <a:normAutofit/>
          </a:bodyPr>
          <a:lstStyle/>
          <a:p>
            <a:r>
              <a:rPr lang="en-US" b="1" dirty="0">
                <a:effectLst>
                  <a:outerShdw blurRad="38100" dist="38100" dir="2700000" algn="tl">
                    <a:srgbClr val="DDDDDD"/>
                  </a:outerShdw>
                </a:effectLst>
              </a:rPr>
              <a:t>Thank </a:t>
            </a:r>
            <a:r>
              <a:rPr lang="en-US" b="1" dirty="0" smtClean="0">
                <a:effectLst>
                  <a:outerShdw blurRad="38100" dist="38100" dir="2700000" algn="tl">
                    <a:srgbClr val="DDDDDD"/>
                  </a:outerShdw>
                </a:effectLst>
              </a:rPr>
              <a:t>You</a:t>
            </a:r>
            <a:endParaRPr lang="en-US" dirty="0"/>
          </a:p>
        </p:txBody>
      </p:sp>
    </p:spTree>
    <p:extLst>
      <p:ext uri="{BB962C8B-B14F-4D97-AF65-F5344CB8AC3E}">
        <p14:creationId xmlns:p14="http://schemas.microsoft.com/office/powerpoint/2010/main" val="3644833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CA" dirty="0"/>
              <a:t>…and Broadband Means </a:t>
            </a:r>
            <a:r>
              <a:rPr lang="en-CA" dirty="0" smtClean="0"/>
              <a:t>Jobs</a:t>
            </a:r>
            <a:endParaRPr lang="en-US" dirty="0"/>
          </a:p>
        </p:txBody>
      </p:sp>
      <p:sp>
        <p:nvSpPr>
          <p:cNvPr id="5" name="Rectangle 4"/>
          <p:cNvSpPr/>
          <p:nvPr/>
        </p:nvSpPr>
        <p:spPr>
          <a:xfrm>
            <a:off x="6258294" y="2299206"/>
            <a:ext cx="2743177" cy="1031051"/>
          </a:xfrm>
          <a:prstGeom prst="rect">
            <a:avLst/>
          </a:prstGeom>
        </p:spPr>
        <p:txBody>
          <a:bodyPr wrap="square">
            <a:spAutoFit/>
          </a:bodyPr>
          <a:lstStyle/>
          <a:p>
            <a:pPr marL="4763" lvl="1">
              <a:spcAft>
                <a:spcPts val="0"/>
              </a:spcAft>
              <a:buSzPct val="130000"/>
            </a:pPr>
            <a:r>
              <a:rPr lang="en-US" sz="2000" b="1" dirty="0">
                <a:solidFill>
                  <a:schemeClr val="tx2"/>
                </a:solidFill>
              </a:rPr>
              <a:t>Percent of New Jobs </a:t>
            </a:r>
            <a:endParaRPr lang="en-US" sz="2000" b="1" dirty="0" smtClean="0">
              <a:solidFill>
                <a:schemeClr val="tx2"/>
              </a:solidFill>
            </a:endParaRPr>
          </a:p>
          <a:p>
            <a:pPr marL="4763" lvl="1">
              <a:spcAft>
                <a:spcPts val="600"/>
              </a:spcAft>
              <a:buSzPct val="130000"/>
            </a:pPr>
            <a:r>
              <a:rPr lang="en-US" sz="2000" b="1" dirty="0" smtClean="0">
                <a:solidFill>
                  <a:schemeClr val="tx2"/>
                </a:solidFill>
              </a:rPr>
              <a:t>Related to </a:t>
            </a:r>
            <a:r>
              <a:rPr lang="en-US" sz="2000" b="1" dirty="0">
                <a:solidFill>
                  <a:schemeClr val="tx2"/>
                </a:solidFill>
              </a:rPr>
              <a:t>Internet</a:t>
            </a:r>
          </a:p>
          <a:p>
            <a:pPr marL="4763" lvl="1">
              <a:spcAft>
                <a:spcPts val="600"/>
              </a:spcAft>
              <a:buSzPct val="130000"/>
            </a:pPr>
            <a:r>
              <a:rPr lang="en-US" sz="1600" b="1" i="1" dirty="0">
                <a:solidFill>
                  <a:srgbClr val="1F497D"/>
                </a:solidFill>
              </a:rPr>
              <a:t>By Size of Employer Group</a:t>
            </a:r>
          </a:p>
        </p:txBody>
      </p:sp>
      <p:sp>
        <p:nvSpPr>
          <p:cNvPr id="7" name="Rectangle 6"/>
          <p:cNvSpPr/>
          <p:nvPr/>
        </p:nvSpPr>
        <p:spPr bwMode="auto">
          <a:xfrm>
            <a:off x="783788" y="1187530"/>
            <a:ext cx="7328814" cy="914400"/>
          </a:xfrm>
          <a:prstGeom prst="rect">
            <a:avLst/>
          </a:prstGeom>
          <a:solidFill>
            <a:schemeClr val="tx2"/>
          </a:solidFill>
          <a:ln>
            <a:noFill/>
          </a:ln>
          <a:effectLst/>
          <a:extLst/>
        </p:spPr>
        <p:txBody>
          <a:bodyPr vert="horz" wrap="square" lIns="91440" tIns="45720" rIns="91440" bIns="45720" numCol="1" rtlCol="0" anchor="ctr"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rPr>
              <a:t>Broadband is responsible</a:t>
            </a:r>
            <a:r>
              <a:rPr kumimoji="0" lang="en-US" sz="2400" b="0" i="0" u="none" strike="noStrike" cap="none" normalizeH="0" dirty="0" smtClean="0">
                <a:ln>
                  <a:noFill/>
                </a:ln>
                <a:solidFill>
                  <a:schemeClr val="bg1"/>
                </a:solidFill>
                <a:effectLst/>
              </a:rPr>
              <a:t> for </a:t>
            </a:r>
            <a:r>
              <a:rPr lang="en-US" sz="2400" dirty="0" smtClean="0">
                <a:solidFill>
                  <a:schemeClr val="bg1"/>
                </a:solidFill>
              </a:rPr>
              <a:t>23.4% of all new jobs </a:t>
            </a:r>
            <a:r>
              <a:rPr kumimoji="0" lang="en-US" sz="2400" b="0" i="0" u="none" strike="noStrike" cap="none" normalizeH="0" dirty="0" smtClean="0">
                <a:ln>
                  <a:noFill/>
                </a:ln>
                <a:solidFill>
                  <a:schemeClr val="bg1"/>
                </a:solidFill>
                <a:effectLst/>
              </a:rPr>
              <a:t> </a:t>
            </a:r>
            <a:endParaRPr kumimoji="0" lang="en-US" sz="2400" b="0" i="0" u="none" strike="noStrike" cap="none" normalizeH="0" baseline="0" dirty="0" smtClean="0">
              <a:ln>
                <a:noFill/>
              </a:ln>
              <a:solidFill>
                <a:schemeClr val="bg1"/>
              </a:solidFill>
              <a:effectLst/>
            </a:endParaRPr>
          </a:p>
        </p:txBody>
      </p:sp>
      <p:sp>
        <p:nvSpPr>
          <p:cNvPr id="8" name="TextBox 7"/>
          <p:cNvSpPr txBox="1"/>
          <p:nvPr/>
        </p:nvSpPr>
        <p:spPr>
          <a:xfrm>
            <a:off x="1220638" y="6578811"/>
            <a:ext cx="6258294" cy="276999"/>
          </a:xfrm>
          <a:prstGeom prst="rect">
            <a:avLst/>
          </a:prstGeom>
          <a:noFill/>
        </p:spPr>
        <p:txBody>
          <a:bodyPr wrap="square" rtlCol="0">
            <a:spAutoFit/>
          </a:bodyPr>
          <a:lstStyle/>
          <a:p>
            <a:r>
              <a:rPr lang="en-US" sz="1200" dirty="0" smtClean="0">
                <a:solidFill>
                  <a:schemeClr val="tx1"/>
                </a:solidFill>
              </a:rPr>
              <a:t>Source: SNG Digital Economy Database n </a:t>
            </a:r>
            <a:r>
              <a:rPr lang="en-US" sz="1200" dirty="0">
                <a:solidFill>
                  <a:schemeClr val="tx1"/>
                </a:solidFill>
              </a:rPr>
              <a:t>= </a:t>
            </a:r>
            <a:r>
              <a:rPr lang="en-US" sz="1200" dirty="0" smtClean="0"/>
              <a:t>6,177</a:t>
            </a:r>
            <a:endParaRPr lang="en-US" sz="1200" dirty="0">
              <a:solidFill>
                <a:schemeClr val="tx1"/>
              </a:solidFill>
            </a:endParaRPr>
          </a:p>
        </p:txBody>
      </p:sp>
      <p:sp>
        <p:nvSpPr>
          <p:cNvPr id="11" name="TextBox 10"/>
          <p:cNvSpPr txBox="1"/>
          <p:nvPr/>
        </p:nvSpPr>
        <p:spPr>
          <a:xfrm>
            <a:off x="6300148" y="4054941"/>
            <a:ext cx="2520002" cy="1938992"/>
          </a:xfrm>
          <a:prstGeom prst="rect">
            <a:avLst/>
          </a:prstGeom>
          <a:noFill/>
        </p:spPr>
        <p:txBody>
          <a:bodyPr wrap="square" rtlCol="0">
            <a:spAutoFit/>
          </a:bodyPr>
          <a:lstStyle/>
          <a:p>
            <a:pPr algn="ctr"/>
            <a:r>
              <a:rPr lang="en-US" sz="2400" b="1" dirty="0" smtClean="0">
                <a:solidFill>
                  <a:srgbClr val="669933"/>
                </a:solidFill>
              </a:rPr>
              <a:t>Small businesses create 12x more Internet jobs relative to large firms</a:t>
            </a:r>
            <a:endParaRPr lang="en-US" sz="2400" b="1" dirty="0">
              <a:solidFill>
                <a:srgbClr val="669933"/>
              </a:solidFill>
            </a:endParaRPr>
          </a:p>
        </p:txBody>
      </p:sp>
      <p:graphicFrame>
        <p:nvGraphicFramePr>
          <p:cNvPr id="9" name="Chart 8"/>
          <p:cNvGraphicFramePr>
            <a:graphicFrameLocks/>
          </p:cNvGraphicFramePr>
          <p:nvPr>
            <p:extLst>
              <p:ext uri="{D42A27DB-BD31-4B8C-83A1-F6EECF244321}">
                <p14:modId xmlns:p14="http://schemas.microsoft.com/office/powerpoint/2010/main" val="3810923596"/>
              </p:ext>
            </p:extLst>
          </p:nvPr>
        </p:nvGraphicFramePr>
        <p:xfrm>
          <a:off x="783788" y="2222711"/>
          <a:ext cx="5474506" cy="40774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12808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t>
            </a:r>
            <a:r>
              <a:rPr lang="en-US" dirty="0" smtClean="0"/>
              <a:t>ndustry </a:t>
            </a:r>
            <a:r>
              <a:rPr lang="en-US" dirty="0"/>
              <a:t>S</a:t>
            </a:r>
            <a:r>
              <a:rPr lang="en-US" dirty="0" smtClean="0"/>
              <a:t>ector </a:t>
            </a:r>
            <a:r>
              <a:rPr lang="en-US" dirty="0"/>
              <a:t>P</a:t>
            </a:r>
            <a:r>
              <a:rPr lang="en-US" dirty="0" smtClean="0"/>
              <a:t>rofiles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367128814"/>
              </p:ext>
            </p:extLst>
          </p:nvPr>
        </p:nvGraphicFramePr>
        <p:xfrm>
          <a:off x="457200" y="1462469"/>
          <a:ext cx="8087268" cy="2692399"/>
        </p:xfrm>
        <a:graphic>
          <a:graphicData uri="http://schemas.openxmlformats.org/drawingml/2006/table">
            <a:tbl>
              <a:tblPr firstRow="1" bandRow="1">
                <a:tableStyleId>{5C22544A-7EE6-4342-B048-85BDC9FD1C3A}</a:tableStyleId>
              </a:tblPr>
              <a:tblGrid>
                <a:gridCol w="2021817"/>
                <a:gridCol w="2021817"/>
                <a:gridCol w="2021817"/>
                <a:gridCol w="2021817"/>
              </a:tblGrid>
              <a:tr h="513260">
                <a:tc rowSpan="2">
                  <a:txBody>
                    <a:bodyPr/>
                    <a:lstStyle/>
                    <a:p>
                      <a:pPr algn="ctr">
                        <a:lnSpc>
                          <a:spcPct val="115000"/>
                        </a:lnSpc>
                        <a:spcAft>
                          <a:spcPts val="0"/>
                        </a:spcAft>
                      </a:pPr>
                      <a:r>
                        <a:rPr lang="en-US" sz="1600" b="1" dirty="0">
                          <a:solidFill>
                            <a:srgbClr val="FFFFFF"/>
                          </a:solidFill>
                          <a:effectLst/>
                          <a:latin typeface="Calibri"/>
                          <a:ea typeface="ＭＳ 明朝"/>
                          <a:cs typeface="Times New Roman"/>
                        </a:rPr>
                        <a:t>Sector</a:t>
                      </a:r>
                      <a:endParaRPr lang="en-GB" sz="1600" dirty="0">
                        <a:effectLst/>
                        <a:latin typeface="Calibri"/>
                        <a:ea typeface="ＭＳ 明朝"/>
                        <a:cs typeface="Times New Roman"/>
                      </a:endParaRPr>
                    </a:p>
                  </a:txBody>
                  <a:tcPr marL="68580" marR="68580" marT="0" marB="0" anchor="ctr">
                    <a:solidFill>
                      <a:schemeClr val="tx2"/>
                    </a:solidFill>
                  </a:tcPr>
                </a:tc>
                <a:tc gridSpan="3">
                  <a:txBody>
                    <a:bodyPr/>
                    <a:lstStyle/>
                    <a:p>
                      <a:pPr algn="ctr">
                        <a:lnSpc>
                          <a:spcPct val="115000"/>
                        </a:lnSpc>
                        <a:spcAft>
                          <a:spcPts val="1000"/>
                        </a:spcAft>
                      </a:pPr>
                      <a:r>
                        <a:rPr lang="en-US" sz="1600" b="1" dirty="0">
                          <a:solidFill>
                            <a:srgbClr val="FFFFFF"/>
                          </a:solidFill>
                          <a:effectLst/>
                          <a:latin typeface="Calibri"/>
                          <a:ea typeface="ＭＳ 明朝"/>
                          <a:cs typeface="Times New Roman"/>
                        </a:rPr>
                        <a:t>Number of establishments (fewer than 250 employees)</a:t>
                      </a:r>
                      <a:endParaRPr lang="en-GB" sz="1600" dirty="0">
                        <a:effectLst/>
                        <a:latin typeface="Calibri"/>
                        <a:ea typeface="ＭＳ 明朝"/>
                        <a:cs typeface="Times New Roman"/>
                      </a:endParaRPr>
                    </a:p>
                  </a:txBody>
                  <a:tcPr marL="68580" marR="68580" marT="0" marB="0" anchor="ctr">
                    <a:solidFill>
                      <a:schemeClr val="tx2"/>
                    </a:solidFill>
                  </a:tcPr>
                </a:tc>
                <a:tc hMerge="1">
                  <a:txBody>
                    <a:bodyPr/>
                    <a:lstStyle/>
                    <a:p>
                      <a:endParaRPr lang="en-US"/>
                    </a:p>
                  </a:txBody>
                  <a:tcPr/>
                </a:tc>
                <a:tc hMerge="1">
                  <a:txBody>
                    <a:bodyPr/>
                    <a:lstStyle/>
                    <a:p>
                      <a:endParaRPr lang="en-US"/>
                    </a:p>
                  </a:txBody>
                  <a:tcPr/>
                </a:tc>
              </a:tr>
              <a:tr h="513260">
                <a:tc vMerge="1">
                  <a:txBody>
                    <a:bodyPr/>
                    <a:lstStyle/>
                    <a:p>
                      <a:endParaRPr lang="en-US"/>
                    </a:p>
                  </a:txBody>
                  <a:tcPr/>
                </a:tc>
                <a:tc>
                  <a:txBody>
                    <a:bodyPr/>
                    <a:lstStyle/>
                    <a:p>
                      <a:pPr algn="ctr">
                        <a:lnSpc>
                          <a:spcPct val="115000"/>
                        </a:lnSpc>
                        <a:spcAft>
                          <a:spcPts val="0"/>
                        </a:spcAft>
                      </a:pPr>
                      <a:r>
                        <a:rPr lang="en-US" sz="1600" b="1" dirty="0">
                          <a:solidFill>
                            <a:srgbClr val="FFFFFF"/>
                          </a:solidFill>
                          <a:effectLst/>
                          <a:latin typeface="Calibri"/>
                          <a:ea typeface="ＭＳ 明朝"/>
                          <a:cs typeface="Times New Roman"/>
                        </a:rPr>
                        <a:t>Minnesota</a:t>
                      </a:r>
                      <a:endParaRPr lang="en-GB" sz="1600" dirty="0">
                        <a:effectLst/>
                        <a:latin typeface="Calibri"/>
                        <a:ea typeface="ＭＳ 明朝"/>
                        <a:cs typeface="Times New Roman"/>
                      </a:endParaRPr>
                    </a:p>
                  </a:txBody>
                  <a:tcPr marL="68580" marR="68580" marT="0" marB="0" anchor="ctr">
                    <a:solidFill>
                      <a:schemeClr val="tx2"/>
                    </a:solidFill>
                  </a:tcPr>
                </a:tc>
                <a:tc>
                  <a:txBody>
                    <a:bodyPr/>
                    <a:lstStyle/>
                    <a:p>
                      <a:pPr algn="ctr">
                        <a:lnSpc>
                          <a:spcPct val="115000"/>
                        </a:lnSpc>
                        <a:spcAft>
                          <a:spcPts val="0"/>
                        </a:spcAft>
                      </a:pPr>
                      <a:r>
                        <a:rPr lang="en-US" sz="1600" b="1" dirty="0">
                          <a:solidFill>
                            <a:srgbClr val="FFFFFF"/>
                          </a:solidFill>
                          <a:effectLst/>
                          <a:latin typeface="Calibri"/>
                          <a:ea typeface="ＭＳ 明朝"/>
                          <a:cs typeface="Times New Roman"/>
                        </a:rPr>
                        <a:t>Lac qui Parle</a:t>
                      </a:r>
                      <a:endParaRPr lang="en-GB" sz="1600" dirty="0">
                        <a:effectLst/>
                        <a:latin typeface="Calibri"/>
                        <a:ea typeface="ＭＳ 明朝"/>
                        <a:cs typeface="Times New Roman"/>
                      </a:endParaRPr>
                    </a:p>
                  </a:txBody>
                  <a:tcPr marL="68580" marR="68580" marT="0" marB="0" anchor="ctr">
                    <a:solidFill>
                      <a:schemeClr val="tx2"/>
                    </a:solidFill>
                  </a:tcPr>
                </a:tc>
                <a:tc>
                  <a:txBody>
                    <a:bodyPr/>
                    <a:lstStyle/>
                    <a:p>
                      <a:pPr algn="ctr">
                        <a:lnSpc>
                          <a:spcPct val="115000"/>
                        </a:lnSpc>
                        <a:spcAft>
                          <a:spcPts val="0"/>
                        </a:spcAft>
                      </a:pPr>
                      <a:r>
                        <a:rPr lang="en-US" sz="1600" b="1" dirty="0">
                          <a:solidFill>
                            <a:srgbClr val="FFFFFF"/>
                          </a:solidFill>
                          <a:effectLst/>
                          <a:latin typeface="Calibri"/>
                          <a:ea typeface="ＭＳ 明朝"/>
                          <a:cs typeface="Times New Roman"/>
                        </a:rPr>
                        <a:t>Kanabec</a:t>
                      </a:r>
                      <a:endParaRPr lang="en-GB" sz="1600" dirty="0">
                        <a:effectLst/>
                        <a:latin typeface="Calibri"/>
                        <a:ea typeface="ＭＳ 明朝"/>
                        <a:cs typeface="Times New Roman"/>
                      </a:endParaRPr>
                    </a:p>
                  </a:txBody>
                  <a:tcPr marL="68580" marR="68580" marT="0" marB="0" anchor="ctr">
                    <a:solidFill>
                      <a:schemeClr val="tx2"/>
                    </a:solidFill>
                  </a:tcPr>
                </a:tc>
              </a:tr>
              <a:tr h="513260">
                <a:tc>
                  <a:txBody>
                    <a:bodyPr/>
                    <a:lstStyle/>
                    <a:p>
                      <a:pPr algn="ctr">
                        <a:lnSpc>
                          <a:spcPct val="115000"/>
                        </a:lnSpc>
                        <a:spcAft>
                          <a:spcPts val="0"/>
                        </a:spcAft>
                      </a:pPr>
                      <a:r>
                        <a:rPr lang="en-US" sz="1600">
                          <a:effectLst/>
                          <a:latin typeface="Calibri"/>
                          <a:ea typeface="ＭＳ 明朝"/>
                          <a:cs typeface="Times New Roman"/>
                        </a:rPr>
                        <a:t>Manufacturing</a:t>
                      </a:r>
                      <a:endParaRPr lang="en-GB" sz="1600">
                        <a:effectLst/>
                        <a:latin typeface="Calibri"/>
                        <a:ea typeface="ＭＳ 明朝"/>
                        <a:cs typeface="Times New Roman"/>
                      </a:endParaRPr>
                    </a:p>
                  </a:txBody>
                  <a:tcPr marL="68580" marR="68580" marT="0" marB="0" anchor="ctr"/>
                </a:tc>
                <a:tc>
                  <a:txBody>
                    <a:bodyPr/>
                    <a:lstStyle/>
                    <a:p>
                      <a:pPr algn="ctr">
                        <a:lnSpc>
                          <a:spcPct val="115000"/>
                        </a:lnSpc>
                        <a:spcAft>
                          <a:spcPts val="0"/>
                        </a:spcAft>
                      </a:pPr>
                      <a:r>
                        <a:rPr lang="en-US" sz="1600">
                          <a:effectLst/>
                          <a:latin typeface="Calibri"/>
                          <a:ea typeface="ＭＳ 明朝"/>
                          <a:cs typeface="Times New Roman"/>
                        </a:rPr>
                        <a:t>7,071</a:t>
                      </a:r>
                      <a:endParaRPr lang="en-GB" sz="1600">
                        <a:effectLst/>
                        <a:latin typeface="Calibri"/>
                        <a:ea typeface="ＭＳ 明朝"/>
                        <a:cs typeface="Times New Roman"/>
                      </a:endParaRPr>
                    </a:p>
                  </a:txBody>
                  <a:tcPr marL="68580" marR="68580" marT="0" marB="0" anchor="ctr"/>
                </a:tc>
                <a:tc>
                  <a:txBody>
                    <a:bodyPr/>
                    <a:lstStyle/>
                    <a:p>
                      <a:pPr algn="ctr">
                        <a:lnSpc>
                          <a:spcPct val="115000"/>
                        </a:lnSpc>
                        <a:spcAft>
                          <a:spcPts val="0"/>
                        </a:spcAft>
                      </a:pPr>
                      <a:r>
                        <a:rPr lang="en-US" sz="1600" dirty="0">
                          <a:effectLst/>
                          <a:latin typeface="Calibri"/>
                          <a:ea typeface="ＭＳ 明朝"/>
                          <a:cs typeface="Times New Roman"/>
                        </a:rPr>
                        <a:t>10</a:t>
                      </a:r>
                      <a:endParaRPr lang="en-GB" sz="1600" dirty="0">
                        <a:effectLst/>
                        <a:latin typeface="Calibri"/>
                        <a:ea typeface="ＭＳ 明朝"/>
                        <a:cs typeface="Times New Roman"/>
                      </a:endParaRPr>
                    </a:p>
                  </a:txBody>
                  <a:tcPr marL="68580" marR="68580" marT="0" marB="0" anchor="ctr"/>
                </a:tc>
                <a:tc>
                  <a:txBody>
                    <a:bodyPr/>
                    <a:lstStyle/>
                    <a:p>
                      <a:pPr algn="ctr">
                        <a:lnSpc>
                          <a:spcPct val="115000"/>
                        </a:lnSpc>
                        <a:spcAft>
                          <a:spcPts val="0"/>
                        </a:spcAft>
                      </a:pPr>
                      <a:r>
                        <a:rPr lang="en-US" sz="1600">
                          <a:effectLst/>
                          <a:latin typeface="Calibri"/>
                          <a:ea typeface="ＭＳ 明朝"/>
                          <a:cs typeface="Times New Roman"/>
                        </a:rPr>
                        <a:t>19</a:t>
                      </a:r>
                      <a:endParaRPr lang="en-GB" sz="1600">
                        <a:effectLst/>
                        <a:latin typeface="Calibri"/>
                        <a:ea typeface="ＭＳ 明朝"/>
                        <a:cs typeface="Times New Roman"/>
                      </a:endParaRPr>
                    </a:p>
                  </a:txBody>
                  <a:tcPr marL="68580" marR="68580" marT="0" marB="0" anchor="ctr"/>
                </a:tc>
              </a:tr>
              <a:tr h="618968">
                <a:tc>
                  <a:txBody>
                    <a:bodyPr/>
                    <a:lstStyle/>
                    <a:p>
                      <a:pPr algn="ctr">
                        <a:lnSpc>
                          <a:spcPct val="115000"/>
                        </a:lnSpc>
                        <a:spcAft>
                          <a:spcPts val="0"/>
                        </a:spcAft>
                      </a:pPr>
                      <a:r>
                        <a:rPr lang="en-US" sz="1600" dirty="0">
                          <a:effectLst/>
                          <a:latin typeface="Calibri"/>
                          <a:ea typeface="ＭＳ 明朝"/>
                          <a:cs typeface="Times New Roman"/>
                        </a:rPr>
                        <a:t>Professional &amp; Technical Services</a:t>
                      </a:r>
                      <a:endParaRPr lang="en-GB" sz="1600" dirty="0">
                        <a:effectLst/>
                        <a:latin typeface="Calibri"/>
                        <a:ea typeface="ＭＳ 明朝"/>
                        <a:cs typeface="Times New Roman"/>
                      </a:endParaRPr>
                    </a:p>
                  </a:txBody>
                  <a:tcPr marL="68580" marR="68580" marT="0" marB="0" anchor="ctr"/>
                </a:tc>
                <a:tc>
                  <a:txBody>
                    <a:bodyPr/>
                    <a:lstStyle/>
                    <a:p>
                      <a:pPr algn="ctr">
                        <a:lnSpc>
                          <a:spcPct val="115000"/>
                        </a:lnSpc>
                        <a:spcAft>
                          <a:spcPts val="0"/>
                        </a:spcAft>
                      </a:pPr>
                      <a:r>
                        <a:rPr lang="en-US" sz="1600">
                          <a:effectLst/>
                          <a:latin typeface="Calibri"/>
                          <a:ea typeface="ＭＳ 明朝"/>
                          <a:cs typeface="Times New Roman"/>
                        </a:rPr>
                        <a:t>16,375</a:t>
                      </a:r>
                      <a:endParaRPr lang="en-GB" sz="1600">
                        <a:effectLst/>
                        <a:latin typeface="Calibri"/>
                        <a:ea typeface="ＭＳ 明朝"/>
                        <a:cs typeface="Times New Roman"/>
                      </a:endParaRPr>
                    </a:p>
                  </a:txBody>
                  <a:tcPr marL="68580" marR="68580" marT="0" marB="0" anchor="ctr"/>
                </a:tc>
                <a:tc>
                  <a:txBody>
                    <a:bodyPr/>
                    <a:lstStyle/>
                    <a:p>
                      <a:pPr algn="ctr">
                        <a:lnSpc>
                          <a:spcPct val="115000"/>
                        </a:lnSpc>
                        <a:spcAft>
                          <a:spcPts val="0"/>
                        </a:spcAft>
                      </a:pPr>
                      <a:r>
                        <a:rPr lang="en-US" sz="1600" dirty="0">
                          <a:effectLst/>
                          <a:latin typeface="Calibri"/>
                          <a:ea typeface="ＭＳ 明朝"/>
                          <a:cs typeface="Times New Roman"/>
                        </a:rPr>
                        <a:t>9</a:t>
                      </a:r>
                      <a:endParaRPr lang="en-GB" sz="1600" dirty="0">
                        <a:effectLst/>
                        <a:latin typeface="Calibri"/>
                        <a:ea typeface="ＭＳ 明朝"/>
                        <a:cs typeface="Times New Roman"/>
                      </a:endParaRPr>
                    </a:p>
                  </a:txBody>
                  <a:tcPr marL="68580" marR="68580" marT="0" marB="0" anchor="ctr"/>
                </a:tc>
                <a:tc>
                  <a:txBody>
                    <a:bodyPr/>
                    <a:lstStyle/>
                    <a:p>
                      <a:pPr algn="ctr">
                        <a:lnSpc>
                          <a:spcPct val="115000"/>
                        </a:lnSpc>
                        <a:spcAft>
                          <a:spcPts val="0"/>
                        </a:spcAft>
                      </a:pPr>
                      <a:r>
                        <a:rPr lang="en-US" sz="1600" dirty="0">
                          <a:effectLst/>
                          <a:latin typeface="Calibri"/>
                          <a:ea typeface="ＭＳ 明朝"/>
                          <a:cs typeface="Times New Roman"/>
                        </a:rPr>
                        <a:t>18</a:t>
                      </a:r>
                      <a:endParaRPr lang="en-GB" sz="1600" dirty="0">
                        <a:effectLst/>
                        <a:latin typeface="Calibri"/>
                        <a:ea typeface="ＭＳ 明朝"/>
                        <a:cs typeface="Times New Roman"/>
                      </a:endParaRPr>
                    </a:p>
                  </a:txBody>
                  <a:tcPr marL="68580" marR="68580" marT="0" marB="0" anchor="ctr"/>
                </a:tc>
              </a:tr>
              <a:tr h="533651">
                <a:tc>
                  <a:txBody>
                    <a:bodyPr/>
                    <a:lstStyle/>
                    <a:p>
                      <a:pPr algn="ctr">
                        <a:lnSpc>
                          <a:spcPct val="115000"/>
                        </a:lnSpc>
                        <a:spcAft>
                          <a:spcPts val="0"/>
                        </a:spcAft>
                      </a:pPr>
                      <a:r>
                        <a:rPr lang="en-US" sz="1600" dirty="0">
                          <a:effectLst/>
                          <a:latin typeface="Calibri"/>
                          <a:ea typeface="ＭＳ 明朝"/>
                          <a:cs typeface="Times New Roman"/>
                        </a:rPr>
                        <a:t>Retail Trade</a:t>
                      </a:r>
                      <a:endParaRPr lang="en-GB" sz="1600" dirty="0">
                        <a:effectLst/>
                        <a:latin typeface="Calibri"/>
                        <a:ea typeface="ＭＳ 明朝"/>
                        <a:cs typeface="Times New Roman"/>
                      </a:endParaRPr>
                    </a:p>
                  </a:txBody>
                  <a:tcPr marL="68580" marR="68580" marT="0" marB="0" anchor="ctr"/>
                </a:tc>
                <a:tc>
                  <a:txBody>
                    <a:bodyPr/>
                    <a:lstStyle/>
                    <a:p>
                      <a:pPr algn="ctr">
                        <a:lnSpc>
                          <a:spcPct val="115000"/>
                        </a:lnSpc>
                        <a:spcAft>
                          <a:spcPts val="0"/>
                        </a:spcAft>
                      </a:pPr>
                      <a:r>
                        <a:rPr lang="en-US" sz="1600">
                          <a:effectLst/>
                          <a:latin typeface="Calibri"/>
                          <a:ea typeface="ＭＳ 明朝"/>
                          <a:cs typeface="Times New Roman"/>
                        </a:rPr>
                        <a:t>19,287</a:t>
                      </a:r>
                      <a:endParaRPr lang="en-GB" sz="1600">
                        <a:effectLst/>
                        <a:latin typeface="Calibri"/>
                        <a:ea typeface="ＭＳ 明朝"/>
                        <a:cs typeface="Times New Roman"/>
                      </a:endParaRPr>
                    </a:p>
                  </a:txBody>
                  <a:tcPr marL="68580" marR="68580" marT="0" marB="0" anchor="ctr"/>
                </a:tc>
                <a:tc>
                  <a:txBody>
                    <a:bodyPr/>
                    <a:lstStyle/>
                    <a:p>
                      <a:pPr algn="ctr">
                        <a:lnSpc>
                          <a:spcPct val="115000"/>
                        </a:lnSpc>
                        <a:spcAft>
                          <a:spcPts val="0"/>
                        </a:spcAft>
                      </a:pPr>
                      <a:r>
                        <a:rPr lang="en-US" sz="1600">
                          <a:effectLst/>
                          <a:latin typeface="Calibri"/>
                          <a:ea typeface="ＭＳ 明朝"/>
                          <a:cs typeface="Times New Roman"/>
                        </a:rPr>
                        <a:t>38</a:t>
                      </a:r>
                      <a:endParaRPr lang="en-GB" sz="1600">
                        <a:effectLst/>
                        <a:latin typeface="Calibri"/>
                        <a:ea typeface="ＭＳ 明朝"/>
                        <a:cs typeface="Times New Roman"/>
                      </a:endParaRPr>
                    </a:p>
                  </a:txBody>
                  <a:tcPr marL="68580" marR="68580" marT="0" marB="0" anchor="ctr"/>
                </a:tc>
                <a:tc>
                  <a:txBody>
                    <a:bodyPr/>
                    <a:lstStyle/>
                    <a:p>
                      <a:pPr algn="ctr">
                        <a:lnSpc>
                          <a:spcPct val="115000"/>
                        </a:lnSpc>
                        <a:spcAft>
                          <a:spcPts val="0"/>
                        </a:spcAft>
                      </a:pPr>
                      <a:r>
                        <a:rPr lang="en-US" sz="1600" dirty="0">
                          <a:effectLst/>
                          <a:latin typeface="Calibri"/>
                          <a:ea typeface="ＭＳ 明朝"/>
                          <a:cs typeface="Times New Roman"/>
                        </a:rPr>
                        <a:t>45</a:t>
                      </a:r>
                      <a:endParaRPr lang="en-GB" sz="1600" dirty="0">
                        <a:effectLst/>
                        <a:latin typeface="Calibri"/>
                        <a:ea typeface="ＭＳ 明朝"/>
                        <a:cs typeface="Times New Roman"/>
                      </a:endParaRPr>
                    </a:p>
                  </a:txBody>
                  <a:tcPr marL="68580" marR="68580" marT="0" marB="0" anchor="ctr"/>
                </a:tc>
              </a:tr>
            </a:tbl>
          </a:graphicData>
        </a:graphic>
      </p:graphicFrame>
      <p:sp>
        <p:nvSpPr>
          <p:cNvPr id="7" name="TextBox 6"/>
          <p:cNvSpPr txBox="1"/>
          <p:nvPr/>
        </p:nvSpPr>
        <p:spPr>
          <a:xfrm>
            <a:off x="457200" y="4672687"/>
            <a:ext cx="8229600" cy="1569660"/>
          </a:xfrm>
          <a:prstGeom prst="rect">
            <a:avLst/>
          </a:prstGeom>
          <a:noFill/>
        </p:spPr>
        <p:txBody>
          <a:bodyPr wrap="square" rtlCol="0">
            <a:spAutoFit/>
          </a:bodyPr>
          <a:lstStyle/>
          <a:p>
            <a:r>
              <a:rPr lang="en-US" sz="2400" dirty="0"/>
              <a:t>Both Lac qui Parle and Kanabec counties are rural and relatively small in terms of total business establishments (191 and 295, respectively) and total employment (1,945 and 3,188, respectively).</a:t>
            </a:r>
            <a:r>
              <a:rPr lang="en-GB" sz="2400" dirty="0"/>
              <a:t> </a:t>
            </a:r>
            <a:endParaRPr lang="en-US" sz="2400" dirty="0"/>
          </a:p>
        </p:txBody>
      </p:sp>
    </p:spTree>
    <p:extLst>
      <p:ext uri="{BB962C8B-B14F-4D97-AF65-F5344CB8AC3E}">
        <p14:creationId xmlns:p14="http://schemas.microsoft.com/office/powerpoint/2010/main" val="7817659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Total Incremental </a:t>
            </a:r>
            <a:r>
              <a:rPr lang="en-US" dirty="0" smtClean="0"/>
              <a:t>Impacts – Lac qui Parle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02647449"/>
              </p:ext>
            </p:extLst>
          </p:nvPr>
        </p:nvGraphicFramePr>
        <p:xfrm>
          <a:off x="361947" y="1328463"/>
          <a:ext cx="8324855" cy="4696985"/>
        </p:xfrm>
        <a:graphic>
          <a:graphicData uri="http://schemas.openxmlformats.org/drawingml/2006/table">
            <a:tbl>
              <a:tblPr firstRow="1" bandRow="1">
                <a:tableStyleId>{5C22544A-7EE6-4342-B048-85BDC9FD1C3A}</a:tableStyleId>
              </a:tblPr>
              <a:tblGrid>
                <a:gridCol w="1664971"/>
                <a:gridCol w="1664971"/>
                <a:gridCol w="1664971"/>
                <a:gridCol w="1664971"/>
                <a:gridCol w="1664971"/>
              </a:tblGrid>
              <a:tr h="642699">
                <a:tc gridSpan="5">
                  <a:txBody>
                    <a:bodyPr/>
                    <a:lstStyle/>
                    <a:p>
                      <a:pPr algn="ctr">
                        <a:lnSpc>
                          <a:spcPct val="115000"/>
                        </a:lnSpc>
                        <a:spcBef>
                          <a:spcPts val="900"/>
                        </a:spcBef>
                        <a:spcAft>
                          <a:spcPts val="900"/>
                        </a:spcAft>
                      </a:pPr>
                      <a:r>
                        <a:rPr lang="en-US" sz="1800" b="1" dirty="0">
                          <a:effectLst/>
                          <a:latin typeface="Calibri"/>
                          <a:ea typeface="Times New Roman"/>
                          <a:cs typeface="Times New Roman"/>
                        </a:rPr>
                        <a:t>Incremental Impact From New eSolutions – Lac qui Parle County</a:t>
                      </a:r>
                      <a:endParaRPr lang="en-GB" sz="1800" dirty="0">
                        <a:effectLst/>
                        <a:latin typeface="Calibri"/>
                        <a:ea typeface="ＭＳ 明朝"/>
                        <a:cs typeface="Times New Roman"/>
                      </a:endParaRPr>
                    </a:p>
                  </a:txBody>
                  <a:tcPr marL="68580" marR="68580" marT="0" marB="0" anchor="ctr">
                    <a:solidFill>
                      <a:srgbClr val="008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50476">
                <a:tc>
                  <a:txBody>
                    <a:bodyPr/>
                    <a:lstStyle/>
                    <a:p>
                      <a:pPr algn="ctr">
                        <a:lnSpc>
                          <a:spcPct val="115000"/>
                        </a:lnSpc>
                        <a:spcAft>
                          <a:spcPts val="0"/>
                        </a:spcAft>
                      </a:pPr>
                      <a:r>
                        <a:rPr lang="en-US" sz="1800" b="1">
                          <a:solidFill>
                            <a:srgbClr val="FFFFFF"/>
                          </a:solidFill>
                          <a:effectLst/>
                          <a:latin typeface="Calibri"/>
                          <a:ea typeface="Times New Roman"/>
                          <a:cs typeface="Times New Roman"/>
                        </a:rPr>
                        <a:t>Sector</a:t>
                      </a:r>
                      <a:endParaRPr lang="en-GB" sz="1800">
                        <a:effectLst/>
                        <a:latin typeface="Calibri"/>
                        <a:ea typeface="ＭＳ 明朝"/>
                        <a:cs typeface="Times New Roman"/>
                      </a:endParaRPr>
                    </a:p>
                  </a:txBody>
                  <a:tcPr marL="68580" marR="68580" marT="0" marB="0" anchor="ctr">
                    <a:solidFill>
                      <a:srgbClr val="008000"/>
                    </a:solidFill>
                  </a:tcPr>
                </a:tc>
                <a:tc>
                  <a:txBody>
                    <a:bodyPr/>
                    <a:lstStyle/>
                    <a:p>
                      <a:pPr algn="ctr">
                        <a:lnSpc>
                          <a:spcPct val="115000"/>
                        </a:lnSpc>
                        <a:spcAft>
                          <a:spcPts val="0"/>
                        </a:spcAft>
                      </a:pPr>
                      <a:r>
                        <a:rPr lang="en-US" sz="1800" b="1" dirty="0">
                          <a:solidFill>
                            <a:srgbClr val="FFFFFF"/>
                          </a:solidFill>
                          <a:effectLst/>
                          <a:latin typeface="Calibri"/>
                          <a:ea typeface="Times New Roman"/>
                          <a:cs typeface="Times New Roman"/>
                        </a:rPr>
                        <a:t>Household Income</a:t>
                      </a:r>
                      <a:endParaRPr lang="en-GB" sz="1800" dirty="0">
                        <a:effectLst/>
                        <a:latin typeface="Calibri"/>
                        <a:ea typeface="ＭＳ 明朝"/>
                        <a:cs typeface="Times New Roman"/>
                      </a:endParaRPr>
                    </a:p>
                  </a:txBody>
                  <a:tcPr marL="68580" marR="68580" marT="0" marB="0" anchor="ctr">
                    <a:solidFill>
                      <a:srgbClr val="008000"/>
                    </a:solidFill>
                  </a:tcPr>
                </a:tc>
                <a:tc>
                  <a:txBody>
                    <a:bodyPr/>
                    <a:lstStyle/>
                    <a:p>
                      <a:pPr algn="ctr">
                        <a:lnSpc>
                          <a:spcPct val="115000"/>
                        </a:lnSpc>
                        <a:spcAft>
                          <a:spcPts val="0"/>
                        </a:spcAft>
                      </a:pPr>
                      <a:r>
                        <a:rPr lang="en-US" sz="1800" b="1" dirty="0">
                          <a:solidFill>
                            <a:srgbClr val="FFFFFF"/>
                          </a:solidFill>
                          <a:effectLst/>
                          <a:latin typeface="Calibri"/>
                          <a:ea typeface="Times New Roman"/>
                          <a:cs typeface="Times New Roman"/>
                        </a:rPr>
                        <a:t>Total Employment</a:t>
                      </a:r>
                      <a:endParaRPr lang="en-GB" sz="1800" dirty="0">
                        <a:effectLst/>
                        <a:latin typeface="Calibri"/>
                        <a:ea typeface="ＭＳ 明朝"/>
                        <a:cs typeface="Times New Roman"/>
                      </a:endParaRPr>
                    </a:p>
                  </a:txBody>
                  <a:tcPr marL="68580" marR="68580" marT="0" marB="0" anchor="ctr">
                    <a:solidFill>
                      <a:srgbClr val="008000"/>
                    </a:solidFill>
                  </a:tcPr>
                </a:tc>
                <a:tc>
                  <a:txBody>
                    <a:bodyPr/>
                    <a:lstStyle/>
                    <a:p>
                      <a:pPr algn="ctr">
                        <a:lnSpc>
                          <a:spcPct val="115000"/>
                        </a:lnSpc>
                        <a:spcAft>
                          <a:spcPts val="0"/>
                        </a:spcAft>
                      </a:pPr>
                      <a:r>
                        <a:rPr lang="en-US" sz="1800" b="1" dirty="0">
                          <a:solidFill>
                            <a:srgbClr val="FFFFFF"/>
                          </a:solidFill>
                          <a:effectLst/>
                          <a:latin typeface="Calibri"/>
                          <a:ea typeface="Times New Roman"/>
                          <a:cs typeface="Times New Roman"/>
                        </a:rPr>
                        <a:t>Total GDP</a:t>
                      </a:r>
                      <a:endParaRPr lang="en-GB" sz="1800" dirty="0">
                        <a:effectLst/>
                        <a:latin typeface="Calibri"/>
                        <a:ea typeface="ＭＳ 明朝"/>
                        <a:cs typeface="Times New Roman"/>
                      </a:endParaRPr>
                    </a:p>
                  </a:txBody>
                  <a:tcPr marL="68580" marR="68580" marT="0" marB="0" anchor="ctr">
                    <a:solidFill>
                      <a:srgbClr val="008000"/>
                    </a:solidFill>
                  </a:tcPr>
                </a:tc>
                <a:tc>
                  <a:txBody>
                    <a:bodyPr/>
                    <a:lstStyle/>
                    <a:p>
                      <a:pPr algn="ctr">
                        <a:lnSpc>
                          <a:spcPct val="115000"/>
                        </a:lnSpc>
                        <a:spcAft>
                          <a:spcPts val="0"/>
                        </a:spcAft>
                      </a:pPr>
                      <a:r>
                        <a:rPr lang="en-US" sz="1800" b="1" dirty="0">
                          <a:solidFill>
                            <a:srgbClr val="FFFFFF"/>
                          </a:solidFill>
                          <a:effectLst/>
                          <a:latin typeface="Calibri"/>
                          <a:ea typeface="Times New Roman"/>
                          <a:cs typeface="Times New Roman"/>
                        </a:rPr>
                        <a:t>Total Tax</a:t>
                      </a:r>
                      <a:endParaRPr lang="en-GB" sz="1800" dirty="0">
                        <a:effectLst/>
                        <a:latin typeface="Calibri"/>
                        <a:ea typeface="ＭＳ 明朝"/>
                        <a:cs typeface="Times New Roman"/>
                      </a:endParaRPr>
                    </a:p>
                  </a:txBody>
                  <a:tcPr marL="68580" marR="68580" marT="0" marB="0" anchor="ctr">
                    <a:solidFill>
                      <a:srgbClr val="008000"/>
                    </a:solidFill>
                  </a:tcPr>
                </a:tc>
              </a:tr>
              <a:tr h="642699">
                <a:tc>
                  <a:txBody>
                    <a:bodyPr/>
                    <a:lstStyle/>
                    <a:p>
                      <a:pPr>
                        <a:lnSpc>
                          <a:spcPct val="115000"/>
                        </a:lnSpc>
                        <a:spcAft>
                          <a:spcPts val="0"/>
                        </a:spcAft>
                      </a:pPr>
                      <a:r>
                        <a:rPr lang="en-US" sz="1800">
                          <a:solidFill>
                            <a:srgbClr val="000000"/>
                          </a:solidFill>
                          <a:effectLst/>
                          <a:latin typeface="Calibri"/>
                          <a:ea typeface="Times New Roman"/>
                          <a:cs typeface="Times New Roman"/>
                        </a:rPr>
                        <a:t>Manufacturing</a:t>
                      </a:r>
                      <a:endParaRPr lang="en-GB" sz="1800">
                        <a:effectLst/>
                        <a:latin typeface="Calibri"/>
                        <a:ea typeface="ＭＳ 明朝"/>
                        <a:cs typeface="Times New Roman"/>
                      </a:endParaRPr>
                    </a:p>
                  </a:txBody>
                  <a:tcPr marL="68580" marR="68580" marT="0" marB="0" anchor="ctr"/>
                </a:tc>
                <a:tc>
                  <a:txBody>
                    <a:bodyPr/>
                    <a:lstStyle/>
                    <a:p>
                      <a:pPr algn="ctr">
                        <a:lnSpc>
                          <a:spcPct val="115000"/>
                        </a:lnSpc>
                        <a:spcAft>
                          <a:spcPts val="0"/>
                        </a:spcAft>
                      </a:pPr>
                      <a:r>
                        <a:rPr lang="en-US" sz="1800">
                          <a:solidFill>
                            <a:srgbClr val="000000"/>
                          </a:solidFill>
                          <a:effectLst/>
                          <a:latin typeface="Calibri"/>
                          <a:ea typeface="Times New Roman"/>
                          <a:cs typeface="Times New Roman"/>
                        </a:rPr>
                        <a:t>$106,000</a:t>
                      </a:r>
                      <a:endParaRPr lang="en-GB" sz="1800">
                        <a:effectLst/>
                        <a:latin typeface="Calibri"/>
                        <a:ea typeface="ＭＳ 明朝"/>
                        <a:cs typeface="Times New Roman"/>
                      </a:endParaRPr>
                    </a:p>
                  </a:txBody>
                  <a:tcPr marL="68580" marR="68580" marT="0" marB="0" anchor="ctr"/>
                </a:tc>
                <a:tc>
                  <a:txBody>
                    <a:bodyPr/>
                    <a:lstStyle/>
                    <a:p>
                      <a:pPr algn="ctr">
                        <a:lnSpc>
                          <a:spcPct val="115000"/>
                        </a:lnSpc>
                        <a:spcAft>
                          <a:spcPts val="0"/>
                        </a:spcAft>
                      </a:pPr>
                      <a:r>
                        <a:rPr lang="en-US" sz="1800" dirty="0">
                          <a:solidFill>
                            <a:srgbClr val="000000"/>
                          </a:solidFill>
                          <a:effectLst/>
                          <a:latin typeface="Calibri"/>
                          <a:ea typeface="Times New Roman"/>
                          <a:cs typeface="Times New Roman"/>
                        </a:rPr>
                        <a:t>4</a:t>
                      </a:r>
                      <a:endParaRPr lang="en-GB" sz="1800" dirty="0">
                        <a:effectLst/>
                        <a:latin typeface="Calibri"/>
                        <a:ea typeface="ＭＳ 明朝"/>
                        <a:cs typeface="Times New Roman"/>
                      </a:endParaRPr>
                    </a:p>
                  </a:txBody>
                  <a:tcPr marL="68580" marR="68580" marT="0" marB="0" anchor="ctr"/>
                </a:tc>
                <a:tc>
                  <a:txBody>
                    <a:bodyPr/>
                    <a:lstStyle/>
                    <a:p>
                      <a:pPr algn="ctr">
                        <a:lnSpc>
                          <a:spcPct val="115000"/>
                        </a:lnSpc>
                        <a:spcAft>
                          <a:spcPts val="0"/>
                        </a:spcAft>
                      </a:pPr>
                      <a:r>
                        <a:rPr lang="en-US" sz="1800" dirty="0">
                          <a:solidFill>
                            <a:srgbClr val="000000"/>
                          </a:solidFill>
                          <a:effectLst/>
                          <a:latin typeface="Calibri"/>
                          <a:ea typeface="Times New Roman"/>
                          <a:cs typeface="Times New Roman"/>
                        </a:rPr>
                        <a:t>$386,000</a:t>
                      </a:r>
                      <a:endParaRPr lang="en-GB" sz="1800" dirty="0">
                        <a:effectLst/>
                        <a:latin typeface="Calibri"/>
                        <a:ea typeface="ＭＳ 明朝"/>
                        <a:cs typeface="Times New Roman"/>
                      </a:endParaRPr>
                    </a:p>
                  </a:txBody>
                  <a:tcPr marL="68580" marR="68580" marT="0" marB="0" anchor="ctr"/>
                </a:tc>
                <a:tc>
                  <a:txBody>
                    <a:bodyPr/>
                    <a:lstStyle/>
                    <a:p>
                      <a:pPr algn="ctr">
                        <a:lnSpc>
                          <a:spcPct val="115000"/>
                        </a:lnSpc>
                        <a:spcAft>
                          <a:spcPts val="0"/>
                        </a:spcAft>
                      </a:pPr>
                      <a:r>
                        <a:rPr lang="en-US" sz="1800">
                          <a:solidFill>
                            <a:srgbClr val="000000"/>
                          </a:solidFill>
                          <a:effectLst/>
                          <a:latin typeface="Calibri"/>
                          <a:ea typeface="Times New Roman"/>
                          <a:cs typeface="Times New Roman"/>
                        </a:rPr>
                        <a:t>$46,000</a:t>
                      </a:r>
                      <a:endParaRPr lang="en-GB" sz="1800">
                        <a:effectLst/>
                        <a:latin typeface="Calibri"/>
                        <a:ea typeface="ＭＳ 明朝"/>
                        <a:cs typeface="Times New Roman"/>
                      </a:endParaRPr>
                    </a:p>
                  </a:txBody>
                  <a:tcPr marL="68580" marR="68580" marT="0" marB="0" anchor="ctr"/>
                </a:tc>
              </a:tr>
              <a:tr h="1275713">
                <a:tc>
                  <a:txBody>
                    <a:bodyPr/>
                    <a:lstStyle/>
                    <a:p>
                      <a:pPr>
                        <a:lnSpc>
                          <a:spcPct val="115000"/>
                        </a:lnSpc>
                        <a:spcAft>
                          <a:spcPts val="0"/>
                        </a:spcAft>
                      </a:pPr>
                      <a:r>
                        <a:rPr lang="en-US" sz="1800">
                          <a:solidFill>
                            <a:srgbClr val="000000"/>
                          </a:solidFill>
                          <a:effectLst/>
                          <a:latin typeface="Calibri"/>
                          <a:ea typeface="Times New Roman"/>
                          <a:cs typeface="Times New Roman"/>
                        </a:rPr>
                        <a:t>Professional &amp; Technical Services</a:t>
                      </a:r>
                      <a:endParaRPr lang="en-GB" sz="1800">
                        <a:effectLst/>
                        <a:latin typeface="Calibri"/>
                        <a:ea typeface="ＭＳ 明朝"/>
                        <a:cs typeface="Times New Roman"/>
                      </a:endParaRPr>
                    </a:p>
                  </a:txBody>
                  <a:tcPr marL="68580" marR="68580" marT="0" marB="0" anchor="ctr"/>
                </a:tc>
                <a:tc>
                  <a:txBody>
                    <a:bodyPr/>
                    <a:lstStyle/>
                    <a:p>
                      <a:pPr algn="ctr">
                        <a:lnSpc>
                          <a:spcPct val="115000"/>
                        </a:lnSpc>
                        <a:spcAft>
                          <a:spcPts val="0"/>
                        </a:spcAft>
                      </a:pPr>
                      <a:r>
                        <a:rPr lang="en-US" sz="1800">
                          <a:solidFill>
                            <a:srgbClr val="000000"/>
                          </a:solidFill>
                          <a:effectLst/>
                          <a:latin typeface="Calibri"/>
                          <a:ea typeface="Times New Roman"/>
                          <a:cs typeface="Times New Roman"/>
                        </a:rPr>
                        <a:t>$25,000</a:t>
                      </a:r>
                      <a:endParaRPr lang="en-GB" sz="1800">
                        <a:effectLst/>
                        <a:latin typeface="Calibri"/>
                        <a:ea typeface="ＭＳ 明朝"/>
                        <a:cs typeface="Times New Roman"/>
                      </a:endParaRPr>
                    </a:p>
                  </a:txBody>
                  <a:tcPr marL="68580" marR="68580" marT="0" marB="0" anchor="ctr"/>
                </a:tc>
                <a:tc>
                  <a:txBody>
                    <a:bodyPr/>
                    <a:lstStyle/>
                    <a:p>
                      <a:pPr algn="ctr">
                        <a:lnSpc>
                          <a:spcPct val="115000"/>
                        </a:lnSpc>
                        <a:spcAft>
                          <a:spcPts val="0"/>
                        </a:spcAft>
                      </a:pPr>
                      <a:r>
                        <a:rPr lang="en-US" sz="1800" dirty="0">
                          <a:solidFill>
                            <a:srgbClr val="000000"/>
                          </a:solidFill>
                          <a:effectLst/>
                          <a:latin typeface="Calibri"/>
                          <a:ea typeface="Times New Roman"/>
                          <a:cs typeface="Times New Roman"/>
                        </a:rPr>
                        <a:t>1</a:t>
                      </a:r>
                      <a:endParaRPr lang="en-GB" sz="1800" dirty="0">
                        <a:effectLst/>
                        <a:latin typeface="Calibri"/>
                        <a:ea typeface="ＭＳ 明朝"/>
                        <a:cs typeface="Times New Roman"/>
                      </a:endParaRPr>
                    </a:p>
                  </a:txBody>
                  <a:tcPr marL="68580" marR="68580" marT="0" marB="0" anchor="ctr"/>
                </a:tc>
                <a:tc>
                  <a:txBody>
                    <a:bodyPr/>
                    <a:lstStyle/>
                    <a:p>
                      <a:pPr algn="ctr">
                        <a:lnSpc>
                          <a:spcPct val="115000"/>
                        </a:lnSpc>
                        <a:spcAft>
                          <a:spcPts val="0"/>
                        </a:spcAft>
                      </a:pPr>
                      <a:r>
                        <a:rPr lang="en-US" sz="1800" dirty="0">
                          <a:solidFill>
                            <a:srgbClr val="000000"/>
                          </a:solidFill>
                          <a:effectLst/>
                          <a:latin typeface="Calibri"/>
                          <a:ea typeface="Times New Roman"/>
                          <a:cs typeface="Times New Roman"/>
                        </a:rPr>
                        <a:t>$90,000</a:t>
                      </a:r>
                      <a:endParaRPr lang="en-GB" sz="1800" dirty="0">
                        <a:effectLst/>
                        <a:latin typeface="Calibri"/>
                        <a:ea typeface="ＭＳ 明朝"/>
                        <a:cs typeface="Times New Roman"/>
                      </a:endParaRPr>
                    </a:p>
                  </a:txBody>
                  <a:tcPr marL="68580" marR="68580" marT="0" marB="0" anchor="ctr"/>
                </a:tc>
                <a:tc>
                  <a:txBody>
                    <a:bodyPr/>
                    <a:lstStyle/>
                    <a:p>
                      <a:pPr algn="ctr">
                        <a:lnSpc>
                          <a:spcPct val="115000"/>
                        </a:lnSpc>
                        <a:spcAft>
                          <a:spcPts val="0"/>
                        </a:spcAft>
                      </a:pPr>
                      <a:r>
                        <a:rPr lang="en-US" sz="1800" dirty="0">
                          <a:solidFill>
                            <a:srgbClr val="000000"/>
                          </a:solidFill>
                          <a:effectLst/>
                          <a:latin typeface="Calibri"/>
                          <a:ea typeface="Times New Roman"/>
                          <a:cs typeface="Times New Roman"/>
                        </a:rPr>
                        <a:t>$11,000</a:t>
                      </a:r>
                      <a:endParaRPr lang="en-GB" sz="1800" dirty="0">
                        <a:effectLst/>
                        <a:latin typeface="Calibri"/>
                        <a:ea typeface="ＭＳ 明朝"/>
                        <a:cs typeface="Times New Roman"/>
                      </a:endParaRPr>
                    </a:p>
                  </a:txBody>
                  <a:tcPr marL="68580" marR="68580" marT="0" marB="0" anchor="ctr"/>
                </a:tc>
              </a:tr>
              <a:tr h="642699">
                <a:tc>
                  <a:txBody>
                    <a:bodyPr/>
                    <a:lstStyle/>
                    <a:p>
                      <a:pPr>
                        <a:lnSpc>
                          <a:spcPct val="115000"/>
                        </a:lnSpc>
                        <a:spcAft>
                          <a:spcPts val="0"/>
                        </a:spcAft>
                      </a:pPr>
                      <a:r>
                        <a:rPr lang="en-US" sz="1800">
                          <a:solidFill>
                            <a:srgbClr val="000000"/>
                          </a:solidFill>
                          <a:effectLst/>
                          <a:latin typeface="Calibri"/>
                          <a:ea typeface="Times New Roman"/>
                          <a:cs typeface="Times New Roman"/>
                        </a:rPr>
                        <a:t>Retail Trade</a:t>
                      </a:r>
                      <a:endParaRPr lang="en-GB" sz="1800">
                        <a:effectLst/>
                        <a:latin typeface="Calibri"/>
                        <a:ea typeface="ＭＳ 明朝"/>
                        <a:cs typeface="Times New Roman"/>
                      </a:endParaRPr>
                    </a:p>
                  </a:txBody>
                  <a:tcPr marL="68580" marR="68580" marT="0" marB="0" anchor="ctr"/>
                </a:tc>
                <a:tc>
                  <a:txBody>
                    <a:bodyPr/>
                    <a:lstStyle/>
                    <a:p>
                      <a:pPr algn="ctr">
                        <a:lnSpc>
                          <a:spcPct val="115000"/>
                        </a:lnSpc>
                        <a:spcAft>
                          <a:spcPts val="0"/>
                        </a:spcAft>
                      </a:pPr>
                      <a:r>
                        <a:rPr lang="en-US" sz="1800">
                          <a:solidFill>
                            <a:srgbClr val="000000"/>
                          </a:solidFill>
                          <a:effectLst/>
                          <a:latin typeface="Calibri"/>
                          <a:ea typeface="Times New Roman"/>
                          <a:cs typeface="Times New Roman"/>
                        </a:rPr>
                        <a:t>$398,000</a:t>
                      </a:r>
                      <a:endParaRPr lang="en-GB" sz="1800">
                        <a:effectLst/>
                        <a:latin typeface="Calibri"/>
                        <a:ea typeface="ＭＳ 明朝"/>
                        <a:cs typeface="Times New Roman"/>
                      </a:endParaRPr>
                    </a:p>
                  </a:txBody>
                  <a:tcPr marL="68580" marR="68580" marT="0" marB="0" anchor="ctr"/>
                </a:tc>
                <a:tc>
                  <a:txBody>
                    <a:bodyPr/>
                    <a:lstStyle/>
                    <a:p>
                      <a:pPr algn="ctr">
                        <a:lnSpc>
                          <a:spcPct val="115000"/>
                        </a:lnSpc>
                        <a:spcAft>
                          <a:spcPts val="0"/>
                        </a:spcAft>
                      </a:pPr>
                      <a:r>
                        <a:rPr lang="en-US" sz="1800">
                          <a:solidFill>
                            <a:srgbClr val="000000"/>
                          </a:solidFill>
                          <a:effectLst/>
                          <a:latin typeface="Calibri"/>
                          <a:ea typeface="Times New Roman"/>
                          <a:cs typeface="Times New Roman"/>
                        </a:rPr>
                        <a:t>16</a:t>
                      </a:r>
                      <a:endParaRPr lang="en-GB" sz="1800">
                        <a:effectLst/>
                        <a:latin typeface="Calibri"/>
                        <a:ea typeface="ＭＳ 明朝"/>
                        <a:cs typeface="Times New Roman"/>
                      </a:endParaRPr>
                    </a:p>
                  </a:txBody>
                  <a:tcPr marL="68580" marR="68580" marT="0" marB="0" anchor="ctr"/>
                </a:tc>
                <a:tc>
                  <a:txBody>
                    <a:bodyPr/>
                    <a:lstStyle/>
                    <a:p>
                      <a:pPr algn="ctr">
                        <a:lnSpc>
                          <a:spcPct val="115000"/>
                        </a:lnSpc>
                        <a:spcAft>
                          <a:spcPts val="0"/>
                        </a:spcAft>
                      </a:pPr>
                      <a:r>
                        <a:rPr lang="en-US" sz="1800" dirty="0">
                          <a:solidFill>
                            <a:srgbClr val="000000"/>
                          </a:solidFill>
                          <a:effectLst/>
                          <a:latin typeface="Calibri"/>
                          <a:ea typeface="Times New Roman"/>
                          <a:cs typeface="Times New Roman"/>
                        </a:rPr>
                        <a:t>$950,000</a:t>
                      </a:r>
                      <a:endParaRPr lang="en-GB" sz="1800" dirty="0">
                        <a:effectLst/>
                        <a:latin typeface="Calibri"/>
                        <a:ea typeface="ＭＳ 明朝"/>
                        <a:cs typeface="Times New Roman"/>
                      </a:endParaRPr>
                    </a:p>
                  </a:txBody>
                  <a:tcPr marL="68580" marR="68580" marT="0" marB="0" anchor="ctr"/>
                </a:tc>
                <a:tc>
                  <a:txBody>
                    <a:bodyPr/>
                    <a:lstStyle/>
                    <a:p>
                      <a:pPr algn="ctr">
                        <a:lnSpc>
                          <a:spcPct val="115000"/>
                        </a:lnSpc>
                        <a:spcAft>
                          <a:spcPts val="0"/>
                        </a:spcAft>
                      </a:pPr>
                      <a:r>
                        <a:rPr lang="en-US" sz="1800" dirty="0">
                          <a:solidFill>
                            <a:srgbClr val="000000"/>
                          </a:solidFill>
                          <a:effectLst/>
                          <a:latin typeface="Calibri"/>
                          <a:ea typeface="Times New Roman"/>
                          <a:cs typeface="Times New Roman"/>
                        </a:rPr>
                        <a:t>$91,000</a:t>
                      </a:r>
                      <a:endParaRPr lang="en-GB" sz="1800" dirty="0">
                        <a:effectLst/>
                        <a:latin typeface="Calibri"/>
                        <a:ea typeface="ＭＳ 明朝"/>
                        <a:cs typeface="Times New Roman"/>
                      </a:endParaRPr>
                    </a:p>
                  </a:txBody>
                  <a:tcPr marL="68580" marR="68580" marT="0" marB="0" anchor="ctr"/>
                </a:tc>
              </a:tr>
              <a:tr h="642699">
                <a:tc>
                  <a:txBody>
                    <a:bodyPr/>
                    <a:lstStyle/>
                    <a:p>
                      <a:pPr>
                        <a:lnSpc>
                          <a:spcPct val="115000"/>
                        </a:lnSpc>
                        <a:spcAft>
                          <a:spcPts val="0"/>
                        </a:spcAft>
                      </a:pPr>
                      <a:r>
                        <a:rPr lang="en-US" sz="1800" b="1">
                          <a:solidFill>
                            <a:srgbClr val="000000"/>
                          </a:solidFill>
                          <a:effectLst/>
                          <a:latin typeface="Calibri"/>
                          <a:ea typeface="Times New Roman"/>
                          <a:cs typeface="Times New Roman"/>
                        </a:rPr>
                        <a:t>TOTAL</a:t>
                      </a:r>
                      <a:endParaRPr lang="en-GB" sz="1800">
                        <a:effectLst/>
                        <a:latin typeface="Calibri"/>
                        <a:ea typeface="ＭＳ 明朝"/>
                        <a:cs typeface="Times New Roman"/>
                      </a:endParaRPr>
                    </a:p>
                  </a:txBody>
                  <a:tcPr marL="68580" marR="68580" marT="0" marB="0" anchor="ctr"/>
                </a:tc>
                <a:tc>
                  <a:txBody>
                    <a:bodyPr/>
                    <a:lstStyle/>
                    <a:p>
                      <a:pPr algn="ctr">
                        <a:lnSpc>
                          <a:spcPct val="115000"/>
                        </a:lnSpc>
                        <a:spcAft>
                          <a:spcPts val="0"/>
                        </a:spcAft>
                      </a:pPr>
                      <a:r>
                        <a:rPr lang="en-US" sz="1800" b="1" dirty="0">
                          <a:solidFill>
                            <a:srgbClr val="000000"/>
                          </a:solidFill>
                          <a:effectLst/>
                          <a:latin typeface="Calibri"/>
                          <a:ea typeface="Times New Roman"/>
                          <a:cs typeface="Times New Roman"/>
                        </a:rPr>
                        <a:t>$529,000</a:t>
                      </a:r>
                      <a:endParaRPr lang="en-GB" sz="1800" dirty="0">
                        <a:effectLst/>
                        <a:latin typeface="Calibri"/>
                        <a:ea typeface="ＭＳ 明朝"/>
                        <a:cs typeface="Times New Roman"/>
                      </a:endParaRPr>
                    </a:p>
                  </a:txBody>
                  <a:tcPr marL="68580" marR="68580" marT="0" marB="0" anchor="ctr"/>
                </a:tc>
                <a:tc>
                  <a:txBody>
                    <a:bodyPr/>
                    <a:lstStyle/>
                    <a:p>
                      <a:pPr algn="ctr">
                        <a:lnSpc>
                          <a:spcPct val="115000"/>
                        </a:lnSpc>
                        <a:spcAft>
                          <a:spcPts val="0"/>
                        </a:spcAft>
                      </a:pPr>
                      <a:r>
                        <a:rPr lang="en-US" sz="1800" b="1">
                          <a:solidFill>
                            <a:srgbClr val="000000"/>
                          </a:solidFill>
                          <a:effectLst/>
                          <a:latin typeface="Calibri"/>
                          <a:ea typeface="Times New Roman"/>
                          <a:cs typeface="Times New Roman"/>
                        </a:rPr>
                        <a:t>22</a:t>
                      </a:r>
                      <a:endParaRPr lang="en-GB" sz="1800">
                        <a:effectLst/>
                        <a:latin typeface="Calibri"/>
                        <a:ea typeface="ＭＳ 明朝"/>
                        <a:cs typeface="Times New Roman"/>
                      </a:endParaRPr>
                    </a:p>
                  </a:txBody>
                  <a:tcPr marL="68580" marR="68580" marT="0" marB="0" anchor="ctr"/>
                </a:tc>
                <a:tc>
                  <a:txBody>
                    <a:bodyPr/>
                    <a:lstStyle/>
                    <a:p>
                      <a:pPr algn="ctr">
                        <a:lnSpc>
                          <a:spcPct val="115000"/>
                        </a:lnSpc>
                        <a:spcAft>
                          <a:spcPts val="0"/>
                        </a:spcAft>
                      </a:pPr>
                      <a:r>
                        <a:rPr lang="en-US" sz="1800" b="1" dirty="0">
                          <a:solidFill>
                            <a:srgbClr val="000000"/>
                          </a:solidFill>
                          <a:effectLst/>
                          <a:latin typeface="Calibri"/>
                          <a:ea typeface="Times New Roman"/>
                          <a:cs typeface="Times New Roman"/>
                        </a:rPr>
                        <a:t>$1,426,000</a:t>
                      </a:r>
                      <a:endParaRPr lang="en-GB" sz="1800" dirty="0">
                        <a:effectLst/>
                        <a:latin typeface="Calibri"/>
                        <a:ea typeface="ＭＳ 明朝"/>
                        <a:cs typeface="Times New Roman"/>
                      </a:endParaRPr>
                    </a:p>
                  </a:txBody>
                  <a:tcPr marL="68580" marR="68580" marT="0" marB="0" anchor="ctr"/>
                </a:tc>
                <a:tc>
                  <a:txBody>
                    <a:bodyPr/>
                    <a:lstStyle/>
                    <a:p>
                      <a:pPr algn="ctr">
                        <a:lnSpc>
                          <a:spcPct val="115000"/>
                        </a:lnSpc>
                        <a:spcAft>
                          <a:spcPts val="0"/>
                        </a:spcAft>
                      </a:pPr>
                      <a:r>
                        <a:rPr lang="en-US" sz="1800" b="1" dirty="0">
                          <a:solidFill>
                            <a:srgbClr val="000000"/>
                          </a:solidFill>
                          <a:effectLst/>
                          <a:latin typeface="Calibri"/>
                          <a:ea typeface="Times New Roman"/>
                          <a:cs typeface="Times New Roman"/>
                        </a:rPr>
                        <a:t>$148,000</a:t>
                      </a:r>
                      <a:endParaRPr lang="en-GB" sz="1800" dirty="0">
                        <a:effectLst/>
                        <a:latin typeface="Calibri"/>
                        <a:ea typeface="ＭＳ 明朝"/>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2265571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Total Incremental </a:t>
            </a:r>
            <a:r>
              <a:rPr lang="en-US" dirty="0" smtClean="0"/>
              <a:t>Impacts – </a:t>
            </a:r>
            <a:r>
              <a:rPr lang="en-US" dirty="0"/>
              <a:t>K</a:t>
            </a:r>
            <a:r>
              <a:rPr lang="en-US" dirty="0" smtClean="0"/>
              <a:t>anabec</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05621316"/>
              </p:ext>
            </p:extLst>
          </p:nvPr>
        </p:nvGraphicFramePr>
        <p:xfrm>
          <a:off x="361947" y="1328463"/>
          <a:ext cx="8324855" cy="4696985"/>
        </p:xfrm>
        <a:graphic>
          <a:graphicData uri="http://schemas.openxmlformats.org/drawingml/2006/table">
            <a:tbl>
              <a:tblPr firstRow="1" bandRow="1">
                <a:tableStyleId>{5C22544A-7EE6-4342-B048-85BDC9FD1C3A}</a:tableStyleId>
              </a:tblPr>
              <a:tblGrid>
                <a:gridCol w="1664971"/>
                <a:gridCol w="1664971"/>
                <a:gridCol w="1664971"/>
                <a:gridCol w="1664971"/>
                <a:gridCol w="1664971"/>
              </a:tblGrid>
              <a:tr h="642699">
                <a:tc gridSpan="5">
                  <a:txBody>
                    <a:bodyPr/>
                    <a:lstStyle/>
                    <a:p>
                      <a:pPr algn="ctr">
                        <a:lnSpc>
                          <a:spcPct val="115000"/>
                        </a:lnSpc>
                        <a:spcBef>
                          <a:spcPts val="900"/>
                        </a:spcBef>
                        <a:spcAft>
                          <a:spcPts val="900"/>
                        </a:spcAft>
                      </a:pPr>
                      <a:r>
                        <a:rPr lang="en-US" sz="1800" b="1" dirty="0">
                          <a:effectLst/>
                          <a:latin typeface="Calibri"/>
                          <a:ea typeface="Times New Roman"/>
                          <a:cs typeface="Times New Roman"/>
                        </a:rPr>
                        <a:t>Incremental Impact From New eSolutions – Kanabec County</a:t>
                      </a:r>
                      <a:endParaRPr lang="en-GB" sz="1800" dirty="0">
                        <a:effectLst/>
                        <a:latin typeface="Calibri"/>
                        <a:ea typeface="ＭＳ 明朝"/>
                        <a:cs typeface="Times New Roman"/>
                      </a:endParaRPr>
                    </a:p>
                  </a:txBody>
                  <a:tcPr marL="68580" marR="68580" marT="0" marB="0" anchor="ctr">
                    <a:solidFill>
                      <a:srgbClr val="008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50476">
                <a:tc>
                  <a:txBody>
                    <a:bodyPr/>
                    <a:lstStyle/>
                    <a:p>
                      <a:pPr algn="ctr">
                        <a:lnSpc>
                          <a:spcPct val="115000"/>
                        </a:lnSpc>
                        <a:spcAft>
                          <a:spcPts val="0"/>
                        </a:spcAft>
                      </a:pPr>
                      <a:r>
                        <a:rPr lang="en-US" sz="1800" b="1">
                          <a:solidFill>
                            <a:srgbClr val="FFFFFF"/>
                          </a:solidFill>
                          <a:effectLst/>
                          <a:latin typeface="Calibri"/>
                          <a:ea typeface="Times New Roman"/>
                          <a:cs typeface="Times New Roman"/>
                        </a:rPr>
                        <a:t>Sector</a:t>
                      </a:r>
                      <a:endParaRPr lang="en-GB" sz="1800">
                        <a:effectLst/>
                        <a:latin typeface="Calibri"/>
                        <a:ea typeface="ＭＳ 明朝"/>
                        <a:cs typeface="Times New Roman"/>
                      </a:endParaRPr>
                    </a:p>
                  </a:txBody>
                  <a:tcPr marL="68580" marR="68580" marT="0" marB="0" anchor="ctr">
                    <a:solidFill>
                      <a:srgbClr val="008000"/>
                    </a:solidFill>
                  </a:tcPr>
                </a:tc>
                <a:tc>
                  <a:txBody>
                    <a:bodyPr/>
                    <a:lstStyle/>
                    <a:p>
                      <a:pPr algn="ctr">
                        <a:lnSpc>
                          <a:spcPct val="115000"/>
                        </a:lnSpc>
                        <a:spcAft>
                          <a:spcPts val="0"/>
                        </a:spcAft>
                      </a:pPr>
                      <a:r>
                        <a:rPr lang="en-US" sz="1800" b="1" dirty="0">
                          <a:solidFill>
                            <a:srgbClr val="FFFFFF"/>
                          </a:solidFill>
                          <a:effectLst/>
                          <a:latin typeface="Calibri"/>
                          <a:ea typeface="Times New Roman"/>
                          <a:cs typeface="Times New Roman"/>
                        </a:rPr>
                        <a:t>Household Income</a:t>
                      </a:r>
                      <a:endParaRPr lang="en-GB" sz="1800" dirty="0">
                        <a:effectLst/>
                        <a:latin typeface="Calibri"/>
                        <a:ea typeface="ＭＳ 明朝"/>
                        <a:cs typeface="Times New Roman"/>
                      </a:endParaRPr>
                    </a:p>
                  </a:txBody>
                  <a:tcPr marL="68580" marR="68580" marT="0" marB="0" anchor="ctr">
                    <a:solidFill>
                      <a:srgbClr val="008000"/>
                    </a:solidFill>
                  </a:tcPr>
                </a:tc>
                <a:tc>
                  <a:txBody>
                    <a:bodyPr/>
                    <a:lstStyle/>
                    <a:p>
                      <a:pPr algn="ctr">
                        <a:lnSpc>
                          <a:spcPct val="115000"/>
                        </a:lnSpc>
                        <a:spcAft>
                          <a:spcPts val="0"/>
                        </a:spcAft>
                      </a:pPr>
                      <a:r>
                        <a:rPr lang="en-US" sz="1800" b="1" dirty="0">
                          <a:solidFill>
                            <a:srgbClr val="FFFFFF"/>
                          </a:solidFill>
                          <a:effectLst/>
                          <a:latin typeface="Calibri"/>
                          <a:ea typeface="Times New Roman"/>
                          <a:cs typeface="Times New Roman"/>
                        </a:rPr>
                        <a:t>Total Employment</a:t>
                      </a:r>
                      <a:endParaRPr lang="en-GB" sz="1800" dirty="0">
                        <a:effectLst/>
                        <a:latin typeface="Calibri"/>
                        <a:ea typeface="ＭＳ 明朝"/>
                        <a:cs typeface="Times New Roman"/>
                      </a:endParaRPr>
                    </a:p>
                  </a:txBody>
                  <a:tcPr marL="68580" marR="68580" marT="0" marB="0" anchor="ctr">
                    <a:solidFill>
                      <a:srgbClr val="008000"/>
                    </a:solidFill>
                  </a:tcPr>
                </a:tc>
                <a:tc>
                  <a:txBody>
                    <a:bodyPr/>
                    <a:lstStyle/>
                    <a:p>
                      <a:pPr algn="ctr">
                        <a:lnSpc>
                          <a:spcPct val="115000"/>
                        </a:lnSpc>
                        <a:spcAft>
                          <a:spcPts val="0"/>
                        </a:spcAft>
                      </a:pPr>
                      <a:r>
                        <a:rPr lang="en-US" sz="1800" b="1" dirty="0">
                          <a:solidFill>
                            <a:srgbClr val="FFFFFF"/>
                          </a:solidFill>
                          <a:effectLst/>
                          <a:latin typeface="Calibri"/>
                          <a:ea typeface="Times New Roman"/>
                          <a:cs typeface="Times New Roman"/>
                        </a:rPr>
                        <a:t>Total GDP</a:t>
                      </a:r>
                      <a:endParaRPr lang="en-GB" sz="1800" dirty="0">
                        <a:effectLst/>
                        <a:latin typeface="Calibri"/>
                        <a:ea typeface="ＭＳ 明朝"/>
                        <a:cs typeface="Times New Roman"/>
                      </a:endParaRPr>
                    </a:p>
                  </a:txBody>
                  <a:tcPr marL="68580" marR="68580" marT="0" marB="0" anchor="ctr">
                    <a:solidFill>
                      <a:srgbClr val="008000"/>
                    </a:solidFill>
                  </a:tcPr>
                </a:tc>
                <a:tc>
                  <a:txBody>
                    <a:bodyPr/>
                    <a:lstStyle/>
                    <a:p>
                      <a:pPr algn="ctr">
                        <a:lnSpc>
                          <a:spcPct val="115000"/>
                        </a:lnSpc>
                        <a:spcAft>
                          <a:spcPts val="0"/>
                        </a:spcAft>
                      </a:pPr>
                      <a:r>
                        <a:rPr lang="en-US" sz="1800" b="1" dirty="0">
                          <a:solidFill>
                            <a:srgbClr val="FFFFFF"/>
                          </a:solidFill>
                          <a:effectLst/>
                          <a:latin typeface="Calibri"/>
                          <a:ea typeface="Times New Roman"/>
                          <a:cs typeface="Times New Roman"/>
                        </a:rPr>
                        <a:t>Total Tax</a:t>
                      </a:r>
                      <a:endParaRPr lang="en-GB" sz="1800" dirty="0">
                        <a:effectLst/>
                        <a:latin typeface="Calibri"/>
                        <a:ea typeface="ＭＳ 明朝"/>
                        <a:cs typeface="Times New Roman"/>
                      </a:endParaRPr>
                    </a:p>
                  </a:txBody>
                  <a:tcPr marL="68580" marR="68580" marT="0" marB="0" anchor="ctr">
                    <a:solidFill>
                      <a:srgbClr val="008000"/>
                    </a:solidFill>
                  </a:tcPr>
                </a:tc>
              </a:tr>
              <a:tr h="642699">
                <a:tc>
                  <a:txBody>
                    <a:bodyPr/>
                    <a:lstStyle/>
                    <a:p>
                      <a:pPr>
                        <a:lnSpc>
                          <a:spcPct val="115000"/>
                        </a:lnSpc>
                        <a:spcAft>
                          <a:spcPts val="0"/>
                        </a:spcAft>
                      </a:pPr>
                      <a:r>
                        <a:rPr lang="en-US" sz="1800">
                          <a:solidFill>
                            <a:srgbClr val="000000"/>
                          </a:solidFill>
                          <a:effectLst/>
                          <a:latin typeface="Calibri"/>
                          <a:ea typeface="Times New Roman"/>
                          <a:cs typeface="Times New Roman"/>
                        </a:rPr>
                        <a:t>Manufacturing</a:t>
                      </a:r>
                      <a:endParaRPr lang="en-GB" sz="1800">
                        <a:effectLst/>
                        <a:latin typeface="Calibri"/>
                        <a:ea typeface="ＭＳ 明朝"/>
                        <a:cs typeface="Times New Roman"/>
                      </a:endParaRPr>
                    </a:p>
                  </a:txBody>
                  <a:tcPr marL="68580" marR="68580" marT="0" marB="0" anchor="ctr"/>
                </a:tc>
                <a:tc>
                  <a:txBody>
                    <a:bodyPr/>
                    <a:lstStyle/>
                    <a:p>
                      <a:pPr algn="ctr">
                        <a:lnSpc>
                          <a:spcPct val="115000"/>
                        </a:lnSpc>
                        <a:spcAft>
                          <a:spcPts val="0"/>
                        </a:spcAft>
                      </a:pPr>
                      <a:r>
                        <a:rPr lang="en-US" sz="1800" dirty="0">
                          <a:solidFill>
                            <a:srgbClr val="000000"/>
                          </a:solidFill>
                          <a:effectLst/>
                          <a:latin typeface="Calibri"/>
                          <a:ea typeface="Times New Roman"/>
                          <a:cs typeface="Times New Roman"/>
                        </a:rPr>
                        <a:t>$1,784,000</a:t>
                      </a:r>
                      <a:endParaRPr lang="en-GB" sz="1800" dirty="0">
                        <a:effectLst/>
                        <a:latin typeface="Calibri"/>
                        <a:ea typeface="ＭＳ 明朝"/>
                        <a:cs typeface="Times New Roman"/>
                      </a:endParaRPr>
                    </a:p>
                  </a:txBody>
                  <a:tcPr marL="68580" marR="68580" marT="0" marB="0" anchor="ctr"/>
                </a:tc>
                <a:tc>
                  <a:txBody>
                    <a:bodyPr/>
                    <a:lstStyle/>
                    <a:p>
                      <a:pPr algn="ctr">
                        <a:lnSpc>
                          <a:spcPct val="115000"/>
                        </a:lnSpc>
                        <a:spcAft>
                          <a:spcPts val="0"/>
                        </a:spcAft>
                      </a:pPr>
                      <a:r>
                        <a:rPr lang="en-US" sz="1800" dirty="0">
                          <a:solidFill>
                            <a:srgbClr val="000000"/>
                          </a:solidFill>
                          <a:effectLst/>
                          <a:latin typeface="Calibri"/>
                          <a:ea typeface="Times New Roman"/>
                          <a:cs typeface="Times New Roman"/>
                        </a:rPr>
                        <a:t>84</a:t>
                      </a:r>
                      <a:endParaRPr lang="en-GB" sz="1800" dirty="0">
                        <a:effectLst/>
                        <a:latin typeface="Calibri"/>
                        <a:ea typeface="ＭＳ 明朝"/>
                        <a:cs typeface="Times New Roman"/>
                      </a:endParaRPr>
                    </a:p>
                  </a:txBody>
                  <a:tcPr marL="68580" marR="68580" marT="0" marB="0" anchor="ctr"/>
                </a:tc>
                <a:tc>
                  <a:txBody>
                    <a:bodyPr/>
                    <a:lstStyle/>
                    <a:p>
                      <a:pPr algn="ctr">
                        <a:lnSpc>
                          <a:spcPct val="115000"/>
                        </a:lnSpc>
                        <a:spcAft>
                          <a:spcPts val="0"/>
                        </a:spcAft>
                      </a:pPr>
                      <a:r>
                        <a:rPr lang="en-US" sz="1800">
                          <a:solidFill>
                            <a:srgbClr val="000000"/>
                          </a:solidFill>
                          <a:effectLst/>
                          <a:latin typeface="Calibri"/>
                          <a:ea typeface="Times New Roman"/>
                          <a:cs typeface="Times New Roman"/>
                        </a:rPr>
                        <a:t>$7,618,000</a:t>
                      </a:r>
                      <a:endParaRPr lang="en-GB" sz="1800">
                        <a:effectLst/>
                        <a:latin typeface="Calibri"/>
                        <a:ea typeface="ＭＳ 明朝"/>
                        <a:cs typeface="Times New Roman"/>
                      </a:endParaRPr>
                    </a:p>
                  </a:txBody>
                  <a:tcPr marL="68580" marR="68580" marT="0" marB="0" anchor="ctr"/>
                </a:tc>
                <a:tc>
                  <a:txBody>
                    <a:bodyPr/>
                    <a:lstStyle/>
                    <a:p>
                      <a:pPr algn="ctr">
                        <a:lnSpc>
                          <a:spcPct val="115000"/>
                        </a:lnSpc>
                        <a:spcAft>
                          <a:spcPts val="0"/>
                        </a:spcAft>
                      </a:pPr>
                      <a:r>
                        <a:rPr lang="en-US" sz="1800">
                          <a:solidFill>
                            <a:srgbClr val="000000"/>
                          </a:solidFill>
                          <a:effectLst/>
                          <a:latin typeface="Calibri"/>
                          <a:ea typeface="Times New Roman"/>
                          <a:cs typeface="Times New Roman"/>
                        </a:rPr>
                        <a:t>$914,000</a:t>
                      </a:r>
                      <a:endParaRPr lang="en-GB" sz="1800">
                        <a:effectLst/>
                        <a:latin typeface="Calibri"/>
                        <a:ea typeface="ＭＳ 明朝"/>
                        <a:cs typeface="Times New Roman"/>
                      </a:endParaRPr>
                    </a:p>
                  </a:txBody>
                  <a:tcPr marL="68580" marR="68580" marT="0" marB="0" anchor="ctr"/>
                </a:tc>
              </a:tr>
              <a:tr h="1275713">
                <a:tc>
                  <a:txBody>
                    <a:bodyPr/>
                    <a:lstStyle/>
                    <a:p>
                      <a:pPr>
                        <a:lnSpc>
                          <a:spcPct val="115000"/>
                        </a:lnSpc>
                        <a:spcAft>
                          <a:spcPts val="0"/>
                        </a:spcAft>
                      </a:pPr>
                      <a:r>
                        <a:rPr lang="en-US" sz="1800">
                          <a:solidFill>
                            <a:srgbClr val="000000"/>
                          </a:solidFill>
                          <a:effectLst/>
                          <a:latin typeface="Calibri"/>
                          <a:ea typeface="Times New Roman"/>
                          <a:cs typeface="Times New Roman"/>
                        </a:rPr>
                        <a:t>Professional &amp; Technical Services</a:t>
                      </a:r>
                      <a:endParaRPr lang="en-GB" sz="1800">
                        <a:effectLst/>
                        <a:latin typeface="Calibri"/>
                        <a:ea typeface="ＭＳ 明朝"/>
                        <a:cs typeface="Times New Roman"/>
                      </a:endParaRPr>
                    </a:p>
                  </a:txBody>
                  <a:tcPr marL="68580" marR="68580" marT="0" marB="0" anchor="ctr"/>
                </a:tc>
                <a:tc>
                  <a:txBody>
                    <a:bodyPr/>
                    <a:lstStyle/>
                    <a:p>
                      <a:pPr algn="ctr">
                        <a:lnSpc>
                          <a:spcPct val="115000"/>
                        </a:lnSpc>
                        <a:spcAft>
                          <a:spcPts val="0"/>
                        </a:spcAft>
                      </a:pPr>
                      <a:r>
                        <a:rPr lang="en-US" sz="1800">
                          <a:solidFill>
                            <a:srgbClr val="000000"/>
                          </a:solidFill>
                          <a:effectLst/>
                          <a:latin typeface="Calibri"/>
                          <a:ea typeface="Times New Roman"/>
                          <a:cs typeface="Times New Roman"/>
                        </a:rPr>
                        <a:t>$479,000</a:t>
                      </a:r>
                      <a:endParaRPr lang="en-GB" sz="1800">
                        <a:effectLst/>
                        <a:latin typeface="Calibri"/>
                        <a:ea typeface="ＭＳ 明朝"/>
                        <a:cs typeface="Times New Roman"/>
                      </a:endParaRPr>
                    </a:p>
                  </a:txBody>
                  <a:tcPr marL="68580" marR="68580" marT="0" marB="0" anchor="ctr"/>
                </a:tc>
                <a:tc>
                  <a:txBody>
                    <a:bodyPr/>
                    <a:lstStyle/>
                    <a:p>
                      <a:pPr algn="ctr">
                        <a:lnSpc>
                          <a:spcPct val="115000"/>
                        </a:lnSpc>
                        <a:spcAft>
                          <a:spcPts val="0"/>
                        </a:spcAft>
                      </a:pPr>
                      <a:r>
                        <a:rPr lang="en-US" sz="1800">
                          <a:solidFill>
                            <a:srgbClr val="000000"/>
                          </a:solidFill>
                          <a:effectLst/>
                          <a:latin typeface="Calibri"/>
                          <a:ea typeface="Times New Roman"/>
                          <a:cs typeface="Times New Roman"/>
                        </a:rPr>
                        <a:t>22</a:t>
                      </a:r>
                      <a:endParaRPr lang="en-GB" sz="1800">
                        <a:effectLst/>
                        <a:latin typeface="Calibri"/>
                        <a:ea typeface="ＭＳ 明朝"/>
                        <a:cs typeface="Times New Roman"/>
                      </a:endParaRPr>
                    </a:p>
                  </a:txBody>
                  <a:tcPr marL="68580" marR="68580" marT="0" marB="0" anchor="ctr"/>
                </a:tc>
                <a:tc>
                  <a:txBody>
                    <a:bodyPr/>
                    <a:lstStyle/>
                    <a:p>
                      <a:pPr algn="ctr">
                        <a:lnSpc>
                          <a:spcPct val="115000"/>
                        </a:lnSpc>
                        <a:spcAft>
                          <a:spcPts val="0"/>
                        </a:spcAft>
                      </a:pPr>
                      <a:r>
                        <a:rPr lang="en-US" sz="1800" dirty="0">
                          <a:solidFill>
                            <a:srgbClr val="000000"/>
                          </a:solidFill>
                          <a:effectLst/>
                          <a:latin typeface="Calibri"/>
                          <a:ea typeface="Times New Roman"/>
                          <a:cs typeface="Times New Roman"/>
                        </a:rPr>
                        <a:t>$1,976,000</a:t>
                      </a:r>
                      <a:endParaRPr lang="en-GB" sz="1800" dirty="0">
                        <a:effectLst/>
                        <a:latin typeface="Calibri"/>
                        <a:ea typeface="ＭＳ 明朝"/>
                        <a:cs typeface="Times New Roman"/>
                      </a:endParaRPr>
                    </a:p>
                  </a:txBody>
                  <a:tcPr marL="68580" marR="68580" marT="0" marB="0" anchor="ctr"/>
                </a:tc>
                <a:tc>
                  <a:txBody>
                    <a:bodyPr/>
                    <a:lstStyle/>
                    <a:p>
                      <a:pPr algn="ctr">
                        <a:lnSpc>
                          <a:spcPct val="115000"/>
                        </a:lnSpc>
                        <a:spcAft>
                          <a:spcPts val="0"/>
                        </a:spcAft>
                      </a:pPr>
                      <a:r>
                        <a:rPr lang="en-US" sz="1800">
                          <a:solidFill>
                            <a:srgbClr val="000000"/>
                          </a:solidFill>
                          <a:effectLst/>
                          <a:latin typeface="Calibri"/>
                          <a:ea typeface="Times New Roman"/>
                          <a:cs typeface="Times New Roman"/>
                        </a:rPr>
                        <a:t>$252,000</a:t>
                      </a:r>
                      <a:endParaRPr lang="en-GB" sz="1800">
                        <a:effectLst/>
                        <a:latin typeface="Calibri"/>
                        <a:ea typeface="ＭＳ 明朝"/>
                        <a:cs typeface="Times New Roman"/>
                      </a:endParaRPr>
                    </a:p>
                  </a:txBody>
                  <a:tcPr marL="68580" marR="68580" marT="0" marB="0" anchor="ctr"/>
                </a:tc>
              </a:tr>
              <a:tr h="642699">
                <a:tc>
                  <a:txBody>
                    <a:bodyPr/>
                    <a:lstStyle/>
                    <a:p>
                      <a:pPr>
                        <a:lnSpc>
                          <a:spcPct val="115000"/>
                        </a:lnSpc>
                        <a:spcAft>
                          <a:spcPts val="0"/>
                        </a:spcAft>
                      </a:pPr>
                      <a:r>
                        <a:rPr lang="en-US" sz="1800">
                          <a:solidFill>
                            <a:srgbClr val="000000"/>
                          </a:solidFill>
                          <a:effectLst/>
                          <a:latin typeface="Calibri"/>
                          <a:ea typeface="Times New Roman"/>
                          <a:cs typeface="Times New Roman"/>
                        </a:rPr>
                        <a:t>Retail Trade</a:t>
                      </a:r>
                      <a:endParaRPr lang="en-GB" sz="1800">
                        <a:effectLst/>
                        <a:latin typeface="Calibri"/>
                        <a:ea typeface="ＭＳ 明朝"/>
                        <a:cs typeface="Times New Roman"/>
                      </a:endParaRPr>
                    </a:p>
                  </a:txBody>
                  <a:tcPr marL="68580" marR="68580" marT="0" marB="0" anchor="ctr"/>
                </a:tc>
                <a:tc>
                  <a:txBody>
                    <a:bodyPr/>
                    <a:lstStyle/>
                    <a:p>
                      <a:pPr algn="ctr">
                        <a:lnSpc>
                          <a:spcPct val="115000"/>
                        </a:lnSpc>
                        <a:spcAft>
                          <a:spcPts val="0"/>
                        </a:spcAft>
                      </a:pPr>
                      <a:r>
                        <a:rPr lang="en-US" sz="1800">
                          <a:solidFill>
                            <a:srgbClr val="000000"/>
                          </a:solidFill>
                          <a:effectLst/>
                          <a:latin typeface="Calibri"/>
                          <a:ea typeface="Times New Roman"/>
                          <a:cs typeface="Times New Roman"/>
                        </a:rPr>
                        <a:t>$4,342,000</a:t>
                      </a:r>
                      <a:endParaRPr lang="en-GB" sz="1800">
                        <a:effectLst/>
                        <a:latin typeface="Calibri"/>
                        <a:ea typeface="ＭＳ 明朝"/>
                        <a:cs typeface="Times New Roman"/>
                      </a:endParaRPr>
                    </a:p>
                  </a:txBody>
                  <a:tcPr marL="68580" marR="68580" marT="0" marB="0" anchor="ctr"/>
                </a:tc>
                <a:tc>
                  <a:txBody>
                    <a:bodyPr/>
                    <a:lstStyle/>
                    <a:p>
                      <a:pPr algn="ctr">
                        <a:lnSpc>
                          <a:spcPct val="115000"/>
                        </a:lnSpc>
                        <a:spcAft>
                          <a:spcPts val="0"/>
                        </a:spcAft>
                      </a:pPr>
                      <a:r>
                        <a:rPr lang="en-US" sz="1800">
                          <a:solidFill>
                            <a:srgbClr val="000000"/>
                          </a:solidFill>
                          <a:effectLst/>
                          <a:latin typeface="Calibri"/>
                          <a:ea typeface="Times New Roman"/>
                          <a:cs typeface="Times New Roman"/>
                        </a:rPr>
                        <a:t>204</a:t>
                      </a:r>
                      <a:endParaRPr lang="en-GB" sz="1800">
                        <a:effectLst/>
                        <a:latin typeface="Calibri"/>
                        <a:ea typeface="ＭＳ 明朝"/>
                        <a:cs typeface="Times New Roman"/>
                      </a:endParaRPr>
                    </a:p>
                  </a:txBody>
                  <a:tcPr marL="68580" marR="68580" marT="0" marB="0" anchor="ctr"/>
                </a:tc>
                <a:tc>
                  <a:txBody>
                    <a:bodyPr/>
                    <a:lstStyle/>
                    <a:p>
                      <a:pPr algn="ctr">
                        <a:lnSpc>
                          <a:spcPct val="115000"/>
                        </a:lnSpc>
                        <a:spcAft>
                          <a:spcPts val="0"/>
                        </a:spcAft>
                      </a:pPr>
                      <a:r>
                        <a:rPr lang="en-US" sz="1800" dirty="0">
                          <a:solidFill>
                            <a:srgbClr val="000000"/>
                          </a:solidFill>
                          <a:effectLst/>
                          <a:latin typeface="Calibri"/>
                          <a:ea typeface="Times New Roman"/>
                          <a:cs typeface="Times New Roman"/>
                        </a:rPr>
                        <a:t>$12,050,000</a:t>
                      </a:r>
                      <a:endParaRPr lang="en-GB" sz="1800" dirty="0">
                        <a:effectLst/>
                        <a:latin typeface="Calibri"/>
                        <a:ea typeface="ＭＳ 明朝"/>
                        <a:cs typeface="Times New Roman"/>
                      </a:endParaRPr>
                    </a:p>
                  </a:txBody>
                  <a:tcPr marL="68580" marR="68580" marT="0" marB="0" anchor="ctr"/>
                </a:tc>
                <a:tc>
                  <a:txBody>
                    <a:bodyPr/>
                    <a:lstStyle/>
                    <a:p>
                      <a:pPr algn="ctr">
                        <a:lnSpc>
                          <a:spcPct val="115000"/>
                        </a:lnSpc>
                        <a:spcAft>
                          <a:spcPts val="0"/>
                        </a:spcAft>
                      </a:pPr>
                      <a:r>
                        <a:rPr lang="en-US" sz="1800" dirty="0">
                          <a:solidFill>
                            <a:srgbClr val="000000"/>
                          </a:solidFill>
                          <a:effectLst/>
                          <a:latin typeface="Calibri"/>
                          <a:ea typeface="Times New Roman"/>
                          <a:cs typeface="Times New Roman"/>
                        </a:rPr>
                        <a:t>$1,153,000</a:t>
                      </a:r>
                      <a:endParaRPr lang="en-GB" sz="1800" dirty="0">
                        <a:effectLst/>
                        <a:latin typeface="Calibri"/>
                        <a:ea typeface="ＭＳ 明朝"/>
                        <a:cs typeface="Times New Roman"/>
                      </a:endParaRPr>
                    </a:p>
                  </a:txBody>
                  <a:tcPr marL="68580" marR="68580" marT="0" marB="0" anchor="ctr"/>
                </a:tc>
              </a:tr>
              <a:tr h="642699">
                <a:tc>
                  <a:txBody>
                    <a:bodyPr/>
                    <a:lstStyle/>
                    <a:p>
                      <a:pPr>
                        <a:lnSpc>
                          <a:spcPct val="115000"/>
                        </a:lnSpc>
                        <a:spcAft>
                          <a:spcPts val="0"/>
                        </a:spcAft>
                      </a:pPr>
                      <a:r>
                        <a:rPr lang="en-US" sz="1800" b="1">
                          <a:solidFill>
                            <a:srgbClr val="000000"/>
                          </a:solidFill>
                          <a:effectLst/>
                          <a:latin typeface="Calibri"/>
                          <a:ea typeface="Times New Roman"/>
                          <a:cs typeface="Times New Roman"/>
                        </a:rPr>
                        <a:t>TOTAL</a:t>
                      </a:r>
                      <a:endParaRPr lang="en-GB" sz="1800">
                        <a:effectLst/>
                        <a:latin typeface="Calibri"/>
                        <a:ea typeface="ＭＳ 明朝"/>
                        <a:cs typeface="Times New Roman"/>
                      </a:endParaRPr>
                    </a:p>
                  </a:txBody>
                  <a:tcPr marL="68580" marR="68580" marT="0" marB="0" anchor="ctr"/>
                </a:tc>
                <a:tc>
                  <a:txBody>
                    <a:bodyPr/>
                    <a:lstStyle/>
                    <a:p>
                      <a:pPr algn="ctr">
                        <a:lnSpc>
                          <a:spcPct val="115000"/>
                        </a:lnSpc>
                        <a:spcAft>
                          <a:spcPts val="0"/>
                        </a:spcAft>
                      </a:pPr>
                      <a:r>
                        <a:rPr lang="en-US" sz="1800" b="1">
                          <a:solidFill>
                            <a:srgbClr val="000000"/>
                          </a:solidFill>
                          <a:effectLst/>
                          <a:latin typeface="Calibri"/>
                          <a:ea typeface="Times New Roman"/>
                          <a:cs typeface="Times New Roman"/>
                        </a:rPr>
                        <a:t>$6,605,000</a:t>
                      </a:r>
                      <a:endParaRPr lang="en-GB" sz="1800">
                        <a:effectLst/>
                        <a:latin typeface="Calibri"/>
                        <a:ea typeface="ＭＳ 明朝"/>
                        <a:cs typeface="Times New Roman"/>
                      </a:endParaRPr>
                    </a:p>
                  </a:txBody>
                  <a:tcPr marL="68580" marR="68580" marT="0" marB="0" anchor="ctr"/>
                </a:tc>
                <a:tc>
                  <a:txBody>
                    <a:bodyPr/>
                    <a:lstStyle/>
                    <a:p>
                      <a:pPr algn="ctr">
                        <a:lnSpc>
                          <a:spcPct val="115000"/>
                        </a:lnSpc>
                        <a:spcAft>
                          <a:spcPts val="0"/>
                        </a:spcAft>
                      </a:pPr>
                      <a:r>
                        <a:rPr lang="en-US" sz="1800" b="1">
                          <a:solidFill>
                            <a:srgbClr val="000000"/>
                          </a:solidFill>
                          <a:effectLst/>
                          <a:latin typeface="Calibri"/>
                          <a:ea typeface="Times New Roman"/>
                          <a:cs typeface="Times New Roman"/>
                        </a:rPr>
                        <a:t>310</a:t>
                      </a:r>
                      <a:endParaRPr lang="en-GB" sz="1800">
                        <a:effectLst/>
                        <a:latin typeface="Calibri"/>
                        <a:ea typeface="ＭＳ 明朝"/>
                        <a:cs typeface="Times New Roman"/>
                      </a:endParaRPr>
                    </a:p>
                  </a:txBody>
                  <a:tcPr marL="68580" marR="68580" marT="0" marB="0" anchor="ctr"/>
                </a:tc>
                <a:tc>
                  <a:txBody>
                    <a:bodyPr/>
                    <a:lstStyle/>
                    <a:p>
                      <a:pPr algn="ctr">
                        <a:lnSpc>
                          <a:spcPct val="115000"/>
                        </a:lnSpc>
                        <a:spcAft>
                          <a:spcPts val="0"/>
                        </a:spcAft>
                      </a:pPr>
                      <a:r>
                        <a:rPr lang="en-US" sz="1800" b="1">
                          <a:solidFill>
                            <a:srgbClr val="000000"/>
                          </a:solidFill>
                          <a:effectLst/>
                          <a:latin typeface="Calibri"/>
                          <a:ea typeface="Times New Roman"/>
                          <a:cs typeface="Times New Roman"/>
                        </a:rPr>
                        <a:t>$21,644,000</a:t>
                      </a:r>
                      <a:endParaRPr lang="en-GB" sz="1800">
                        <a:effectLst/>
                        <a:latin typeface="Calibri"/>
                        <a:ea typeface="ＭＳ 明朝"/>
                        <a:cs typeface="Times New Roman"/>
                      </a:endParaRPr>
                    </a:p>
                  </a:txBody>
                  <a:tcPr marL="68580" marR="68580" marT="0" marB="0" anchor="ctr"/>
                </a:tc>
                <a:tc>
                  <a:txBody>
                    <a:bodyPr/>
                    <a:lstStyle/>
                    <a:p>
                      <a:pPr algn="ctr">
                        <a:lnSpc>
                          <a:spcPct val="115000"/>
                        </a:lnSpc>
                        <a:spcAft>
                          <a:spcPts val="0"/>
                        </a:spcAft>
                      </a:pPr>
                      <a:r>
                        <a:rPr lang="en-US" sz="1800" b="1" dirty="0">
                          <a:solidFill>
                            <a:srgbClr val="000000"/>
                          </a:solidFill>
                          <a:effectLst/>
                          <a:latin typeface="Calibri"/>
                          <a:ea typeface="Times New Roman"/>
                          <a:cs typeface="Times New Roman"/>
                        </a:rPr>
                        <a:t>$2,319,000</a:t>
                      </a:r>
                      <a:endParaRPr lang="en-GB" sz="1800" dirty="0">
                        <a:effectLst/>
                        <a:latin typeface="Calibri"/>
                        <a:ea typeface="ＭＳ 明朝"/>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0402670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Callout 6"/>
          <p:cNvSpPr/>
          <p:nvPr/>
        </p:nvSpPr>
        <p:spPr bwMode="auto">
          <a:xfrm>
            <a:off x="3213100" y="4508500"/>
            <a:ext cx="914400" cy="612648"/>
          </a:xfrm>
          <a:prstGeom prst="wedgeEllipseCallou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CA" sz="1000" b="0" i="0" u="none" strike="noStrike" cap="none" normalizeH="0" baseline="0" smtClean="0">
              <a:ln>
                <a:noFill/>
              </a:ln>
              <a:solidFill>
                <a:srgbClr val="21578A"/>
              </a:solidFill>
              <a:effectLst/>
              <a:latin typeface="Calibri" pitchFamily="34" charset="0"/>
            </a:endParaRPr>
          </a:p>
        </p:txBody>
      </p:sp>
      <p:sp>
        <p:nvSpPr>
          <p:cNvPr id="15" name="Rectangle 17"/>
          <p:cNvSpPr>
            <a:spLocks/>
          </p:cNvSpPr>
          <p:nvPr/>
        </p:nvSpPr>
        <p:spPr bwMode="auto">
          <a:xfrm>
            <a:off x="2654365" y="241300"/>
            <a:ext cx="6032436"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defTabSz="914400">
              <a:lnSpc>
                <a:spcPct val="75000"/>
              </a:lnSpc>
            </a:pPr>
            <a:endParaRPr lang="fr-FR" sz="3200" dirty="0"/>
          </a:p>
        </p:txBody>
      </p:sp>
      <p:sp>
        <p:nvSpPr>
          <p:cNvPr id="11" name="Rectangle 10"/>
          <p:cNvSpPr/>
          <p:nvPr/>
        </p:nvSpPr>
        <p:spPr>
          <a:xfrm>
            <a:off x="166254" y="1151372"/>
            <a:ext cx="4701309" cy="4862870"/>
          </a:xfrm>
          <a:prstGeom prst="rect">
            <a:avLst/>
          </a:prstGeom>
        </p:spPr>
        <p:txBody>
          <a:bodyPr wrap="square">
            <a:spAutoFit/>
          </a:bodyPr>
          <a:lstStyle/>
          <a:p>
            <a:pPr algn="ctr"/>
            <a:r>
              <a:rPr lang="en-US" sz="2000" b="1" dirty="0" smtClean="0">
                <a:solidFill>
                  <a:srgbClr val="008000"/>
                </a:solidFill>
              </a:rPr>
              <a:t>A </a:t>
            </a:r>
            <a:r>
              <a:rPr lang="en-US" sz="2000" b="1" dirty="0" err="1" smtClean="0">
                <a:solidFill>
                  <a:srgbClr val="008000"/>
                </a:solidFill>
              </a:rPr>
              <a:t>DEi</a:t>
            </a:r>
            <a:r>
              <a:rPr lang="en-US" sz="2000" b="1" dirty="0" smtClean="0">
                <a:solidFill>
                  <a:srgbClr val="008000"/>
                </a:solidFill>
              </a:rPr>
              <a:t> Scorecard is delivered to each business and organization</a:t>
            </a:r>
          </a:p>
          <a:p>
            <a:pPr algn="ctr"/>
            <a:endParaRPr lang="en-US" sz="1600" dirty="0" smtClean="0">
              <a:solidFill>
                <a:srgbClr val="008000"/>
              </a:solidFill>
            </a:endParaRPr>
          </a:p>
          <a:p>
            <a:pPr marL="342900" indent="-342900">
              <a:spcAft>
                <a:spcPts val="0"/>
              </a:spcAft>
              <a:buSzPct val="130000"/>
              <a:buBlip>
                <a:blip r:embed="rId2"/>
              </a:buBlip>
            </a:pPr>
            <a:r>
              <a:rPr lang="en-US" dirty="0" smtClean="0">
                <a:solidFill>
                  <a:schemeClr val="tx1"/>
                </a:solidFill>
              </a:rPr>
              <a:t>Individualized </a:t>
            </a:r>
            <a:r>
              <a:rPr lang="en-US" b="1" dirty="0" smtClean="0">
                <a:solidFill>
                  <a:schemeClr val="tx1"/>
                </a:solidFill>
              </a:rPr>
              <a:t>‘broadband health check’ </a:t>
            </a:r>
            <a:r>
              <a:rPr lang="en-US" dirty="0" smtClean="0">
                <a:solidFill>
                  <a:schemeClr val="tx1"/>
                </a:solidFill>
              </a:rPr>
              <a:t>that:</a:t>
            </a:r>
          </a:p>
          <a:p>
            <a:pPr marL="685800" lvl="1" indent="-342900">
              <a:spcAft>
                <a:spcPts val="0"/>
              </a:spcAft>
              <a:buSzPct val="130000"/>
              <a:buFont typeface="Calibri" pitchFamily="34" charset="0"/>
              <a:buChar char="‒"/>
            </a:pPr>
            <a:r>
              <a:rPr lang="en-US" dirty="0" smtClean="0">
                <a:solidFill>
                  <a:schemeClr val="tx1"/>
                </a:solidFill>
              </a:rPr>
              <a:t>benchmarks competitiveness against peers </a:t>
            </a:r>
          </a:p>
          <a:p>
            <a:pPr marL="685800" lvl="1" indent="-342900">
              <a:spcAft>
                <a:spcPts val="0"/>
              </a:spcAft>
              <a:buSzPct val="130000"/>
              <a:buFont typeface="Calibri" pitchFamily="34" charset="0"/>
              <a:buChar char="‒"/>
            </a:pPr>
            <a:r>
              <a:rPr lang="en-US" dirty="0" smtClean="0">
                <a:solidFill>
                  <a:schemeClr val="tx1"/>
                </a:solidFill>
              </a:rPr>
              <a:t>estimates ROI from increased utilization</a:t>
            </a:r>
          </a:p>
          <a:p>
            <a:pPr marL="685800" lvl="1" indent="-342900">
              <a:spcAft>
                <a:spcPts val="1200"/>
              </a:spcAft>
              <a:buSzPct val="130000"/>
              <a:buFont typeface="Calibri" pitchFamily="34" charset="0"/>
              <a:buChar char="‒"/>
            </a:pPr>
            <a:r>
              <a:rPr lang="en-US" dirty="0" smtClean="0">
                <a:solidFill>
                  <a:schemeClr val="tx1"/>
                </a:solidFill>
              </a:rPr>
              <a:t>provides links to local advisors and support</a:t>
            </a:r>
          </a:p>
          <a:p>
            <a:pPr marL="342900" indent="-342900">
              <a:spcAft>
                <a:spcPts val="1200"/>
              </a:spcAft>
              <a:buSzPct val="130000"/>
              <a:buBlip>
                <a:blip r:embed="rId2"/>
              </a:buBlip>
            </a:pPr>
            <a:r>
              <a:rPr lang="en-US" dirty="0" smtClean="0">
                <a:solidFill>
                  <a:schemeClr val="tx1"/>
                </a:solidFill>
              </a:rPr>
              <a:t>Data based on the individual’s current broadband utilization against industry average</a:t>
            </a:r>
          </a:p>
          <a:p>
            <a:pPr marL="342900" indent="-342900">
              <a:spcAft>
                <a:spcPts val="1800"/>
              </a:spcAft>
              <a:buSzPct val="130000"/>
              <a:buBlip>
                <a:blip r:embed="rId2"/>
              </a:buBlip>
            </a:pPr>
            <a:r>
              <a:rPr lang="en-US" dirty="0" smtClean="0">
                <a:solidFill>
                  <a:schemeClr val="tx1"/>
                </a:solidFill>
              </a:rPr>
              <a:t>Shared with local economic development agencies so they can raise awareness,  increase adoption, and drive utilization</a:t>
            </a:r>
          </a:p>
        </p:txBody>
      </p:sp>
      <p:sp>
        <p:nvSpPr>
          <p:cNvPr id="2" name="Title 1"/>
          <p:cNvSpPr>
            <a:spLocks noGrp="1"/>
          </p:cNvSpPr>
          <p:nvPr>
            <p:ph type="title"/>
          </p:nvPr>
        </p:nvSpPr>
        <p:spPr/>
        <p:txBody>
          <a:bodyPr>
            <a:normAutofit/>
          </a:bodyPr>
          <a:lstStyle/>
          <a:p>
            <a:r>
              <a:rPr lang="en-CA" dirty="0"/>
              <a:t>Personalize Results: DEi </a:t>
            </a:r>
            <a:r>
              <a:rPr lang="en-CA" dirty="0" smtClean="0"/>
              <a:t>Scorecard</a:t>
            </a:r>
            <a:endParaRPr lang="en-US" dirty="0"/>
          </a:p>
        </p:txBody>
      </p:sp>
      <p:pic>
        <p:nvPicPr>
          <p:cNvPr id="3" name="Picture 2" descr="DEiS_VABB-00906_manufacturing-processing exampl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7164" y="889762"/>
            <a:ext cx="4659456" cy="6029884"/>
          </a:xfrm>
          <a:prstGeom prst="rect">
            <a:avLst/>
          </a:prstGeom>
        </p:spPr>
      </p:pic>
    </p:spTree>
    <p:extLst>
      <p:ext uri="{BB962C8B-B14F-4D97-AF65-F5344CB8AC3E}">
        <p14:creationId xmlns:p14="http://schemas.microsoft.com/office/powerpoint/2010/main" val="2936006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err="1" smtClean="0"/>
              <a:t>DEi</a:t>
            </a:r>
            <a:r>
              <a:rPr lang="en-US" sz="3100" dirty="0" smtClean="0"/>
              <a:t> Impact Calculator</a:t>
            </a:r>
            <a:r>
              <a:rPr lang="en-US" sz="3200" dirty="0" smtClean="0"/>
              <a:t/>
            </a:r>
            <a:br>
              <a:rPr lang="en-US" sz="3200" dirty="0" smtClean="0"/>
            </a:br>
            <a:r>
              <a:rPr lang="en-US" sz="2400" dirty="0" smtClean="0"/>
              <a:t>- choose e-strategy based on ROI - </a:t>
            </a:r>
            <a:endParaRPr lang="en-CA" sz="3200" dirty="0"/>
          </a:p>
        </p:txBody>
      </p:sp>
      <p:sp>
        <p:nvSpPr>
          <p:cNvPr id="11" name="TextBox 10"/>
          <p:cNvSpPr txBox="1"/>
          <p:nvPr/>
        </p:nvSpPr>
        <p:spPr>
          <a:xfrm>
            <a:off x="1306946" y="6604084"/>
            <a:ext cx="3047045" cy="253916"/>
          </a:xfrm>
          <a:prstGeom prst="rect">
            <a:avLst/>
          </a:prstGeom>
          <a:noFill/>
        </p:spPr>
        <p:txBody>
          <a:bodyPr wrap="square" rtlCol="0">
            <a:spAutoFit/>
          </a:bodyPr>
          <a:lstStyle/>
          <a:p>
            <a:pPr algn="r"/>
            <a:r>
              <a:rPr lang="en-US" sz="1050" dirty="0" smtClean="0">
                <a:solidFill>
                  <a:schemeClr val="tx1"/>
                </a:solidFill>
              </a:rPr>
              <a:t>Source: SNG Digital Economy Database n </a:t>
            </a:r>
            <a:r>
              <a:rPr lang="en-US" sz="1050" dirty="0">
                <a:solidFill>
                  <a:schemeClr val="tx1"/>
                </a:solidFill>
              </a:rPr>
              <a:t>= </a:t>
            </a:r>
            <a:r>
              <a:rPr lang="en-US" sz="1050" dirty="0" smtClean="0">
                <a:solidFill>
                  <a:schemeClr val="tx1"/>
                </a:solidFill>
              </a:rPr>
              <a:t>27,200</a:t>
            </a:r>
            <a:endParaRPr lang="en-US" sz="1050" dirty="0">
              <a:solidFill>
                <a:schemeClr val="tx1"/>
              </a:solidFill>
            </a:endParaRPr>
          </a:p>
        </p:txBody>
      </p:sp>
      <p:pic>
        <p:nvPicPr>
          <p:cNvPr id="12" name="Picture 11" descr="prompts.jpg"/>
          <p:cNvPicPr>
            <a:picLocks noChangeAspect="1"/>
          </p:cNvPicPr>
          <p:nvPr/>
        </p:nvPicPr>
        <p:blipFill rotWithShape="1">
          <a:blip r:embed="rId2">
            <a:extLst>
              <a:ext uri="{28A0092B-C50C-407E-A947-70E740481C1C}">
                <a14:useLocalDpi xmlns:a14="http://schemas.microsoft.com/office/drawing/2010/main" val="0"/>
              </a:ext>
            </a:extLst>
          </a:blip>
          <a:srcRect l="57099"/>
          <a:stretch/>
        </p:blipFill>
        <p:spPr>
          <a:xfrm>
            <a:off x="122992" y="3889576"/>
            <a:ext cx="8964078" cy="2155624"/>
          </a:xfrm>
          <a:prstGeom prst="rect">
            <a:avLst/>
          </a:prstGeom>
        </p:spPr>
      </p:pic>
      <p:sp>
        <p:nvSpPr>
          <p:cNvPr id="13" name="Rectangle 12"/>
          <p:cNvSpPr/>
          <p:nvPr/>
        </p:nvSpPr>
        <p:spPr bwMode="auto">
          <a:xfrm flipV="1">
            <a:off x="3652558" y="123826"/>
            <a:ext cx="916907" cy="1215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CA" sz="1000" b="0" i="0" u="none" strike="noStrike" cap="none" normalizeH="0" baseline="0" smtClean="0">
              <a:ln>
                <a:noFill/>
              </a:ln>
              <a:solidFill>
                <a:srgbClr val="21578A"/>
              </a:solidFill>
              <a:effectLst/>
              <a:latin typeface="Calibri" pitchFamily="34" charset="0"/>
            </a:endParaRPr>
          </a:p>
        </p:txBody>
      </p:sp>
      <p:pic>
        <p:nvPicPr>
          <p:cNvPr id="14" name="Picture 13" descr="prompts.jpg"/>
          <p:cNvPicPr>
            <a:picLocks noChangeAspect="1"/>
          </p:cNvPicPr>
          <p:nvPr/>
        </p:nvPicPr>
        <p:blipFill rotWithShape="1">
          <a:blip r:embed="rId2">
            <a:extLst>
              <a:ext uri="{28A0092B-C50C-407E-A947-70E740481C1C}">
                <a14:useLocalDpi xmlns:a14="http://schemas.microsoft.com/office/drawing/2010/main" val="0"/>
              </a:ext>
            </a:extLst>
          </a:blip>
          <a:srcRect t="5937" r="42799" b="50811"/>
          <a:stretch/>
        </p:blipFill>
        <p:spPr>
          <a:xfrm>
            <a:off x="0" y="1860430"/>
            <a:ext cx="9087070" cy="933570"/>
          </a:xfrm>
          <a:prstGeom prst="rect">
            <a:avLst/>
          </a:prstGeom>
        </p:spPr>
      </p:pic>
      <p:sp>
        <p:nvSpPr>
          <p:cNvPr id="15" name="TextBox 14"/>
          <p:cNvSpPr txBox="1"/>
          <p:nvPr/>
        </p:nvSpPr>
        <p:spPr>
          <a:xfrm>
            <a:off x="412334" y="1168968"/>
            <a:ext cx="7741066" cy="523220"/>
          </a:xfrm>
          <a:prstGeom prst="rect">
            <a:avLst/>
          </a:prstGeom>
          <a:solidFill>
            <a:srgbClr val="FFFFFF">
              <a:alpha val="50000"/>
            </a:srgbClr>
          </a:solidFill>
        </p:spPr>
        <p:txBody>
          <a:bodyPr wrap="square" rtlCol="0">
            <a:spAutoFit/>
          </a:bodyPr>
          <a:lstStyle/>
          <a:p>
            <a:r>
              <a:rPr lang="en-CA" sz="2800" b="1" dirty="0" smtClean="0">
                <a:solidFill>
                  <a:srgbClr val="409736"/>
                </a:solidFill>
              </a:rPr>
              <a:t>1. Select your organization characteristics</a:t>
            </a:r>
            <a:endParaRPr lang="en-CA" sz="2800" b="1" dirty="0">
              <a:solidFill>
                <a:srgbClr val="409736"/>
              </a:solidFill>
            </a:endParaRPr>
          </a:p>
        </p:txBody>
      </p:sp>
      <p:sp>
        <p:nvSpPr>
          <p:cNvPr id="17" name="TextBox 16"/>
          <p:cNvSpPr txBox="1"/>
          <p:nvPr/>
        </p:nvSpPr>
        <p:spPr>
          <a:xfrm>
            <a:off x="409159" y="3106978"/>
            <a:ext cx="7741066" cy="523220"/>
          </a:xfrm>
          <a:prstGeom prst="rect">
            <a:avLst/>
          </a:prstGeom>
          <a:solidFill>
            <a:srgbClr val="FFFFFF">
              <a:alpha val="50000"/>
            </a:srgbClr>
          </a:solidFill>
        </p:spPr>
        <p:txBody>
          <a:bodyPr wrap="square" rtlCol="0">
            <a:spAutoFit/>
          </a:bodyPr>
          <a:lstStyle/>
          <a:p>
            <a:r>
              <a:rPr lang="en-CA" sz="2800" b="1" dirty="0">
                <a:solidFill>
                  <a:srgbClr val="409736"/>
                </a:solidFill>
              </a:rPr>
              <a:t>2</a:t>
            </a:r>
            <a:r>
              <a:rPr lang="en-CA" sz="2800" b="1" dirty="0" smtClean="0">
                <a:solidFill>
                  <a:srgbClr val="409736"/>
                </a:solidFill>
              </a:rPr>
              <a:t>. Select your actual and needed e-Solutions</a:t>
            </a:r>
            <a:endParaRPr lang="en-CA" sz="2800" b="1" dirty="0">
              <a:solidFill>
                <a:srgbClr val="409736"/>
              </a:solidFill>
            </a:endParaRPr>
          </a:p>
        </p:txBody>
      </p:sp>
    </p:spTree>
    <p:extLst>
      <p:ext uri="{BB962C8B-B14F-4D97-AF65-F5344CB8AC3E}">
        <p14:creationId xmlns:p14="http://schemas.microsoft.com/office/powerpoint/2010/main" val="28445690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3652558" y="1339239"/>
            <a:ext cx="916907" cy="913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CA" sz="1000" b="0" i="0" u="none" strike="noStrike" cap="none" normalizeH="0" baseline="0" smtClean="0">
              <a:ln>
                <a:noFill/>
              </a:ln>
              <a:solidFill>
                <a:srgbClr val="21578A"/>
              </a:solidFill>
              <a:effectLst/>
              <a:latin typeface="Calibri" pitchFamily="34" charset="0"/>
            </a:endParaRPr>
          </a:p>
        </p:txBody>
      </p:sp>
      <p:sp>
        <p:nvSpPr>
          <p:cNvPr id="16" name="TextBox 15"/>
          <p:cNvSpPr txBox="1"/>
          <p:nvPr/>
        </p:nvSpPr>
        <p:spPr>
          <a:xfrm>
            <a:off x="331245" y="3386378"/>
            <a:ext cx="7741066" cy="523220"/>
          </a:xfrm>
          <a:prstGeom prst="rect">
            <a:avLst/>
          </a:prstGeom>
          <a:solidFill>
            <a:srgbClr val="FFFFFF">
              <a:alpha val="50000"/>
            </a:srgbClr>
          </a:solidFill>
        </p:spPr>
        <p:txBody>
          <a:bodyPr wrap="square" rtlCol="0">
            <a:spAutoFit/>
          </a:bodyPr>
          <a:lstStyle/>
          <a:p>
            <a:r>
              <a:rPr lang="en-CA" sz="2800" b="1" dirty="0">
                <a:solidFill>
                  <a:srgbClr val="409736"/>
                </a:solidFill>
              </a:rPr>
              <a:t>4</a:t>
            </a:r>
            <a:r>
              <a:rPr lang="en-CA" sz="2800" b="1" dirty="0" smtClean="0">
                <a:solidFill>
                  <a:srgbClr val="409736"/>
                </a:solidFill>
              </a:rPr>
              <a:t>. Details of potential revenues and cost savings</a:t>
            </a:r>
            <a:endParaRPr lang="en-CA" sz="2800" b="1" dirty="0">
              <a:solidFill>
                <a:srgbClr val="409736"/>
              </a:solidFill>
            </a:endParaRPr>
          </a:p>
        </p:txBody>
      </p:sp>
      <p:sp>
        <p:nvSpPr>
          <p:cNvPr id="19" name="TextBox 18"/>
          <p:cNvSpPr txBox="1"/>
          <p:nvPr/>
        </p:nvSpPr>
        <p:spPr>
          <a:xfrm>
            <a:off x="331244" y="1117851"/>
            <a:ext cx="8488905" cy="523220"/>
          </a:xfrm>
          <a:prstGeom prst="rect">
            <a:avLst/>
          </a:prstGeom>
          <a:solidFill>
            <a:srgbClr val="FFFFFF">
              <a:alpha val="50000"/>
            </a:srgbClr>
          </a:solidFill>
        </p:spPr>
        <p:txBody>
          <a:bodyPr wrap="square" rtlCol="0">
            <a:spAutoFit/>
          </a:bodyPr>
          <a:lstStyle/>
          <a:p>
            <a:r>
              <a:rPr lang="en-CA" sz="2800" b="1" dirty="0">
                <a:solidFill>
                  <a:srgbClr val="409736"/>
                </a:solidFill>
              </a:rPr>
              <a:t>3</a:t>
            </a:r>
            <a:r>
              <a:rPr lang="en-CA" sz="2800" b="1" dirty="0" smtClean="0">
                <a:solidFill>
                  <a:srgbClr val="409736"/>
                </a:solidFill>
              </a:rPr>
              <a:t>. See your potential benefits from increased utilization</a:t>
            </a:r>
            <a:endParaRPr lang="en-CA" sz="2800" b="1" dirty="0">
              <a:solidFill>
                <a:srgbClr val="409736"/>
              </a:solidFill>
            </a:endParaRPr>
          </a:p>
        </p:txBody>
      </p:sp>
      <p:pic>
        <p:nvPicPr>
          <p:cNvPr id="10" name="Picture 9" descr="bottom right.jpg"/>
          <p:cNvPicPr>
            <a:picLocks noChangeAspect="1"/>
          </p:cNvPicPr>
          <p:nvPr/>
        </p:nvPicPr>
        <p:blipFill rotWithShape="1">
          <a:blip r:embed="rId2">
            <a:extLst>
              <a:ext uri="{28A0092B-C50C-407E-A947-70E740481C1C}">
                <a14:useLocalDpi xmlns:a14="http://schemas.microsoft.com/office/drawing/2010/main" val="0"/>
              </a:ext>
            </a:extLst>
          </a:blip>
          <a:srcRect t="10595" b="10882"/>
          <a:stretch/>
        </p:blipFill>
        <p:spPr>
          <a:xfrm>
            <a:off x="457200" y="3962253"/>
            <a:ext cx="8160794" cy="2622823"/>
          </a:xfrm>
          <a:prstGeom prst="rect">
            <a:avLst/>
          </a:prstGeom>
        </p:spPr>
      </p:pic>
      <p:pic>
        <p:nvPicPr>
          <p:cNvPr id="7" name="Picture 6" descr="Top right.jpg"/>
          <p:cNvPicPr>
            <a:picLocks noChangeAspect="1"/>
          </p:cNvPicPr>
          <p:nvPr/>
        </p:nvPicPr>
        <p:blipFill rotWithShape="1">
          <a:blip r:embed="rId3">
            <a:extLst>
              <a:ext uri="{28A0092B-C50C-407E-A947-70E740481C1C}">
                <a14:useLocalDpi xmlns:a14="http://schemas.microsoft.com/office/drawing/2010/main" val="0"/>
              </a:ext>
            </a:extLst>
          </a:blip>
          <a:srcRect l="2318" t="18000" b="19500"/>
          <a:stretch/>
        </p:blipFill>
        <p:spPr>
          <a:xfrm>
            <a:off x="556265" y="1676400"/>
            <a:ext cx="8026400" cy="1587500"/>
          </a:xfrm>
          <a:prstGeom prst="rect">
            <a:avLst/>
          </a:prstGeom>
        </p:spPr>
      </p:pic>
      <p:sp>
        <p:nvSpPr>
          <p:cNvPr id="11" name="TextBox 10"/>
          <p:cNvSpPr txBox="1"/>
          <p:nvPr/>
        </p:nvSpPr>
        <p:spPr>
          <a:xfrm>
            <a:off x="1220638" y="6605130"/>
            <a:ext cx="3047045" cy="253916"/>
          </a:xfrm>
          <a:prstGeom prst="rect">
            <a:avLst/>
          </a:prstGeom>
          <a:noFill/>
        </p:spPr>
        <p:txBody>
          <a:bodyPr wrap="square" rtlCol="0">
            <a:spAutoFit/>
          </a:bodyPr>
          <a:lstStyle/>
          <a:p>
            <a:r>
              <a:rPr lang="en-US" sz="1050" dirty="0" smtClean="0">
                <a:solidFill>
                  <a:schemeClr val="tx1"/>
                </a:solidFill>
              </a:rPr>
              <a:t>Source: SNG Digital Economy Database n </a:t>
            </a:r>
            <a:r>
              <a:rPr lang="en-US" sz="1050" dirty="0">
                <a:solidFill>
                  <a:schemeClr val="tx1"/>
                </a:solidFill>
              </a:rPr>
              <a:t>= </a:t>
            </a:r>
            <a:r>
              <a:rPr lang="en-US" sz="1050" dirty="0" smtClean="0">
                <a:solidFill>
                  <a:schemeClr val="tx1"/>
                </a:solidFill>
              </a:rPr>
              <a:t>27,200</a:t>
            </a:r>
            <a:endParaRPr lang="en-US" sz="1050" dirty="0">
              <a:solidFill>
                <a:schemeClr val="tx1"/>
              </a:solidFill>
            </a:endParaRPr>
          </a:p>
        </p:txBody>
      </p:sp>
      <p:sp>
        <p:nvSpPr>
          <p:cNvPr id="2" name="Title 1"/>
          <p:cNvSpPr>
            <a:spLocks noGrp="1"/>
          </p:cNvSpPr>
          <p:nvPr>
            <p:ph type="title"/>
          </p:nvPr>
        </p:nvSpPr>
        <p:spPr/>
        <p:txBody>
          <a:bodyPr>
            <a:normAutofit fontScale="90000"/>
          </a:bodyPr>
          <a:lstStyle/>
          <a:p>
            <a:r>
              <a:rPr lang="en-US" sz="3100" dirty="0" err="1" smtClean="0"/>
              <a:t>DEi</a:t>
            </a:r>
            <a:r>
              <a:rPr lang="en-US" sz="3100" dirty="0" smtClean="0"/>
              <a:t> Impact Calculator</a:t>
            </a:r>
            <a:r>
              <a:rPr lang="en-US" sz="3200" dirty="0" smtClean="0"/>
              <a:t/>
            </a:r>
            <a:br>
              <a:rPr lang="en-US" sz="3200" dirty="0" smtClean="0"/>
            </a:br>
            <a:r>
              <a:rPr lang="en-US" sz="2400" dirty="0" smtClean="0"/>
              <a:t>- choose e-strategy based on ROI - </a:t>
            </a:r>
            <a:endParaRPr lang="en-CA" sz="3200" dirty="0"/>
          </a:p>
        </p:txBody>
      </p:sp>
    </p:spTree>
    <p:extLst>
      <p:ext uri="{BB962C8B-B14F-4D97-AF65-F5344CB8AC3E}">
        <p14:creationId xmlns:p14="http://schemas.microsoft.com/office/powerpoint/2010/main" val="1855660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SNG Broadband Research in Illinois</a:t>
            </a:r>
            <a:endParaRPr lang="en-US" dirty="0"/>
          </a:p>
        </p:txBody>
      </p:sp>
      <p:pic>
        <p:nvPicPr>
          <p:cNvPr id="3" name="Picture 2" descr="Illinois DEi.png"/>
          <p:cNvPicPr>
            <a:picLocks noChangeAspect="1"/>
          </p:cNvPicPr>
          <p:nvPr/>
        </p:nvPicPr>
        <p:blipFill rotWithShape="1">
          <a:blip r:embed="rId2">
            <a:extLst>
              <a:ext uri="{28A0092B-C50C-407E-A947-70E740481C1C}">
                <a14:useLocalDpi xmlns:a14="http://schemas.microsoft.com/office/drawing/2010/main" val="0"/>
              </a:ext>
            </a:extLst>
          </a:blip>
          <a:srcRect l="24630" t="3214" r="28398" b="26354"/>
          <a:stretch/>
        </p:blipFill>
        <p:spPr>
          <a:xfrm>
            <a:off x="5443246" y="1114385"/>
            <a:ext cx="3379180" cy="4224067"/>
          </a:xfrm>
          <a:prstGeom prst="rect">
            <a:avLst/>
          </a:prstGeom>
        </p:spPr>
      </p:pic>
      <p:sp>
        <p:nvSpPr>
          <p:cNvPr id="4" name="TextBox 3"/>
          <p:cNvSpPr txBox="1"/>
          <p:nvPr/>
        </p:nvSpPr>
        <p:spPr>
          <a:xfrm>
            <a:off x="1220638" y="6605130"/>
            <a:ext cx="4222608" cy="253916"/>
          </a:xfrm>
          <a:prstGeom prst="rect">
            <a:avLst/>
          </a:prstGeom>
          <a:noFill/>
        </p:spPr>
        <p:txBody>
          <a:bodyPr wrap="square" rtlCol="0">
            <a:spAutoFit/>
          </a:bodyPr>
          <a:lstStyle/>
          <a:p>
            <a:r>
              <a:rPr lang="en-US" sz="1050" dirty="0" smtClean="0">
                <a:solidFill>
                  <a:schemeClr val="tx1"/>
                </a:solidFill>
              </a:rPr>
              <a:t>Source: SNG Digital Economy Database for Illinois  n </a:t>
            </a:r>
            <a:r>
              <a:rPr lang="en-US" sz="1050" dirty="0">
                <a:solidFill>
                  <a:schemeClr val="tx1"/>
                </a:solidFill>
              </a:rPr>
              <a:t>= </a:t>
            </a:r>
            <a:r>
              <a:rPr lang="en-US" sz="1050" dirty="0" smtClean="0">
                <a:solidFill>
                  <a:schemeClr val="tx1"/>
                </a:solidFill>
              </a:rPr>
              <a:t>7,225</a:t>
            </a:r>
            <a:endParaRPr lang="en-US" sz="1050" dirty="0">
              <a:solidFill>
                <a:schemeClr val="tx1"/>
              </a:solidFill>
            </a:endParaRPr>
          </a:p>
        </p:txBody>
      </p:sp>
      <p:pic>
        <p:nvPicPr>
          <p:cNvPr id="5" name="Picture 4" descr="Illinois DEi.png"/>
          <p:cNvPicPr>
            <a:picLocks noChangeAspect="1"/>
          </p:cNvPicPr>
          <p:nvPr/>
        </p:nvPicPr>
        <p:blipFill rotWithShape="1">
          <a:blip r:embed="rId2">
            <a:extLst>
              <a:ext uri="{28A0092B-C50C-407E-A947-70E740481C1C}">
                <a14:useLocalDpi xmlns:a14="http://schemas.microsoft.com/office/drawing/2010/main" val="0"/>
              </a:ext>
            </a:extLst>
          </a:blip>
          <a:srcRect l="-438" t="87536" r="-293" b="-3014"/>
          <a:stretch/>
        </p:blipFill>
        <p:spPr>
          <a:xfrm>
            <a:off x="4894883" y="5338452"/>
            <a:ext cx="4118114" cy="527512"/>
          </a:xfrm>
          <a:prstGeom prst="rect">
            <a:avLst/>
          </a:prstGeom>
        </p:spPr>
      </p:pic>
      <p:sp>
        <p:nvSpPr>
          <p:cNvPr id="6" name="TextBox 5"/>
          <p:cNvSpPr txBox="1"/>
          <p:nvPr/>
        </p:nvSpPr>
        <p:spPr>
          <a:xfrm>
            <a:off x="5844067" y="5847757"/>
            <a:ext cx="2799001" cy="369332"/>
          </a:xfrm>
          <a:prstGeom prst="rect">
            <a:avLst/>
          </a:prstGeom>
          <a:noFill/>
        </p:spPr>
        <p:txBody>
          <a:bodyPr wrap="none" rtlCol="0">
            <a:spAutoFit/>
          </a:bodyPr>
          <a:lstStyle/>
          <a:p>
            <a:r>
              <a:rPr lang="en-US" dirty="0" smtClean="0">
                <a:solidFill>
                  <a:schemeClr val="tx2"/>
                </a:solidFill>
              </a:rPr>
              <a:t>Average DEi score by region</a:t>
            </a:r>
            <a:endParaRPr lang="en-US" dirty="0">
              <a:solidFill>
                <a:schemeClr val="tx2"/>
              </a:solidFill>
            </a:endParaRPr>
          </a:p>
        </p:txBody>
      </p:sp>
      <p:sp>
        <p:nvSpPr>
          <p:cNvPr id="7" name="TextBox 6"/>
          <p:cNvSpPr txBox="1"/>
          <p:nvPr/>
        </p:nvSpPr>
        <p:spPr>
          <a:xfrm>
            <a:off x="456198" y="1516466"/>
            <a:ext cx="4775474" cy="2400657"/>
          </a:xfrm>
          <a:prstGeom prst="rect">
            <a:avLst/>
          </a:prstGeom>
          <a:noFill/>
        </p:spPr>
        <p:txBody>
          <a:bodyPr wrap="none" rtlCol="0">
            <a:spAutoFit/>
          </a:bodyPr>
          <a:lstStyle/>
          <a:p>
            <a:pPr marL="285750" indent="-285750">
              <a:lnSpc>
                <a:spcPct val="150000"/>
              </a:lnSpc>
              <a:buFont typeface="Arial"/>
              <a:buChar char="•"/>
            </a:pPr>
            <a:r>
              <a:rPr lang="en-US" sz="2000" dirty="0" smtClean="0"/>
              <a:t>Study was conducted in 2012 statewide</a:t>
            </a:r>
          </a:p>
          <a:p>
            <a:pPr marL="285750" indent="-285750">
              <a:lnSpc>
                <a:spcPct val="150000"/>
              </a:lnSpc>
              <a:buFont typeface="Arial"/>
              <a:buChar char="•"/>
            </a:pPr>
            <a:r>
              <a:rPr lang="en-US" sz="2000" dirty="0" smtClean="0"/>
              <a:t>Collected broadband metrics from over:</a:t>
            </a:r>
          </a:p>
          <a:p>
            <a:pPr marL="742950" lvl="1" indent="-285750">
              <a:lnSpc>
                <a:spcPct val="150000"/>
              </a:lnSpc>
              <a:buFont typeface="Wingdings" charset="2"/>
              <a:buChar char="Ø"/>
            </a:pPr>
            <a:r>
              <a:rPr lang="en-US" sz="2000" dirty="0" smtClean="0"/>
              <a:t>4,329 commercial businesses	</a:t>
            </a:r>
          </a:p>
          <a:p>
            <a:pPr marL="742950" lvl="1" indent="-285750">
              <a:lnSpc>
                <a:spcPct val="150000"/>
              </a:lnSpc>
              <a:buFont typeface="Wingdings" charset="2"/>
              <a:buChar char="Ø"/>
            </a:pPr>
            <a:r>
              <a:rPr lang="en-US" sz="2000" dirty="0" smtClean="0"/>
              <a:t>2,896 community anchor institutions</a:t>
            </a:r>
          </a:p>
          <a:p>
            <a:pPr marL="742950" lvl="1" indent="-285750">
              <a:lnSpc>
                <a:spcPct val="150000"/>
              </a:lnSpc>
              <a:buFont typeface="Wingdings" charset="2"/>
              <a:buChar char="Ø"/>
            </a:pPr>
            <a:r>
              <a:rPr lang="en-US" sz="2000" dirty="0" smtClean="0"/>
              <a:t>2,058 households </a:t>
            </a:r>
          </a:p>
        </p:txBody>
      </p:sp>
      <p:sp>
        <p:nvSpPr>
          <p:cNvPr id="8" name="Rounded Rectangle 7"/>
          <p:cNvSpPr/>
          <p:nvPr/>
        </p:nvSpPr>
        <p:spPr>
          <a:xfrm>
            <a:off x="456198" y="4339804"/>
            <a:ext cx="4290729" cy="1676743"/>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en-US" sz="2000" dirty="0"/>
              <a:t>Provided </a:t>
            </a:r>
            <a:r>
              <a:rPr lang="en-US" sz="2000" dirty="0" smtClean="0"/>
              <a:t>actionable insights </a:t>
            </a:r>
          </a:p>
          <a:p>
            <a:pPr algn="ctr">
              <a:lnSpc>
                <a:spcPct val="150000"/>
              </a:lnSpc>
            </a:pPr>
            <a:r>
              <a:rPr lang="en-US" sz="2000" dirty="0" smtClean="0"/>
              <a:t>on </a:t>
            </a:r>
            <a:r>
              <a:rPr lang="en-US" sz="2000" dirty="0"/>
              <a:t>broadband </a:t>
            </a:r>
          </a:p>
          <a:p>
            <a:pPr algn="ctr">
              <a:lnSpc>
                <a:spcPct val="150000"/>
              </a:lnSpc>
            </a:pPr>
            <a:r>
              <a:rPr lang="en-US" sz="2000" dirty="0"/>
              <a:t>utilization and impacts in Illinois</a:t>
            </a:r>
          </a:p>
        </p:txBody>
      </p:sp>
    </p:spTree>
    <p:extLst>
      <p:ext uri="{BB962C8B-B14F-4D97-AF65-F5344CB8AC3E}">
        <p14:creationId xmlns:p14="http://schemas.microsoft.com/office/powerpoint/2010/main" val="1294118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Broadband Research Methodology</a:t>
            </a:r>
            <a:endParaRPr lang="en-US" dirty="0"/>
          </a:p>
        </p:txBody>
      </p:sp>
      <p:sp>
        <p:nvSpPr>
          <p:cNvPr id="3" name="TextBox 2"/>
          <p:cNvSpPr txBox="1"/>
          <p:nvPr/>
        </p:nvSpPr>
        <p:spPr>
          <a:xfrm>
            <a:off x="181322" y="1553453"/>
            <a:ext cx="8962678" cy="3074688"/>
          </a:xfrm>
          <a:prstGeom prst="rect">
            <a:avLst/>
          </a:prstGeom>
          <a:noFill/>
        </p:spPr>
        <p:txBody>
          <a:bodyPr wrap="square" rtlCol="0">
            <a:spAutoFit/>
          </a:bodyPr>
          <a:lstStyle/>
          <a:p>
            <a:pPr marL="285750" indent="-285750">
              <a:lnSpc>
                <a:spcPct val="120000"/>
              </a:lnSpc>
              <a:spcAft>
                <a:spcPts val="2400"/>
              </a:spcAft>
              <a:buFont typeface="Arial"/>
              <a:buChar char="•"/>
            </a:pPr>
            <a:r>
              <a:rPr lang="en-US" sz="2000" b="1" dirty="0" smtClean="0">
                <a:solidFill>
                  <a:srgbClr val="008000"/>
                </a:solidFill>
              </a:rPr>
              <a:t>Data collection from thousands </a:t>
            </a:r>
            <a:r>
              <a:rPr lang="en-US" sz="2000" dirty="0" smtClean="0"/>
              <a:t>of local businesses, organizations and households</a:t>
            </a:r>
          </a:p>
          <a:p>
            <a:pPr marL="285750" indent="-285750">
              <a:lnSpc>
                <a:spcPct val="120000"/>
              </a:lnSpc>
              <a:spcAft>
                <a:spcPts val="1200"/>
              </a:spcAft>
              <a:buFont typeface="Arial"/>
              <a:buChar char="•"/>
            </a:pPr>
            <a:r>
              <a:rPr lang="en-US" sz="2000" b="1" dirty="0" smtClean="0">
                <a:solidFill>
                  <a:srgbClr val="008000"/>
                </a:solidFill>
              </a:rPr>
              <a:t>110 advanced broadband metrics </a:t>
            </a:r>
            <a:r>
              <a:rPr lang="en-US" sz="2000" dirty="0" smtClean="0"/>
              <a:t>are collected from each respondent</a:t>
            </a:r>
          </a:p>
          <a:p>
            <a:pPr marL="800100" lvl="1" indent="-342900">
              <a:lnSpc>
                <a:spcPct val="120000"/>
              </a:lnSpc>
              <a:spcAft>
                <a:spcPts val="1200"/>
              </a:spcAft>
              <a:buFont typeface="Wingdings" charset="2"/>
              <a:buChar char="ü"/>
            </a:pPr>
            <a:r>
              <a:rPr lang="en-US" dirty="0" smtClean="0"/>
              <a:t>17 broadband utilization categories for businesses and 30 categories for households</a:t>
            </a:r>
          </a:p>
          <a:p>
            <a:pPr marL="800100" lvl="1" indent="-342900">
              <a:lnSpc>
                <a:spcPct val="120000"/>
              </a:lnSpc>
              <a:spcAft>
                <a:spcPts val="1200"/>
              </a:spcAft>
              <a:buFont typeface="Wingdings" charset="2"/>
              <a:buChar char="ü"/>
            </a:pPr>
            <a:r>
              <a:rPr lang="en-US" dirty="0" smtClean="0"/>
              <a:t>Quantified broadband impacts on revenues, cost savings, and job creation</a:t>
            </a:r>
          </a:p>
          <a:p>
            <a:pPr marL="800100" lvl="1" indent="-342900">
              <a:lnSpc>
                <a:spcPct val="120000"/>
              </a:lnSpc>
              <a:spcAft>
                <a:spcPts val="1200"/>
              </a:spcAft>
              <a:buFont typeface="Wingdings" charset="2"/>
              <a:buChar char="ü"/>
            </a:pPr>
            <a:r>
              <a:rPr lang="en-US" dirty="0" smtClean="0"/>
              <a:t>Focus on industry sectors, community anchor institutions, etc.</a:t>
            </a:r>
          </a:p>
          <a:p>
            <a:pPr marL="800100" lvl="1" indent="-342900">
              <a:lnSpc>
                <a:spcPct val="120000"/>
              </a:lnSpc>
              <a:spcAft>
                <a:spcPts val="1200"/>
              </a:spcAft>
              <a:buFont typeface="Wingdings" charset="2"/>
              <a:buChar char="ü"/>
            </a:pPr>
            <a:r>
              <a:rPr lang="en-US" dirty="0"/>
              <a:t>Benefits and barriers, skills, awareness, telework, home business, etc</a:t>
            </a:r>
            <a:r>
              <a:rPr lang="en-US" dirty="0" smtClean="0"/>
              <a:t>.</a:t>
            </a:r>
          </a:p>
        </p:txBody>
      </p:sp>
      <p:pic>
        <p:nvPicPr>
          <p:cNvPr id="6" name="Picture 5" descr="data analys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0142" y="4884130"/>
            <a:ext cx="2877202" cy="1862866"/>
          </a:xfrm>
          <a:prstGeom prst="rect">
            <a:avLst/>
          </a:prstGeom>
        </p:spPr>
      </p:pic>
    </p:spTree>
    <p:extLst>
      <p:ext uri="{BB962C8B-B14F-4D97-AF65-F5344CB8AC3E}">
        <p14:creationId xmlns:p14="http://schemas.microsoft.com/office/powerpoint/2010/main" val="802692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SNG Put Data into Action</a:t>
            </a:r>
            <a:endParaRPr lang="en-US" dirty="0"/>
          </a:p>
        </p:txBody>
      </p:sp>
      <p:sp>
        <p:nvSpPr>
          <p:cNvPr id="3" name="TextBox 2"/>
          <p:cNvSpPr txBox="1"/>
          <p:nvPr/>
        </p:nvSpPr>
        <p:spPr>
          <a:xfrm>
            <a:off x="189163" y="1343860"/>
            <a:ext cx="8954837" cy="4108817"/>
          </a:xfrm>
          <a:prstGeom prst="rect">
            <a:avLst/>
          </a:prstGeom>
          <a:noFill/>
        </p:spPr>
        <p:txBody>
          <a:bodyPr wrap="square" rtlCol="0">
            <a:spAutoFit/>
          </a:bodyPr>
          <a:lstStyle/>
          <a:p>
            <a:pPr marL="342900" indent="-342900">
              <a:lnSpc>
                <a:spcPct val="120000"/>
              </a:lnSpc>
              <a:spcAft>
                <a:spcPts val="2400"/>
              </a:spcAft>
              <a:buFont typeface="Arial"/>
              <a:buChar char="•"/>
            </a:pPr>
            <a:r>
              <a:rPr lang="fr-FR" sz="2000" dirty="0"/>
              <a:t>Data </a:t>
            </a:r>
            <a:r>
              <a:rPr lang="en-US" sz="2000" dirty="0" smtClean="0"/>
              <a:t>analysis leading to </a:t>
            </a:r>
            <a:r>
              <a:rPr lang="en-US" sz="2000" b="1" dirty="0" smtClean="0">
                <a:solidFill>
                  <a:srgbClr val="008000"/>
                </a:solidFill>
              </a:rPr>
              <a:t>statewide, regional and </a:t>
            </a:r>
            <a:r>
              <a:rPr lang="en-US" sz="2000" b="1" dirty="0">
                <a:solidFill>
                  <a:srgbClr val="008000"/>
                </a:solidFill>
              </a:rPr>
              <a:t>business individual </a:t>
            </a:r>
            <a:r>
              <a:rPr lang="en-US" sz="2000" dirty="0"/>
              <a:t>assessments</a:t>
            </a:r>
          </a:p>
          <a:p>
            <a:pPr marL="342900" indent="-342900">
              <a:lnSpc>
                <a:spcPct val="120000"/>
              </a:lnSpc>
              <a:spcAft>
                <a:spcPts val="2400"/>
              </a:spcAft>
              <a:buFont typeface="Arial"/>
              <a:buChar char="•"/>
            </a:pPr>
            <a:r>
              <a:rPr lang="en-US" sz="2000" dirty="0"/>
              <a:t>Personalized strategic action </a:t>
            </a:r>
            <a:r>
              <a:rPr lang="en-US" sz="2000" b="1" dirty="0">
                <a:solidFill>
                  <a:srgbClr val="008000"/>
                </a:solidFill>
              </a:rPr>
              <a:t>to improve broadband utilization  </a:t>
            </a:r>
          </a:p>
          <a:p>
            <a:pPr marL="342900" indent="-342900">
              <a:spcAft>
                <a:spcPts val="2400"/>
              </a:spcAft>
              <a:buFont typeface="Arial"/>
              <a:buChar char="•"/>
            </a:pPr>
            <a:r>
              <a:rPr lang="en-US" sz="2000" b="1" dirty="0">
                <a:solidFill>
                  <a:srgbClr val="008000"/>
                </a:solidFill>
              </a:rPr>
              <a:t>Understand the local market </a:t>
            </a:r>
            <a:r>
              <a:rPr lang="en-US" sz="2000" dirty="0">
                <a:solidFill>
                  <a:srgbClr val="000000"/>
                </a:solidFill>
              </a:rPr>
              <a:t>demand for broadband</a:t>
            </a:r>
          </a:p>
          <a:p>
            <a:pPr marL="342900" indent="-342900">
              <a:spcAft>
                <a:spcPts val="2400"/>
              </a:spcAft>
              <a:buFont typeface="Arial"/>
              <a:buChar char="•"/>
            </a:pPr>
            <a:r>
              <a:rPr lang="en-US" sz="2000" dirty="0">
                <a:solidFill>
                  <a:srgbClr val="000000"/>
                </a:solidFill>
              </a:rPr>
              <a:t>Assess potential socio-economic impacts (</a:t>
            </a:r>
            <a:r>
              <a:rPr lang="en-US" sz="2000" b="1" dirty="0">
                <a:solidFill>
                  <a:srgbClr val="008000"/>
                </a:solidFill>
              </a:rPr>
              <a:t>community ROI</a:t>
            </a:r>
            <a:r>
              <a:rPr lang="en-US" sz="2000" dirty="0">
                <a:solidFill>
                  <a:srgbClr val="000000"/>
                </a:solidFill>
              </a:rPr>
              <a:t>)</a:t>
            </a:r>
          </a:p>
          <a:p>
            <a:pPr marL="342900" indent="-342900">
              <a:spcAft>
                <a:spcPts val="600"/>
              </a:spcAft>
              <a:buFont typeface="Arial"/>
              <a:buChar char="•"/>
            </a:pPr>
            <a:r>
              <a:rPr lang="en-US" sz="2000" dirty="0">
                <a:solidFill>
                  <a:srgbClr val="000000"/>
                </a:solidFill>
              </a:rPr>
              <a:t>Develop </a:t>
            </a:r>
            <a:r>
              <a:rPr lang="en-US" sz="2000" b="1" dirty="0">
                <a:solidFill>
                  <a:srgbClr val="008000"/>
                </a:solidFill>
              </a:rPr>
              <a:t>an action plan for regions and </a:t>
            </a:r>
            <a:endParaRPr lang="en-US" sz="2000" b="1" dirty="0" smtClean="0">
              <a:solidFill>
                <a:srgbClr val="008000"/>
              </a:solidFill>
            </a:endParaRPr>
          </a:p>
          <a:p>
            <a:pPr marL="365125">
              <a:spcAft>
                <a:spcPts val="600"/>
              </a:spcAft>
            </a:pPr>
            <a:r>
              <a:rPr lang="en-US" sz="2000" b="1" dirty="0" smtClean="0">
                <a:solidFill>
                  <a:srgbClr val="008000"/>
                </a:solidFill>
              </a:rPr>
              <a:t>individual </a:t>
            </a:r>
            <a:r>
              <a:rPr lang="en-US" sz="2000" b="1" dirty="0">
                <a:solidFill>
                  <a:srgbClr val="008000"/>
                </a:solidFill>
              </a:rPr>
              <a:t>businesses/organizations </a:t>
            </a:r>
            <a:endParaRPr lang="en-US" sz="2000" b="1" dirty="0" smtClean="0">
              <a:solidFill>
                <a:srgbClr val="008000"/>
              </a:solidFill>
            </a:endParaRPr>
          </a:p>
          <a:p>
            <a:pPr marL="365125">
              <a:spcAft>
                <a:spcPts val="600"/>
              </a:spcAft>
            </a:pPr>
            <a:r>
              <a:rPr lang="en-US" sz="2000" dirty="0" smtClean="0">
                <a:solidFill>
                  <a:srgbClr val="000000"/>
                </a:solidFill>
              </a:rPr>
              <a:t>that </a:t>
            </a:r>
            <a:r>
              <a:rPr lang="en-US" sz="2000" dirty="0">
                <a:solidFill>
                  <a:srgbClr val="000000"/>
                </a:solidFill>
              </a:rPr>
              <a:t>will achieve desired results</a:t>
            </a:r>
          </a:p>
          <a:p>
            <a:endParaRPr lang="en-US" dirty="0"/>
          </a:p>
        </p:txBody>
      </p:sp>
      <p:pic>
        <p:nvPicPr>
          <p:cNvPr id="4" name="Picture 3" descr="objectiv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8612" y="3904383"/>
            <a:ext cx="3738335" cy="2476647"/>
          </a:xfrm>
          <a:prstGeom prst="rect">
            <a:avLst/>
          </a:prstGeom>
        </p:spPr>
      </p:pic>
    </p:spTree>
    <p:extLst>
      <p:ext uri="{BB962C8B-B14F-4D97-AF65-F5344CB8AC3E}">
        <p14:creationId xmlns:p14="http://schemas.microsoft.com/office/powerpoint/2010/main" val="21097460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20637" y="6605130"/>
            <a:ext cx="6633369" cy="261610"/>
          </a:xfrm>
          <a:prstGeom prst="rect">
            <a:avLst/>
          </a:prstGeom>
          <a:noFill/>
        </p:spPr>
        <p:txBody>
          <a:bodyPr wrap="square" rtlCol="0">
            <a:spAutoFit/>
          </a:bodyPr>
          <a:lstStyle/>
          <a:p>
            <a:r>
              <a:rPr lang="en-CA" sz="1100" dirty="0" smtClean="0"/>
              <a:t>Based </a:t>
            </a:r>
            <a:r>
              <a:rPr lang="en-CA" sz="1100" dirty="0"/>
              <a:t>on Average DEi Score</a:t>
            </a:r>
            <a:r>
              <a:rPr lang="en-GB" sz="1100" dirty="0"/>
              <a:t> </a:t>
            </a:r>
            <a:r>
              <a:rPr lang="en-GB" sz="1100" dirty="0" smtClean="0"/>
              <a:t>- </a:t>
            </a:r>
            <a:r>
              <a:rPr lang="en-US" sz="1100" dirty="0" smtClean="0">
                <a:solidFill>
                  <a:schemeClr val="tx1"/>
                </a:solidFill>
              </a:rPr>
              <a:t>Source: SNG Digital Economy Database for Illinois  n </a:t>
            </a:r>
            <a:r>
              <a:rPr lang="en-US" sz="1100" dirty="0">
                <a:solidFill>
                  <a:schemeClr val="tx1"/>
                </a:solidFill>
              </a:rPr>
              <a:t>= </a:t>
            </a:r>
            <a:r>
              <a:rPr lang="en-US" sz="1100" dirty="0" smtClean="0">
                <a:solidFill>
                  <a:schemeClr val="tx1"/>
                </a:solidFill>
              </a:rPr>
              <a:t>7,225</a:t>
            </a:r>
            <a:endParaRPr lang="en-US" sz="1100" dirty="0">
              <a:solidFill>
                <a:schemeClr val="tx1"/>
              </a:solidFill>
            </a:endParaRPr>
          </a:p>
        </p:txBody>
      </p:sp>
      <p:sp>
        <p:nvSpPr>
          <p:cNvPr id="2" name="Title 1"/>
          <p:cNvSpPr>
            <a:spLocks noGrp="1"/>
          </p:cNvSpPr>
          <p:nvPr>
            <p:ph type="title"/>
          </p:nvPr>
        </p:nvSpPr>
        <p:spPr/>
        <p:txBody>
          <a:bodyPr/>
          <a:lstStyle/>
          <a:p>
            <a:r>
              <a:rPr lang="en-CA" dirty="0" smtClean="0"/>
              <a:t>Illinois: Utilization </a:t>
            </a:r>
            <a:r>
              <a:rPr lang="en-CA" dirty="0"/>
              <a:t>by Region and Industry </a:t>
            </a:r>
            <a:endParaRPr lang="en-US" dirty="0"/>
          </a:p>
        </p:txBody>
      </p:sp>
      <p:sp>
        <p:nvSpPr>
          <p:cNvPr id="6" name="TextBox 5"/>
          <p:cNvSpPr txBox="1"/>
          <p:nvPr/>
        </p:nvSpPr>
        <p:spPr>
          <a:xfrm>
            <a:off x="394550" y="5797132"/>
            <a:ext cx="8390939" cy="461665"/>
          </a:xfrm>
          <a:prstGeom prst="rect">
            <a:avLst/>
          </a:prstGeom>
          <a:noFill/>
        </p:spPr>
        <p:txBody>
          <a:bodyPr wrap="none" rtlCol="0">
            <a:spAutoFit/>
          </a:bodyPr>
          <a:lstStyle/>
          <a:p>
            <a:r>
              <a:rPr lang="en-US" sz="2400" b="1" dirty="0" smtClean="0">
                <a:solidFill>
                  <a:srgbClr val="008000"/>
                </a:solidFill>
              </a:rPr>
              <a:t>Cross referencing data enables to develop customized strategies </a:t>
            </a:r>
            <a:endParaRPr lang="en-US" sz="2400" b="1" dirty="0">
              <a:solidFill>
                <a:srgbClr val="008000"/>
              </a:solidFill>
            </a:endParaRPr>
          </a:p>
        </p:txBody>
      </p:sp>
      <p:pic>
        <p:nvPicPr>
          <p:cNvPr id="4" name="Picture 3" descr="Untitled.png"/>
          <p:cNvPicPr>
            <a:picLocks noChangeAspect="1"/>
          </p:cNvPicPr>
          <p:nvPr/>
        </p:nvPicPr>
        <p:blipFill rotWithShape="1">
          <a:blip r:embed="rId2">
            <a:extLst>
              <a:ext uri="{28A0092B-C50C-407E-A947-70E740481C1C}">
                <a14:useLocalDpi xmlns:a14="http://schemas.microsoft.com/office/drawing/2010/main" val="0"/>
              </a:ext>
            </a:extLst>
          </a:blip>
          <a:srcRect b="8195"/>
          <a:stretch/>
        </p:blipFill>
        <p:spPr>
          <a:xfrm>
            <a:off x="299263" y="1213018"/>
            <a:ext cx="8486226" cy="4510774"/>
          </a:xfrm>
          <a:prstGeom prst="rect">
            <a:avLst/>
          </a:prstGeom>
        </p:spPr>
      </p:pic>
    </p:spTree>
    <p:extLst>
      <p:ext uri="{BB962C8B-B14F-4D97-AF65-F5344CB8AC3E}">
        <p14:creationId xmlns:p14="http://schemas.microsoft.com/office/powerpoint/2010/main" val="3352564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801045610"/>
              </p:ext>
            </p:extLst>
          </p:nvPr>
        </p:nvGraphicFramePr>
        <p:xfrm>
          <a:off x="457200" y="1229408"/>
          <a:ext cx="8229600" cy="562859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CA" dirty="0"/>
              <a:t>Illinois: </a:t>
            </a:r>
            <a:r>
              <a:rPr lang="en-CA" dirty="0" smtClean="0"/>
              <a:t>Planning Utilization Increase</a:t>
            </a:r>
            <a:endParaRPr lang="en-US" dirty="0"/>
          </a:p>
        </p:txBody>
      </p:sp>
    </p:spTree>
    <p:extLst>
      <p:ext uri="{BB962C8B-B14F-4D97-AF65-F5344CB8AC3E}">
        <p14:creationId xmlns:p14="http://schemas.microsoft.com/office/powerpoint/2010/main" val="41709821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2176</TotalTime>
  <Words>2958</Words>
  <Application>Microsoft Office PowerPoint</Application>
  <PresentationFormat>On-screen Show (4:3)</PresentationFormat>
  <Paragraphs>563</Paragraphs>
  <Slides>45</Slides>
  <Notes>12</Notes>
  <HiddenSlides>0</HiddenSlides>
  <MMClips>0</MMClips>
  <ScaleCrop>false</ScaleCrop>
  <HeadingPairs>
    <vt:vector size="6" baseType="variant">
      <vt:variant>
        <vt:lpstr>Theme</vt:lpstr>
      </vt:variant>
      <vt:variant>
        <vt:i4>1</vt:i4>
      </vt:variant>
      <vt:variant>
        <vt:lpstr>Links</vt:lpstr>
      </vt:variant>
      <vt:variant>
        <vt:i4>2</vt:i4>
      </vt:variant>
      <vt:variant>
        <vt:lpstr>Slide Titles</vt:lpstr>
      </vt:variant>
      <vt:variant>
        <vt:i4>45</vt:i4>
      </vt:variant>
    </vt:vector>
  </HeadingPairs>
  <TitlesOfParts>
    <vt:vector size="48" baseType="lpstr">
      <vt:lpstr>Office Theme</vt:lpstr>
      <vt:lpstr>\\localhost\Users\thibaudchatel\Desktop\SNG\USA\2013-14 Chicago Conference\Macintosh HD:Users:thibaudchatel:Desktop:SNG:USA:2010-11 05 Illinois PCI:Deliverables:SNG - Illinois eStrategy Report Final - April 2013.docx!OLE_LINK4</vt:lpstr>
      <vt:lpstr>\\localhost\Users\thibaudchatel\Desktop\SNG\USA\2013-14 Chicago Conference\Macintosh HD:Users:thibaudchatel:Desktop:SNG:USA:2010-11 05 Illinois PCI:Deliverables:SNG - Illinois eStrategy Report Final - April 2013.docx!OLE_LINK5</vt:lpstr>
      <vt:lpstr>PowerPoint Presentation</vt:lpstr>
      <vt:lpstr>Making Broadband Work and Proving it</vt:lpstr>
      <vt:lpstr>Let’s Start With What We Know…</vt:lpstr>
      <vt:lpstr>…and Broadband Means Jobs</vt:lpstr>
      <vt:lpstr>SNG Broadband Research in Illinois</vt:lpstr>
      <vt:lpstr>Our Broadband Research Methodology</vt:lpstr>
      <vt:lpstr>SNG Put Data into Action</vt:lpstr>
      <vt:lpstr>Illinois: Utilization by Region and Industry </vt:lpstr>
      <vt:lpstr>Illinois: Planning Utilization Increase</vt:lpstr>
      <vt:lpstr>Digital Divide Showed in Real Numbers</vt:lpstr>
      <vt:lpstr>2014 White Paper for Blandin Foundation</vt:lpstr>
      <vt:lpstr>Incremental Impacts for Lac qui Parle County </vt:lpstr>
      <vt:lpstr>Incremental Impacts for Kanabec County </vt:lpstr>
      <vt:lpstr>Projected Impacts for Lac qui Parle County</vt:lpstr>
      <vt:lpstr>Projected Impacts for Kanabec County</vt:lpstr>
      <vt:lpstr>Increasing Broadband Utilization</vt:lpstr>
      <vt:lpstr>PowerPoint Presentation</vt:lpstr>
      <vt:lpstr>With BB Coverage, is the job done? </vt:lpstr>
      <vt:lpstr>Broadband …</vt:lpstr>
      <vt:lpstr>Take a Comprehensive Look at Broadband</vt:lpstr>
      <vt:lpstr>Why we Build Broadband Networks</vt:lpstr>
      <vt:lpstr>PowerPoint Presentation</vt:lpstr>
      <vt:lpstr>“Crossing the Chasm”</vt:lpstr>
      <vt:lpstr>Impact of Driving Utilization</vt:lpstr>
      <vt:lpstr>The Biggest Barrier is Not Knowing</vt:lpstr>
      <vt:lpstr>Active, Actionable Data Is the Key to Capitalizing on the Transformative Economic Benefits of Broadband</vt:lpstr>
      <vt:lpstr>PowerPoint Presentation</vt:lpstr>
      <vt:lpstr>What are Broadband Metrics?</vt:lpstr>
      <vt:lpstr>PowerPoint Presentation</vt:lpstr>
      <vt:lpstr>So What Should You Measure? </vt:lpstr>
      <vt:lpstr>How SNG Measures Utilization</vt:lpstr>
      <vt:lpstr>What’s so hard about utilization?</vt:lpstr>
      <vt:lpstr>PowerPoint Presentation</vt:lpstr>
      <vt:lpstr>Increased Utilization Directly  Correlates to Revenue Growth</vt:lpstr>
      <vt:lpstr>Why Drive Utilization?</vt:lpstr>
      <vt:lpstr>PowerPoint Presentation</vt:lpstr>
      <vt:lpstr>Helping Businesses Take Action</vt:lpstr>
      <vt:lpstr>SNG Recommendations for Minnesota</vt:lpstr>
      <vt:lpstr>Thank You</vt:lpstr>
      <vt:lpstr>Industry Sector Profiles </vt:lpstr>
      <vt:lpstr>Total Incremental Impacts – Lac qui Parle </vt:lpstr>
      <vt:lpstr>Total Incremental Impacts – Kanabec</vt:lpstr>
      <vt:lpstr>Personalize Results: DEi Scorecard</vt:lpstr>
      <vt:lpstr>DEi Impact Calculator - choose e-strategy based on ROI - </vt:lpstr>
      <vt:lpstr>DEi Impact Calculator - choose e-strategy based on ROI -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Thibaud Chatel</dc:creator>
  <cp:lastModifiedBy>Jennifer Bevis</cp:lastModifiedBy>
  <cp:revision>292</cp:revision>
  <dcterms:created xsi:type="dcterms:W3CDTF">2013-05-16T18:35:07Z</dcterms:created>
  <dcterms:modified xsi:type="dcterms:W3CDTF">2014-02-05T19:21:02Z</dcterms:modified>
</cp:coreProperties>
</file>