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3" r:id="rId3"/>
    <p:sldId id="257" r:id="rId4"/>
    <p:sldId id="258" r:id="rId5"/>
    <p:sldId id="260" r:id="rId6"/>
    <p:sldId id="259" r:id="rId7"/>
    <p:sldId id="262" r:id="rId8"/>
    <p:sldId id="261" r:id="rId9"/>
    <p:sldId id="264" r:id="rId10"/>
    <p:sldId id="265" r:id="rId11"/>
    <p:sldId id="266" r:id="rId12"/>
    <p:sldId id="267" r:id="rId13"/>
    <p:sldId id="268" r:id="rId14"/>
  </p:sldIdLst>
  <p:sldSz cx="9144000" cy="6858000" type="screen4x3"/>
  <p:notesSz cx="6858000" cy="9144000"/>
  <p:custShowLst>
    <p:custShow name="Custom Show 1" id="0">
      <p:sldLst>
        <p:sld r:id="rId2"/>
        <p:sld r:id="rId3"/>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 r:id="rId4"/>
        <p:sld r:id="rId5"/>
        <p:sld r:id="rId6"/>
        <p:sld r:id="rId7"/>
        <p:sld r:id="rId8"/>
        <p:sld r:id="rId9"/>
        <p:sld r:id="rId10"/>
        <p:sld r:id="rId11"/>
        <p:sld r:id="rId12"/>
        <p:sld r:id="rId13"/>
        <p:sld r:id="rId1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ADE99-F6DA-4516-B7E6-71A88A887DE3}" type="datetimeFigureOut">
              <a:rPr lang="en-US" smtClean="0"/>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3C6CB-BACF-476B-A457-8B17A5AA55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3C6CB-BACF-476B-A457-8B17A5AA55E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768DD1-489F-4FF8-9341-A654CC8E1221}" type="datetimeFigureOut">
              <a:rPr lang="en-US" smtClean="0"/>
              <a:pPr/>
              <a:t>1/31/2014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9A7607-9123-4519-9810-706C5E2D7A9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768DD1-489F-4FF8-9341-A654CC8E1221}"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7607-9123-4519-9810-706C5E2D7A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9A7607-9123-4519-9810-706C5E2D7A9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768DD1-489F-4FF8-9341-A654CC8E1221}"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768DD1-489F-4FF8-9341-A654CC8E1221}"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9A7607-9123-4519-9810-706C5E2D7A9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B768DD1-489F-4FF8-9341-A654CC8E1221}" type="datetimeFigureOut">
              <a:rPr lang="en-US" smtClean="0"/>
              <a:pPr/>
              <a:t>1/31/2014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9A7607-9123-4519-9810-706C5E2D7A9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768DD1-489F-4FF8-9341-A654CC8E1221}"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7607-9123-4519-9810-706C5E2D7A9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768DD1-489F-4FF8-9341-A654CC8E1221}" type="datetimeFigureOut">
              <a:rPr lang="en-US" smtClean="0"/>
              <a:pPr/>
              <a:t>1/31/2014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9A7607-9123-4519-9810-706C5E2D7A9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768DD1-489F-4FF8-9341-A654CC8E1221}" type="datetimeFigureOut">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9A7607-9123-4519-9810-706C5E2D7A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768DD1-489F-4FF8-9341-A654CC8E1221}" type="datetimeFigureOut">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9A7607-9123-4519-9810-706C5E2D7A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9A7607-9123-4519-9810-706C5E2D7A9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B768DD1-489F-4FF8-9341-A654CC8E1221}" type="datetimeFigureOut">
              <a:rPr lang="en-US" smtClean="0"/>
              <a:pPr/>
              <a:t>1/31/2014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9A7607-9123-4519-9810-706C5E2D7A9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B768DD1-489F-4FF8-9341-A654CC8E1221}" type="datetimeFigureOut">
              <a:rPr lang="en-US" smtClean="0"/>
              <a:pPr/>
              <a:t>1/31/2014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768DD1-489F-4FF8-9341-A654CC8E1221}" type="datetimeFigureOut">
              <a:rPr lang="en-US" smtClean="0"/>
              <a:pPr/>
              <a:t>1/31/2014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9A7607-9123-4519-9810-706C5E2D7A9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PF\SHARE\Logos, Forms\PF Logo 4.JPG"/>
          <p:cNvPicPr>
            <a:picLocks noChangeAspect="1" noChangeArrowheads="1"/>
          </p:cNvPicPr>
          <p:nvPr/>
        </p:nvPicPr>
        <p:blipFill>
          <a:blip r:embed="rId2" cstate="print"/>
          <a:stretch>
            <a:fillRect/>
          </a:stretch>
        </p:blipFill>
        <p:spPr bwMode="auto">
          <a:xfrm>
            <a:off x="1447800" y="532487"/>
            <a:ext cx="6324600" cy="1249303"/>
          </a:xfrm>
          <a:prstGeom prst="rect">
            <a:avLst/>
          </a:prstGeom>
          <a:noFill/>
        </p:spPr>
      </p:pic>
      <p:sp>
        <p:nvSpPr>
          <p:cNvPr id="9" name="TextBox 8"/>
          <p:cNvSpPr txBox="1"/>
          <p:nvPr/>
        </p:nvSpPr>
        <p:spPr>
          <a:xfrm>
            <a:off x="1219200" y="3200400"/>
            <a:ext cx="6781800" cy="2677656"/>
          </a:xfrm>
          <a:prstGeom prst="rect">
            <a:avLst/>
          </a:prstGeom>
          <a:noFill/>
        </p:spPr>
        <p:txBody>
          <a:bodyPr wrap="square" rtlCol="0">
            <a:spAutoFit/>
          </a:bodyPr>
          <a:lstStyle/>
          <a:p>
            <a:pPr algn="ctr"/>
            <a:r>
              <a:rPr lang="en-US" sz="3600" b="1" i="1" dirty="0" smtClean="0"/>
              <a:t>Technology Education for Refugees and Immigrants </a:t>
            </a:r>
          </a:p>
          <a:p>
            <a:pPr algn="ctr"/>
            <a:endParaRPr lang="en-US" sz="3600" b="1" i="1" dirty="0" smtClean="0"/>
          </a:p>
          <a:p>
            <a:pPr algn="ctr"/>
            <a:r>
              <a:rPr lang="en-US" sz="3600" b="1" i="1" dirty="0" smtClean="0"/>
              <a:t>2011-2013</a:t>
            </a:r>
            <a:endParaRPr lang="en-US" sz="3600" b="1" dirty="0" smtClean="0"/>
          </a:p>
          <a:p>
            <a:r>
              <a:rPr lang="en-US" sz="2400" dirty="0" smtClean="0"/>
              <a:t> </a:t>
            </a:r>
            <a:endParaRPr lang="en-US" sz="2400" i="1" dirty="0"/>
          </a:p>
        </p:txBody>
      </p:sp>
    </p:spTree>
  </p:cSld>
  <p:clrMapOvr>
    <a:masterClrMapping/>
  </p:clrMapOvr>
  <p:transition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962400"/>
            <a:ext cx="3581400" cy="2308324"/>
          </a:xfrm>
          <a:prstGeom prst="rect">
            <a:avLst/>
          </a:prstGeom>
          <a:noFill/>
        </p:spPr>
        <p:txBody>
          <a:bodyPr wrap="square" rtlCol="0">
            <a:spAutoFit/>
          </a:bodyPr>
          <a:lstStyle/>
          <a:p>
            <a:r>
              <a:rPr lang="en-US" dirty="0" smtClean="0">
                <a:latin typeface="Bell MT" pitchFamily="18" charset="0"/>
              </a:rPr>
              <a:t>“I know and have learned a lot. I like learning!”</a:t>
            </a:r>
          </a:p>
          <a:p>
            <a:r>
              <a:rPr lang="en-US" dirty="0">
                <a:latin typeface="Bell MT" pitchFamily="18" charset="0"/>
              </a:rPr>
              <a:t>	</a:t>
            </a:r>
            <a:r>
              <a:rPr lang="en-US" dirty="0" smtClean="0">
                <a:latin typeface="Bell MT" pitchFamily="18" charset="0"/>
              </a:rPr>
              <a:t>	~ </a:t>
            </a:r>
            <a:r>
              <a:rPr lang="en-US" i="1" dirty="0" smtClean="0">
                <a:latin typeface="Bell MT" pitchFamily="18" charset="0"/>
              </a:rPr>
              <a:t>Anonymous</a:t>
            </a:r>
            <a:endParaRPr lang="en-US" dirty="0" smtClean="0">
              <a:latin typeface="Bell MT" pitchFamily="18" charset="0"/>
            </a:endParaRPr>
          </a:p>
          <a:p>
            <a:endParaRPr lang="en-US" dirty="0">
              <a:latin typeface="Bell MT" pitchFamily="18" charset="0"/>
            </a:endParaRPr>
          </a:p>
          <a:p>
            <a:r>
              <a:rPr lang="en-US" dirty="0" smtClean="0">
                <a:latin typeface="Bell MT" pitchFamily="18" charset="0"/>
              </a:rPr>
              <a:t>“I am glad to have a class like this.”</a:t>
            </a:r>
          </a:p>
          <a:p>
            <a:r>
              <a:rPr lang="en-US" dirty="0">
                <a:latin typeface="Bell MT" pitchFamily="18" charset="0"/>
              </a:rPr>
              <a:t>	</a:t>
            </a:r>
            <a:r>
              <a:rPr lang="en-US" dirty="0" smtClean="0">
                <a:latin typeface="Bell MT" pitchFamily="18" charset="0"/>
              </a:rPr>
              <a:t>	   ~ </a:t>
            </a:r>
            <a:r>
              <a:rPr lang="en-US" i="1" dirty="0" smtClean="0">
                <a:latin typeface="Bell MT" pitchFamily="18" charset="0"/>
              </a:rPr>
              <a:t>Lee </a:t>
            </a:r>
            <a:r>
              <a:rPr lang="en-US" i="1" dirty="0" err="1" smtClean="0">
                <a:latin typeface="Bell MT" pitchFamily="18" charset="0"/>
              </a:rPr>
              <a:t>Xiong</a:t>
            </a:r>
            <a:endParaRPr lang="en-US" dirty="0">
              <a:latin typeface="Bell MT" pitchFamily="18" charset="0"/>
            </a:endParaRPr>
          </a:p>
          <a:p>
            <a:r>
              <a:rPr lang="en-US" dirty="0"/>
              <a:t> </a:t>
            </a:r>
          </a:p>
          <a:p>
            <a:endParaRPr lang="en-US" dirty="0"/>
          </a:p>
        </p:txBody>
      </p:sp>
      <p:pic>
        <p:nvPicPr>
          <p:cNvPr id="3" name="Picture 2" descr="028.JPG"/>
          <p:cNvPicPr>
            <a:picLocks noChangeAspect="1"/>
          </p:cNvPicPr>
          <p:nvPr/>
        </p:nvPicPr>
        <p:blipFill>
          <a:blip r:embed="rId2" cstate="print"/>
          <a:stretch>
            <a:fillRect/>
          </a:stretch>
        </p:blipFill>
        <p:spPr>
          <a:xfrm>
            <a:off x="381000" y="304800"/>
            <a:ext cx="4343400" cy="2895600"/>
          </a:xfrm>
          <a:prstGeom prst="rect">
            <a:avLst/>
          </a:prstGeom>
        </p:spPr>
      </p:pic>
      <p:pic>
        <p:nvPicPr>
          <p:cNvPr id="4" name="Picture 3" descr="057.JPG"/>
          <p:cNvPicPr>
            <a:picLocks noChangeAspect="1"/>
          </p:cNvPicPr>
          <p:nvPr/>
        </p:nvPicPr>
        <p:blipFill>
          <a:blip r:embed="rId3" cstate="print"/>
          <a:stretch>
            <a:fillRect/>
          </a:stretch>
        </p:blipFill>
        <p:spPr>
          <a:xfrm>
            <a:off x="4343400" y="3276600"/>
            <a:ext cx="4457700" cy="2971800"/>
          </a:xfrm>
          <a:prstGeom prst="rect">
            <a:avLst/>
          </a:prstGeom>
        </p:spPr>
      </p:pic>
    </p:spTree>
  </p:cSld>
  <p:clrMapOvr>
    <a:masterClrMapping/>
  </p:clrMapOvr>
  <p:transition advTm="9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9800" y="4495800"/>
            <a:ext cx="2743200" cy="1200329"/>
          </a:xfrm>
          <a:prstGeom prst="rect">
            <a:avLst/>
          </a:prstGeom>
          <a:noFill/>
        </p:spPr>
        <p:txBody>
          <a:bodyPr wrap="square" rtlCol="0">
            <a:spAutoFit/>
          </a:bodyPr>
          <a:lstStyle/>
          <a:p>
            <a:r>
              <a:rPr lang="en-US" dirty="0" smtClean="0">
                <a:latin typeface="Bell MT" pitchFamily="18" charset="0"/>
              </a:rPr>
              <a:t>“I have never touched a computer before, but this is fun!”</a:t>
            </a:r>
          </a:p>
          <a:p>
            <a:r>
              <a:rPr lang="en-US" dirty="0" smtClean="0">
                <a:latin typeface="Bell MT" pitchFamily="18" charset="0"/>
              </a:rPr>
              <a:t>	       ~ </a:t>
            </a:r>
            <a:r>
              <a:rPr lang="en-US" i="1" dirty="0" smtClean="0">
                <a:latin typeface="Bell MT" pitchFamily="18" charset="0"/>
              </a:rPr>
              <a:t>Anonymous</a:t>
            </a:r>
            <a:endParaRPr lang="en-US" dirty="0">
              <a:latin typeface="Bell MT" pitchFamily="18" charset="0"/>
            </a:endParaRPr>
          </a:p>
        </p:txBody>
      </p:sp>
      <p:pic>
        <p:nvPicPr>
          <p:cNvPr id="4" name="Picture 3" descr="074.JPG"/>
          <p:cNvPicPr>
            <a:picLocks noChangeAspect="1"/>
          </p:cNvPicPr>
          <p:nvPr/>
        </p:nvPicPr>
        <p:blipFill>
          <a:blip r:embed="rId2" cstate="print"/>
          <a:srcRect l="18750" b="15625"/>
          <a:stretch>
            <a:fillRect/>
          </a:stretch>
        </p:blipFill>
        <p:spPr>
          <a:xfrm>
            <a:off x="381000" y="380999"/>
            <a:ext cx="3403600" cy="2650881"/>
          </a:xfrm>
          <a:prstGeom prst="rect">
            <a:avLst/>
          </a:prstGeom>
        </p:spPr>
      </p:pic>
      <p:pic>
        <p:nvPicPr>
          <p:cNvPr id="5" name="Picture 4" descr="089.JPG"/>
          <p:cNvPicPr>
            <a:picLocks noChangeAspect="1"/>
          </p:cNvPicPr>
          <p:nvPr/>
        </p:nvPicPr>
        <p:blipFill>
          <a:blip r:embed="rId3" cstate="print"/>
          <a:stretch>
            <a:fillRect/>
          </a:stretch>
        </p:blipFill>
        <p:spPr>
          <a:xfrm>
            <a:off x="3962400" y="381000"/>
            <a:ext cx="4800600" cy="3600450"/>
          </a:xfrm>
          <a:prstGeom prst="rect">
            <a:avLst/>
          </a:prstGeom>
        </p:spPr>
      </p:pic>
      <p:pic>
        <p:nvPicPr>
          <p:cNvPr id="6" name="Picture 5" descr="001 (2).JPG"/>
          <p:cNvPicPr>
            <a:picLocks noChangeAspect="1"/>
          </p:cNvPicPr>
          <p:nvPr/>
        </p:nvPicPr>
        <p:blipFill>
          <a:blip r:embed="rId4" cstate="print"/>
          <a:stretch>
            <a:fillRect/>
          </a:stretch>
        </p:blipFill>
        <p:spPr>
          <a:xfrm>
            <a:off x="381000" y="4099646"/>
            <a:ext cx="3581400" cy="2149151"/>
          </a:xfrm>
          <a:prstGeom prst="rect">
            <a:avLst/>
          </a:prstGeom>
        </p:spPr>
      </p:pic>
    </p:spTree>
  </p:cSld>
  <p:clrMapOvr>
    <a:masterClrMapping/>
  </p:clrMapOvr>
  <p:transition advTm="9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381000"/>
            <a:ext cx="2971800" cy="2585323"/>
          </a:xfrm>
          <a:prstGeom prst="rect">
            <a:avLst/>
          </a:prstGeom>
          <a:noFill/>
        </p:spPr>
        <p:txBody>
          <a:bodyPr wrap="square" rtlCol="0">
            <a:spAutoFit/>
          </a:bodyPr>
          <a:lstStyle/>
          <a:p>
            <a:r>
              <a:rPr lang="en-US" dirty="0" smtClean="0">
                <a:latin typeface="Bell MT" pitchFamily="18" charset="0"/>
              </a:rPr>
              <a:t>“It </a:t>
            </a:r>
            <a:r>
              <a:rPr lang="en-US" dirty="0">
                <a:latin typeface="Bell MT" pitchFamily="18" charset="0"/>
              </a:rPr>
              <a:t>is better for us because we can learn something about computers.” </a:t>
            </a:r>
            <a:endParaRPr lang="en-US" dirty="0" smtClean="0">
              <a:latin typeface="Bell MT" pitchFamily="18" charset="0"/>
            </a:endParaRPr>
          </a:p>
          <a:p>
            <a:r>
              <a:rPr lang="en-US" dirty="0" smtClean="0">
                <a:latin typeface="Bell MT" pitchFamily="18" charset="0"/>
              </a:rPr>
              <a:t>	         ~ </a:t>
            </a:r>
            <a:r>
              <a:rPr lang="en-US" i="1" dirty="0" smtClean="0">
                <a:latin typeface="Bell MT" pitchFamily="18" charset="0"/>
              </a:rPr>
              <a:t>Anonymous</a:t>
            </a:r>
            <a:endParaRPr lang="en-US" dirty="0" smtClean="0">
              <a:latin typeface="Bell MT" pitchFamily="18" charset="0"/>
            </a:endParaRPr>
          </a:p>
          <a:p>
            <a:endParaRPr lang="en-US" dirty="0">
              <a:latin typeface="Bell MT" pitchFamily="18" charset="0"/>
            </a:endParaRPr>
          </a:p>
          <a:p>
            <a:r>
              <a:rPr lang="en-US" dirty="0">
                <a:latin typeface="Bell MT" pitchFamily="18" charset="0"/>
              </a:rPr>
              <a:t>“I really enjoy the program.” </a:t>
            </a:r>
            <a:endParaRPr lang="en-US" dirty="0" smtClean="0">
              <a:latin typeface="Bell MT" pitchFamily="18" charset="0"/>
            </a:endParaRPr>
          </a:p>
          <a:p>
            <a:r>
              <a:rPr lang="en-US" dirty="0" smtClean="0">
                <a:latin typeface="Bell MT" pitchFamily="18" charset="0"/>
              </a:rPr>
              <a:t>	         ~ </a:t>
            </a:r>
            <a:r>
              <a:rPr lang="en-US" i="1" dirty="0">
                <a:latin typeface="Bell MT" pitchFamily="18" charset="0"/>
              </a:rPr>
              <a:t>May </a:t>
            </a:r>
            <a:r>
              <a:rPr lang="en-US" i="1" dirty="0" err="1">
                <a:latin typeface="Bell MT" pitchFamily="18" charset="0"/>
              </a:rPr>
              <a:t>Moua</a:t>
            </a:r>
            <a:endParaRPr lang="en-US" i="1" dirty="0">
              <a:latin typeface="Bell MT" pitchFamily="18" charset="0"/>
            </a:endParaRPr>
          </a:p>
          <a:p>
            <a:r>
              <a:rPr lang="en-US" dirty="0"/>
              <a:t> </a:t>
            </a:r>
            <a:endParaRPr lang="en-US" dirty="0">
              <a:latin typeface="Bell MT" pitchFamily="18" charset="0"/>
            </a:endParaRPr>
          </a:p>
          <a:p>
            <a:endParaRPr lang="en-US" dirty="0"/>
          </a:p>
        </p:txBody>
      </p:sp>
      <p:pic>
        <p:nvPicPr>
          <p:cNvPr id="3" name="Picture 2" descr="007 (2).JPG"/>
          <p:cNvPicPr>
            <a:picLocks noChangeAspect="1"/>
          </p:cNvPicPr>
          <p:nvPr/>
        </p:nvPicPr>
        <p:blipFill>
          <a:blip r:embed="rId2" cstate="print"/>
          <a:stretch>
            <a:fillRect/>
          </a:stretch>
        </p:blipFill>
        <p:spPr>
          <a:xfrm>
            <a:off x="381000" y="457200"/>
            <a:ext cx="3962400" cy="2377928"/>
          </a:xfrm>
          <a:prstGeom prst="rect">
            <a:avLst/>
          </a:prstGeom>
        </p:spPr>
      </p:pic>
      <p:pic>
        <p:nvPicPr>
          <p:cNvPr id="4" name="Picture 3" descr="021 (3).JPG"/>
          <p:cNvPicPr>
            <a:picLocks noChangeAspect="1"/>
          </p:cNvPicPr>
          <p:nvPr/>
        </p:nvPicPr>
        <p:blipFill>
          <a:blip r:embed="rId3" cstate="print"/>
          <a:stretch>
            <a:fillRect/>
          </a:stretch>
        </p:blipFill>
        <p:spPr>
          <a:xfrm>
            <a:off x="990600" y="3124200"/>
            <a:ext cx="4953093" cy="2971131"/>
          </a:xfrm>
          <a:prstGeom prst="rect">
            <a:avLst/>
          </a:prstGeom>
        </p:spPr>
      </p:pic>
    </p:spTree>
  </p:cSld>
  <p:clrMapOvr>
    <a:masterClrMapping/>
  </p:clrMapOvr>
  <p:transition advTm="9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685800"/>
            <a:ext cx="2286000" cy="2862322"/>
          </a:xfrm>
          <a:prstGeom prst="rect">
            <a:avLst/>
          </a:prstGeom>
          <a:noFill/>
        </p:spPr>
        <p:txBody>
          <a:bodyPr wrap="square" rtlCol="0">
            <a:spAutoFit/>
          </a:bodyPr>
          <a:lstStyle/>
          <a:p>
            <a:r>
              <a:rPr lang="en-US" dirty="0" smtClean="0">
                <a:latin typeface="Bell MT" pitchFamily="18" charset="0"/>
              </a:rPr>
              <a:t>“I like the hands on session.” </a:t>
            </a:r>
          </a:p>
          <a:p>
            <a:r>
              <a:rPr lang="en-US" dirty="0">
                <a:latin typeface="Bell MT" pitchFamily="18" charset="0"/>
              </a:rPr>
              <a:t> </a:t>
            </a:r>
            <a:r>
              <a:rPr lang="en-US" dirty="0" smtClean="0">
                <a:latin typeface="Bell MT" pitchFamily="18" charset="0"/>
              </a:rPr>
              <a:t>    ~ </a:t>
            </a:r>
            <a:r>
              <a:rPr lang="en-US" i="1" dirty="0" err="1" smtClean="0">
                <a:latin typeface="Bell MT" pitchFamily="18" charset="0"/>
              </a:rPr>
              <a:t>Leng</a:t>
            </a:r>
            <a:r>
              <a:rPr lang="en-US" i="1" dirty="0" smtClean="0">
                <a:latin typeface="Bell MT" pitchFamily="18" charset="0"/>
              </a:rPr>
              <a:t> Yang</a:t>
            </a:r>
          </a:p>
          <a:p>
            <a:endParaRPr lang="en-US" i="1" dirty="0">
              <a:latin typeface="Bell MT" pitchFamily="18" charset="0"/>
            </a:endParaRPr>
          </a:p>
          <a:p>
            <a:r>
              <a:rPr lang="en-US" dirty="0">
                <a:latin typeface="Bell MT" pitchFamily="18" charset="0"/>
              </a:rPr>
              <a:t>“This class is very helpful to us.” </a:t>
            </a:r>
            <a:endParaRPr lang="en-US" dirty="0" smtClean="0">
              <a:latin typeface="Bell MT" pitchFamily="18" charset="0"/>
            </a:endParaRPr>
          </a:p>
          <a:p>
            <a:r>
              <a:rPr lang="en-US" dirty="0" smtClean="0">
                <a:latin typeface="Bell MT" pitchFamily="18" charset="0"/>
              </a:rPr>
              <a:t>    ~ </a:t>
            </a:r>
            <a:r>
              <a:rPr lang="en-US" i="1" dirty="0">
                <a:latin typeface="Bell MT" pitchFamily="18" charset="0"/>
              </a:rPr>
              <a:t>Mai Vang Chang</a:t>
            </a:r>
          </a:p>
          <a:p>
            <a:r>
              <a:rPr lang="en-US" dirty="0"/>
              <a:t> </a:t>
            </a:r>
          </a:p>
          <a:p>
            <a:endParaRPr lang="en-US" i="1" dirty="0" smtClean="0">
              <a:latin typeface="Bell MT" pitchFamily="18" charset="0"/>
            </a:endParaRPr>
          </a:p>
          <a:p>
            <a:endParaRPr lang="en-US" dirty="0"/>
          </a:p>
        </p:txBody>
      </p:sp>
      <p:pic>
        <p:nvPicPr>
          <p:cNvPr id="3" name="Picture 2" descr="015.JPG"/>
          <p:cNvPicPr>
            <a:picLocks noChangeAspect="1"/>
          </p:cNvPicPr>
          <p:nvPr/>
        </p:nvPicPr>
        <p:blipFill>
          <a:blip r:embed="rId2" cstate="print"/>
          <a:stretch>
            <a:fillRect/>
          </a:stretch>
        </p:blipFill>
        <p:spPr>
          <a:xfrm>
            <a:off x="457201" y="381001"/>
            <a:ext cx="4825300" cy="2895599"/>
          </a:xfrm>
          <a:prstGeom prst="rect">
            <a:avLst/>
          </a:prstGeom>
        </p:spPr>
      </p:pic>
      <p:pic>
        <p:nvPicPr>
          <p:cNvPr id="4" name="Picture 3" descr="025.JPG"/>
          <p:cNvPicPr>
            <a:picLocks noChangeAspect="1"/>
          </p:cNvPicPr>
          <p:nvPr/>
        </p:nvPicPr>
        <p:blipFill>
          <a:blip r:embed="rId3" cstate="print"/>
          <a:stretch>
            <a:fillRect/>
          </a:stretch>
        </p:blipFill>
        <p:spPr>
          <a:xfrm>
            <a:off x="3962400" y="3444334"/>
            <a:ext cx="4673423" cy="2804539"/>
          </a:xfrm>
          <a:prstGeom prst="rect">
            <a:avLst/>
          </a:prstGeom>
        </p:spPr>
      </p:pic>
    </p:spTree>
  </p:cSld>
  <p:clrMapOvr>
    <a:masterClrMapping/>
  </p:clrMapOvr>
  <p:transition advTm="9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5412"/>
            <a:ext cx="6781800" cy="3046988"/>
          </a:xfrm>
          <a:prstGeom prst="rect">
            <a:avLst/>
          </a:prstGeom>
          <a:noFill/>
        </p:spPr>
        <p:txBody>
          <a:bodyPr wrap="square" rtlCol="0">
            <a:spAutoFit/>
          </a:bodyPr>
          <a:lstStyle/>
          <a:p>
            <a:r>
              <a:rPr lang="en-US" sz="2400" b="1" i="1" dirty="0" smtClean="0"/>
              <a:t>Mission:</a:t>
            </a:r>
          </a:p>
          <a:p>
            <a:endParaRPr lang="en-US" sz="2400" i="1" dirty="0" smtClean="0"/>
          </a:p>
          <a:p>
            <a:r>
              <a:rPr lang="en-US" sz="2400" i="1" dirty="0" smtClean="0"/>
              <a:t>To strengthen and enrich our community by facilitating the integration of people who are ethnically diverse.</a:t>
            </a:r>
          </a:p>
          <a:p>
            <a:endParaRPr lang="en-US" sz="2400" i="1" dirty="0" smtClean="0"/>
          </a:p>
          <a:p>
            <a:r>
              <a:rPr lang="en-US" sz="2400" b="1" i="1" dirty="0" smtClean="0"/>
              <a:t>Geographic Area Served:</a:t>
            </a:r>
            <a:r>
              <a:rPr lang="en-US" sz="2400" b="1" dirty="0" smtClean="0"/>
              <a:t> </a:t>
            </a:r>
          </a:p>
          <a:p>
            <a:r>
              <a:rPr lang="en-US" sz="2400" dirty="0" smtClean="0"/>
              <a:t> </a:t>
            </a:r>
            <a:endParaRPr lang="en-US" sz="2400" i="1" dirty="0"/>
          </a:p>
        </p:txBody>
      </p:sp>
      <p:grpSp>
        <p:nvGrpSpPr>
          <p:cNvPr id="1026" name="Group 2"/>
          <p:cNvGrpSpPr>
            <a:grpSpLocks noChangeAspect="1"/>
          </p:cNvGrpSpPr>
          <p:nvPr/>
        </p:nvGrpSpPr>
        <p:grpSpPr bwMode="auto">
          <a:xfrm>
            <a:off x="4267200" y="3886200"/>
            <a:ext cx="3663950" cy="2395538"/>
            <a:chOff x="102527100" y="114300000"/>
            <a:chExt cx="2048256" cy="1371565"/>
          </a:xfrm>
        </p:grpSpPr>
        <p:pic>
          <p:nvPicPr>
            <p:cNvPr id="1027" name="Picture 3" descr="mn m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2527100" y="114369028"/>
              <a:ext cx="1646286" cy="1302537"/>
            </a:xfrm>
            <a:prstGeom prst="rect">
              <a:avLst/>
            </a:prstGeom>
            <a:noFill/>
            <a:ln w="9525" algn="in">
              <a:noFill/>
              <a:miter lim="800000"/>
              <a:headEnd/>
              <a:tailEnd/>
            </a:ln>
            <a:effectLst/>
          </p:spPr>
        </p:pic>
        <p:pic>
          <p:nvPicPr>
            <p:cNvPr id="1028" name="Picture 4" descr="wi ma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3399729" y="114300000"/>
              <a:ext cx="1175627" cy="1078183"/>
            </a:xfrm>
            <a:prstGeom prst="rect">
              <a:avLst/>
            </a:prstGeom>
            <a:noFill/>
            <a:ln w="9525" algn="in">
              <a:noFill/>
              <a:miter lim="800000"/>
              <a:headEnd/>
              <a:tailEnd/>
            </a:ln>
            <a:effectLst/>
          </p:spPr>
        </p:pic>
      </p:grpSp>
    </p:spTree>
  </p:cSld>
  <p:clrMapOvr>
    <a:masterClrMapping/>
  </p:clrMapOvr>
  <p:transition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descr="IMG_3363"/>
          <p:cNvPicPr>
            <a:picLocks noChangeAspect="1" noChangeArrowheads="1"/>
          </p:cNvPicPr>
          <p:nvPr/>
        </p:nvPicPr>
        <p:blipFill>
          <a:blip r:embed="rId2" cstate="print"/>
          <a:srcRect t="33661"/>
          <a:stretch>
            <a:fillRect/>
          </a:stretch>
        </p:blipFill>
        <p:spPr bwMode="auto">
          <a:xfrm>
            <a:off x="228600" y="457200"/>
            <a:ext cx="5360767" cy="2667000"/>
          </a:xfrm>
          <a:prstGeom prst="rect">
            <a:avLst/>
          </a:prstGeom>
          <a:noFill/>
          <a:ln w="9525" algn="in">
            <a:noFill/>
            <a:miter lim="800000"/>
            <a:headEnd/>
            <a:tailEnd/>
          </a:ln>
          <a:effectLst/>
        </p:spPr>
      </p:pic>
      <p:pic>
        <p:nvPicPr>
          <p:cNvPr id="2054" name="Picture 6" descr="Mar 31 013"/>
          <p:cNvPicPr>
            <a:picLocks noChangeAspect="1" noChangeArrowheads="1"/>
          </p:cNvPicPr>
          <p:nvPr/>
        </p:nvPicPr>
        <p:blipFill>
          <a:blip r:embed="rId3" cstate="print"/>
          <a:srcRect t="32019"/>
          <a:stretch>
            <a:fillRect/>
          </a:stretch>
        </p:blipFill>
        <p:spPr bwMode="auto">
          <a:xfrm>
            <a:off x="3429000" y="3352800"/>
            <a:ext cx="5333999" cy="2718773"/>
          </a:xfrm>
          <a:prstGeom prst="rect">
            <a:avLst/>
          </a:prstGeom>
          <a:noFill/>
          <a:ln w="9525" algn="in">
            <a:noFill/>
            <a:miter lim="800000"/>
            <a:headEnd/>
            <a:tailEnd/>
          </a:ln>
          <a:effectLst/>
        </p:spPr>
      </p:pic>
    </p:spTree>
  </p:cSld>
  <p:clrMapOvr>
    <a:masterClrMapping/>
  </p:clrMapOvr>
  <p:transition advTm="9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b 11 033"/>
          <p:cNvPicPr>
            <a:picLocks noChangeAspect="1" noChangeArrowheads="1"/>
          </p:cNvPicPr>
          <p:nvPr/>
        </p:nvPicPr>
        <p:blipFill>
          <a:blip r:embed="rId2" cstate="print"/>
          <a:srcRect l="3746" t="19981" r="18826" b="1759"/>
          <a:stretch>
            <a:fillRect/>
          </a:stretch>
        </p:blipFill>
        <p:spPr bwMode="auto">
          <a:xfrm>
            <a:off x="381000" y="381000"/>
            <a:ext cx="4629150" cy="3509962"/>
          </a:xfrm>
          <a:prstGeom prst="rect">
            <a:avLst/>
          </a:prstGeom>
          <a:noFill/>
          <a:ln w="9525" algn="in">
            <a:noFill/>
            <a:miter lim="800000"/>
            <a:headEnd/>
            <a:tailEnd/>
          </a:ln>
          <a:effectLst/>
        </p:spPr>
      </p:pic>
      <p:pic>
        <p:nvPicPr>
          <p:cNvPr id="3075" name="Picture 3" descr="Feb 11 038"/>
          <p:cNvPicPr>
            <a:picLocks noChangeAspect="1" noChangeArrowheads="1"/>
          </p:cNvPicPr>
          <p:nvPr/>
        </p:nvPicPr>
        <p:blipFill>
          <a:blip r:embed="rId3" cstate="print">
            <a:lum bright="12000" contrast="24000"/>
          </a:blip>
          <a:srcRect l="7692" t="11539" r="36539"/>
          <a:stretch>
            <a:fillRect/>
          </a:stretch>
        </p:blipFill>
        <p:spPr bwMode="auto">
          <a:xfrm>
            <a:off x="5410200" y="1447800"/>
            <a:ext cx="3314700" cy="3943350"/>
          </a:xfrm>
          <a:prstGeom prst="rect">
            <a:avLst/>
          </a:prstGeom>
          <a:noFill/>
          <a:ln w="9525" algn="in">
            <a:noFill/>
            <a:miter lim="800000"/>
            <a:headEnd/>
            <a:tailEnd/>
          </a:ln>
          <a:effectLst/>
        </p:spPr>
      </p:pic>
      <p:sp>
        <p:nvSpPr>
          <p:cNvPr id="5" name="TextBox 4"/>
          <p:cNvSpPr txBox="1"/>
          <p:nvPr/>
        </p:nvSpPr>
        <p:spPr>
          <a:xfrm>
            <a:off x="381000" y="4343400"/>
            <a:ext cx="5029200" cy="2031325"/>
          </a:xfrm>
          <a:prstGeom prst="rect">
            <a:avLst/>
          </a:prstGeom>
          <a:noFill/>
        </p:spPr>
        <p:txBody>
          <a:bodyPr wrap="square" rtlCol="0">
            <a:spAutoFit/>
          </a:bodyPr>
          <a:lstStyle/>
          <a:p>
            <a:r>
              <a:rPr lang="en-US" dirty="0" smtClean="0">
                <a:latin typeface="Bell MT" pitchFamily="18" charset="0"/>
              </a:rPr>
              <a:t>“They </a:t>
            </a:r>
            <a:r>
              <a:rPr lang="en-US" dirty="0">
                <a:latin typeface="Bell MT" pitchFamily="18" charset="0"/>
              </a:rPr>
              <a:t>have a lot of patience with us</a:t>
            </a:r>
            <a:r>
              <a:rPr lang="en-US" dirty="0" smtClean="0">
                <a:latin typeface="Bell MT" pitchFamily="18" charset="0"/>
              </a:rPr>
              <a:t>.”</a:t>
            </a:r>
          </a:p>
          <a:p>
            <a:r>
              <a:rPr lang="en-US" dirty="0">
                <a:latin typeface="Bell MT" pitchFamily="18" charset="0"/>
              </a:rPr>
              <a:t>	</a:t>
            </a:r>
            <a:r>
              <a:rPr lang="en-US" dirty="0" smtClean="0">
                <a:latin typeface="Bell MT" pitchFamily="18" charset="0"/>
              </a:rPr>
              <a:t>	        ~ </a:t>
            </a:r>
            <a:r>
              <a:rPr lang="en-US" i="1" dirty="0">
                <a:latin typeface="Bell MT" pitchFamily="18" charset="0"/>
              </a:rPr>
              <a:t>Maria </a:t>
            </a:r>
            <a:r>
              <a:rPr lang="en-US" i="1" dirty="0" smtClean="0">
                <a:latin typeface="Bell MT" pitchFamily="18" charset="0"/>
              </a:rPr>
              <a:t>Castro</a:t>
            </a:r>
          </a:p>
          <a:p>
            <a:endParaRPr lang="en-US" i="1" dirty="0">
              <a:latin typeface="Bell MT" pitchFamily="18" charset="0"/>
            </a:endParaRPr>
          </a:p>
          <a:p>
            <a:r>
              <a:rPr lang="en-US" dirty="0"/>
              <a:t> </a:t>
            </a:r>
            <a:r>
              <a:rPr lang="en-US" dirty="0" smtClean="0">
                <a:latin typeface="Bell MT" pitchFamily="18" charset="0"/>
              </a:rPr>
              <a:t>“They do a good job of explaining the computers and programs.”</a:t>
            </a:r>
          </a:p>
          <a:p>
            <a:r>
              <a:rPr lang="en-US" dirty="0">
                <a:latin typeface="Bell MT" pitchFamily="18" charset="0"/>
              </a:rPr>
              <a:t>	</a:t>
            </a:r>
            <a:r>
              <a:rPr lang="en-US" dirty="0" smtClean="0">
                <a:latin typeface="Bell MT" pitchFamily="18" charset="0"/>
              </a:rPr>
              <a:t>	          ~ </a:t>
            </a:r>
            <a:r>
              <a:rPr lang="en-US" i="1" dirty="0" smtClean="0">
                <a:latin typeface="Bell MT" pitchFamily="18" charset="0"/>
              </a:rPr>
              <a:t>Anonymous</a:t>
            </a:r>
            <a:endParaRPr lang="en-US" dirty="0" smtClean="0">
              <a:latin typeface="Bell MT" pitchFamily="18" charset="0"/>
            </a:endParaRPr>
          </a:p>
          <a:p>
            <a:endParaRPr lang="en-US" dirty="0"/>
          </a:p>
        </p:txBody>
      </p:sp>
    </p:spTree>
  </p:cSld>
  <p:clrMapOvr>
    <a:masterClrMapping/>
  </p:clrMapOvr>
  <p:transition advTm="9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5638800" cy="2308324"/>
          </a:xfrm>
          <a:prstGeom prst="rect">
            <a:avLst/>
          </a:prstGeom>
          <a:noFill/>
        </p:spPr>
        <p:txBody>
          <a:bodyPr wrap="square" rtlCol="0">
            <a:spAutoFit/>
          </a:bodyPr>
          <a:lstStyle/>
          <a:p>
            <a:r>
              <a:rPr lang="en-US" dirty="0">
                <a:latin typeface="Bell MT" pitchFamily="18" charset="0"/>
              </a:rPr>
              <a:t>“I am thankful for the class. I have nothing but positive things to say about Project FINE. I was able to get my Drivers License and </a:t>
            </a:r>
            <a:r>
              <a:rPr lang="en-US" dirty="0" smtClean="0">
                <a:latin typeface="Bell MT" pitchFamily="18" charset="0"/>
              </a:rPr>
              <a:t>employment </a:t>
            </a:r>
            <a:r>
              <a:rPr lang="en-US" dirty="0">
                <a:latin typeface="Bell MT" pitchFamily="18" charset="0"/>
              </a:rPr>
              <a:t>through them. I’m not sure where to get the services if there is no Project FINE. I am so thankful to them.” </a:t>
            </a:r>
            <a:endParaRPr lang="en-US" dirty="0" smtClean="0">
              <a:latin typeface="Bell MT" pitchFamily="18" charset="0"/>
            </a:endParaRPr>
          </a:p>
          <a:p>
            <a:r>
              <a:rPr lang="en-US" dirty="0">
                <a:latin typeface="Bell MT" pitchFamily="18" charset="0"/>
              </a:rPr>
              <a:t>	</a:t>
            </a:r>
            <a:r>
              <a:rPr lang="en-US" dirty="0" smtClean="0">
                <a:latin typeface="Bell MT" pitchFamily="18" charset="0"/>
              </a:rPr>
              <a:t>			 ~ </a:t>
            </a:r>
            <a:r>
              <a:rPr lang="en-US" i="1" dirty="0" smtClean="0">
                <a:latin typeface="Bell MT" pitchFamily="18" charset="0"/>
              </a:rPr>
              <a:t>Cha </a:t>
            </a:r>
            <a:r>
              <a:rPr lang="en-US" i="1" dirty="0">
                <a:latin typeface="Bell MT" pitchFamily="18" charset="0"/>
              </a:rPr>
              <a:t>Lee</a:t>
            </a:r>
          </a:p>
          <a:p>
            <a:r>
              <a:rPr lang="en-US" dirty="0"/>
              <a:t> </a:t>
            </a:r>
          </a:p>
          <a:p>
            <a:endParaRPr lang="en-US" dirty="0"/>
          </a:p>
        </p:txBody>
      </p:sp>
      <p:pic>
        <p:nvPicPr>
          <p:cNvPr id="4099" name="Picture 3" descr="Apr14 026"/>
          <p:cNvPicPr>
            <a:picLocks noChangeAspect="1" noChangeArrowheads="1"/>
          </p:cNvPicPr>
          <p:nvPr/>
        </p:nvPicPr>
        <p:blipFill>
          <a:blip r:embed="rId3" cstate="print"/>
          <a:srcRect/>
          <a:stretch>
            <a:fillRect/>
          </a:stretch>
        </p:blipFill>
        <p:spPr bwMode="auto">
          <a:xfrm>
            <a:off x="228600" y="2971800"/>
            <a:ext cx="5638800" cy="3383792"/>
          </a:xfrm>
          <a:prstGeom prst="rect">
            <a:avLst/>
          </a:prstGeom>
          <a:noFill/>
          <a:ln w="9525" algn="in">
            <a:noFill/>
            <a:miter lim="800000"/>
            <a:headEnd/>
            <a:tailEnd/>
          </a:ln>
          <a:effectLst/>
        </p:spPr>
      </p:pic>
      <p:pic>
        <p:nvPicPr>
          <p:cNvPr id="4100" name="Picture 4" descr="Feb 11 021"/>
          <p:cNvPicPr>
            <a:picLocks noChangeAspect="1" noChangeArrowheads="1"/>
          </p:cNvPicPr>
          <p:nvPr/>
        </p:nvPicPr>
        <p:blipFill>
          <a:blip r:embed="rId4" cstate="print"/>
          <a:srcRect l="53795" t="22202"/>
          <a:stretch>
            <a:fillRect/>
          </a:stretch>
        </p:blipFill>
        <p:spPr bwMode="auto">
          <a:xfrm>
            <a:off x="6096000" y="1524000"/>
            <a:ext cx="2714905" cy="3429000"/>
          </a:xfrm>
          <a:prstGeom prst="rect">
            <a:avLst/>
          </a:prstGeom>
          <a:noFill/>
          <a:ln w="9525" algn="in">
            <a:noFill/>
            <a:miter lim="800000"/>
            <a:headEnd/>
            <a:tailEnd/>
          </a:ln>
          <a:effectLst/>
        </p:spPr>
      </p:pic>
    </p:spTree>
  </p:cSld>
  <p:clrMapOvr>
    <a:masterClrMapping/>
  </p:clrMapOvr>
  <p:transition advTm="9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4648200" cy="2031325"/>
          </a:xfrm>
          <a:prstGeom prst="rect">
            <a:avLst/>
          </a:prstGeom>
          <a:noFill/>
        </p:spPr>
        <p:txBody>
          <a:bodyPr wrap="square" rtlCol="0">
            <a:spAutoFit/>
          </a:bodyPr>
          <a:lstStyle/>
          <a:p>
            <a:r>
              <a:rPr lang="en-US" dirty="0">
                <a:latin typeface="Bell MT" pitchFamily="18" charset="0"/>
              </a:rPr>
              <a:t>“Coming to the computer sessions has helped me learn a lot about computers. I know that sometimes it’s hard for me to understand, but Project FINE staff have been very helpful with this program.”</a:t>
            </a:r>
          </a:p>
          <a:p>
            <a:r>
              <a:rPr lang="en-US" dirty="0" smtClean="0">
                <a:latin typeface="Bell MT" pitchFamily="18" charset="0"/>
              </a:rPr>
              <a:t>			~ </a:t>
            </a:r>
            <a:r>
              <a:rPr lang="en-US" i="1" dirty="0" err="1" smtClean="0">
                <a:latin typeface="Bell MT" pitchFamily="18" charset="0"/>
              </a:rPr>
              <a:t>Khoua</a:t>
            </a:r>
            <a:r>
              <a:rPr lang="en-US" i="1" dirty="0" smtClean="0">
                <a:latin typeface="Bell MT" pitchFamily="18" charset="0"/>
              </a:rPr>
              <a:t> </a:t>
            </a:r>
            <a:r>
              <a:rPr lang="en-US" i="1" dirty="0">
                <a:latin typeface="Bell MT" pitchFamily="18" charset="0"/>
              </a:rPr>
              <a:t>Yang</a:t>
            </a:r>
          </a:p>
          <a:p>
            <a:endParaRPr lang="en-US" dirty="0"/>
          </a:p>
        </p:txBody>
      </p:sp>
      <p:pic>
        <p:nvPicPr>
          <p:cNvPr id="5123" name="Picture 3" descr="Feb 11 036"/>
          <p:cNvPicPr>
            <a:picLocks noChangeAspect="1" noChangeArrowheads="1"/>
          </p:cNvPicPr>
          <p:nvPr/>
        </p:nvPicPr>
        <p:blipFill>
          <a:blip r:embed="rId2" cstate="print"/>
          <a:srcRect l="1201" t="27203"/>
          <a:stretch>
            <a:fillRect/>
          </a:stretch>
        </p:blipFill>
        <p:spPr bwMode="auto">
          <a:xfrm>
            <a:off x="990600" y="3276600"/>
            <a:ext cx="5486400" cy="3032369"/>
          </a:xfrm>
          <a:prstGeom prst="rect">
            <a:avLst/>
          </a:prstGeom>
          <a:noFill/>
          <a:ln w="9525" algn="in">
            <a:noFill/>
            <a:miter lim="800000"/>
            <a:headEnd/>
            <a:tailEnd/>
          </a:ln>
          <a:effectLst/>
        </p:spPr>
      </p:pic>
      <p:pic>
        <p:nvPicPr>
          <p:cNvPr id="5124" name="Picture 4" descr="Feb 11 024"/>
          <p:cNvPicPr>
            <a:picLocks noChangeAspect="1" noChangeArrowheads="1"/>
          </p:cNvPicPr>
          <p:nvPr/>
        </p:nvPicPr>
        <p:blipFill>
          <a:blip r:embed="rId3" cstate="print"/>
          <a:srcRect/>
          <a:stretch>
            <a:fillRect/>
          </a:stretch>
        </p:blipFill>
        <p:spPr bwMode="auto">
          <a:xfrm>
            <a:off x="4953000" y="228600"/>
            <a:ext cx="3962400" cy="2971800"/>
          </a:xfrm>
          <a:prstGeom prst="rect">
            <a:avLst/>
          </a:prstGeom>
          <a:noFill/>
          <a:ln w="9525" algn="in">
            <a:noFill/>
            <a:miter lim="800000"/>
            <a:headEnd/>
            <a:tailEnd/>
          </a:ln>
          <a:effectLst/>
        </p:spPr>
      </p:pic>
    </p:spTree>
  </p:cSld>
  <p:clrMapOvr>
    <a:masterClrMapping/>
  </p:clrMapOvr>
  <p:transition advTm="9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r 18 009"/>
          <p:cNvPicPr>
            <a:picLocks noChangeAspect="1" noChangeArrowheads="1"/>
          </p:cNvPicPr>
          <p:nvPr/>
        </p:nvPicPr>
        <p:blipFill>
          <a:blip r:embed="rId2" cstate="print"/>
          <a:srcRect/>
          <a:stretch>
            <a:fillRect/>
          </a:stretch>
        </p:blipFill>
        <p:spPr bwMode="auto">
          <a:xfrm>
            <a:off x="2743200" y="304800"/>
            <a:ext cx="3886200" cy="2914209"/>
          </a:xfrm>
          <a:prstGeom prst="rect">
            <a:avLst/>
          </a:prstGeom>
          <a:noFill/>
          <a:ln w="9525" algn="in">
            <a:noFill/>
            <a:miter lim="800000"/>
            <a:headEnd/>
            <a:tailEnd/>
          </a:ln>
          <a:effectLst/>
        </p:spPr>
      </p:pic>
      <p:pic>
        <p:nvPicPr>
          <p:cNvPr id="6147" name="Picture 3" descr="Mar 18 058"/>
          <p:cNvPicPr>
            <a:picLocks noChangeAspect="1" noChangeArrowheads="1"/>
          </p:cNvPicPr>
          <p:nvPr/>
        </p:nvPicPr>
        <p:blipFill>
          <a:blip r:embed="rId3" cstate="print"/>
          <a:srcRect/>
          <a:stretch>
            <a:fillRect/>
          </a:stretch>
        </p:blipFill>
        <p:spPr bwMode="auto">
          <a:xfrm>
            <a:off x="533400" y="3352800"/>
            <a:ext cx="3937000" cy="2952749"/>
          </a:xfrm>
          <a:prstGeom prst="rect">
            <a:avLst/>
          </a:prstGeom>
          <a:noFill/>
          <a:ln w="9525" algn="in">
            <a:noFill/>
            <a:miter lim="800000"/>
            <a:headEnd/>
            <a:tailEnd/>
          </a:ln>
          <a:effectLst/>
        </p:spPr>
      </p:pic>
      <p:pic>
        <p:nvPicPr>
          <p:cNvPr id="6148" name="Picture 4" descr="Mar 18 040"/>
          <p:cNvPicPr>
            <a:picLocks noChangeAspect="1" noChangeArrowheads="1"/>
          </p:cNvPicPr>
          <p:nvPr/>
        </p:nvPicPr>
        <p:blipFill>
          <a:blip r:embed="rId4" cstate="print"/>
          <a:srcRect/>
          <a:stretch>
            <a:fillRect/>
          </a:stretch>
        </p:blipFill>
        <p:spPr bwMode="auto">
          <a:xfrm>
            <a:off x="4648200" y="3352800"/>
            <a:ext cx="3962400" cy="2971799"/>
          </a:xfrm>
          <a:prstGeom prst="rect">
            <a:avLst/>
          </a:prstGeom>
          <a:noFill/>
          <a:ln w="9525" algn="in">
            <a:noFill/>
            <a:miter lim="800000"/>
            <a:headEnd/>
            <a:tailEnd/>
          </a:ln>
          <a:effectLst/>
        </p:spPr>
      </p:pic>
      <p:sp>
        <p:nvSpPr>
          <p:cNvPr id="5" name="TextBox 4"/>
          <p:cNvSpPr txBox="1"/>
          <p:nvPr/>
        </p:nvSpPr>
        <p:spPr>
          <a:xfrm>
            <a:off x="381000" y="685800"/>
            <a:ext cx="2286000" cy="3139321"/>
          </a:xfrm>
          <a:prstGeom prst="rect">
            <a:avLst/>
          </a:prstGeom>
          <a:noFill/>
        </p:spPr>
        <p:txBody>
          <a:bodyPr wrap="square" rtlCol="0">
            <a:spAutoFit/>
          </a:bodyPr>
          <a:lstStyle/>
          <a:p>
            <a:r>
              <a:rPr lang="en-US" dirty="0">
                <a:latin typeface="Bell MT" pitchFamily="18" charset="0"/>
              </a:rPr>
              <a:t>“We learned how to use a laptop</a:t>
            </a:r>
            <a:r>
              <a:rPr lang="en-US" dirty="0" smtClean="0">
                <a:latin typeface="Bell MT" pitchFamily="18" charset="0"/>
              </a:rPr>
              <a:t>.”</a:t>
            </a:r>
          </a:p>
          <a:p>
            <a:r>
              <a:rPr lang="en-US" dirty="0">
                <a:latin typeface="Bell MT" pitchFamily="18" charset="0"/>
              </a:rPr>
              <a:t> </a:t>
            </a:r>
            <a:r>
              <a:rPr lang="en-US" dirty="0" smtClean="0">
                <a:latin typeface="Bell MT" pitchFamily="18" charset="0"/>
              </a:rPr>
              <a:t>       ~ </a:t>
            </a:r>
            <a:r>
              <a:rPr lang="en-US" i="1" dirty="0">
                <a:latin typeface="Bell MT" pitchFamily="18" charset="0"/>
              </a:rPr>
              <a:t>Juana </a:t>
            </a:r>
            <a:r>
              <a:rPr lang="en-US" i="1" dirty="0" smtClean="0">
                <a:latin typeface="Bell MT" pitchFamily="18" charset="0"/>
              </a:rPr>
              <a:t>Martinez</a:t>
            </a:r>
          </a:p>
          <a:p>
            <a:endParaRPr lang="en-US" i="1" dirty="0">
              <a:latin typeface="Bell MT" pitchFamily="18" charset="0"/>
            </a:endParaRPr>
          </a:p>
          <a:p>
            <a:r>
              <a:rPr lang="en-US" dirty="0" smtClean="0">
                <a:latin typeface="Bell MT" pitchFamily="18" charset="0"/>
              </a:rPr>
              <a:t>“I am learning to send e-mail.”</a:t>
            </a:r>
          </a:p>
          <a:p>
            <a:r>
              <a:rPr lang="en-US" dirty="0" smtClean="0">
                <a:latin typeface="Bell MT" pitchFamily="18" charset="0"/>
              </a:rPr>
              <a:t>       ~ </a:t>
            </a:r>
            <a:r>
              <a:rPr lang="en-US" i="1" dirty="0" smtClean="0">
                <a:latin typeface="Bell MT" pitchFamily="18" charset="0"/>
              </a:rPr>
              <a:t>Anonymous</a:t>
            </a:r>
          </a:p>
          <a:p>
            <a:r>
              <a:rPr lang="en-US" dirty="0"/>
              <a:t> </a:t>
            </a:r>
          </a:p>
          <a:p>
            <a:endParaRPr lang="en-US" dirty="0">
              <a:latin typeface="Bell MT" pitchFamily="18" charset="0"/>
            </a:endParaRPr>
          </a:p>
          <a:p>
            <a:r>
              <a:rPr lang="en-US" dirty="0"/>
              <a:t> </a:t>
            </a:r>
          </a:p>
          <a:p>
            <a:endParaRPr lang="en-US" dirty="0"/>
          </a:p>
        </p:txBody>
      </p:sp>
    </p:spTree>
  </p:cSld>
  <p:clrMapOvr>
    <a:masterClrMapping/>
  </p:clrMapOvr>
  <p:transition advTm="9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826675"/>
            <a:ext cx="7848600" cy="2031325"/>
          </a:xfrm>
          <a:prstGeom prst="rect">
            <a:avLst/>
          </a:prstGeom>
          <a:noFill/>
        </p:spPr>
        <p:txBody>
          <a:bodyPr wrap="square" rtlCol="0">
            <a:spAutoFit/>
          </a:bodyPr>
          <a:lstStyle/>
          <a:p>
            <a:r>
              <a:rPr lang="en-US" dirty="0">
                <a:latin typeface="Bell MT" pitchFamily="18" charset="0"/>
              </a:rPr>
              <a:t>“This computer program helps us a lot. We learn many new things that will help us in the future when we are using the computers given to us. I’m so grateful for the help of Project FINE in expanding our knowledge and by giving us better  opportunities in the </a:t>
            </a:r>
            <a:r>
              <a:rPr lang="en-US" dirty="0" smtClean="0">
                <a:latin typeface="Bell MT" pitchFamily="18" charset="0"/>
              </a:rPr>
              <a:t>world. We </a:t>
            </a:r>
            <a:r>
              <a:rPr lang="en-US" dirty="0">
                <a:latin typeface="Bell MT" pitchFamily="18" charset="0"/>
              </a:rPr>
              <a:t>will support this organization.”</a:t>
            </a:r>
          </a:p>
          <a:p>
            <a:r>
              <a:rPr lang="en-US" i="1" dirty="0" smtClean="0">
                <a:latin typeface="Bell MT" pitchFamily="18" charset="0"/>
              </a:rPr>
              <a:t>							~ </a:t>
            </a:r>
            <a:r>
              <a:rPr lang="en-US" i="1" dirty="0" err="1" smtClean="0">
                <a:latin typeface="Bell MT" pitchFamily="18" charset="0"/>
              </a:rPr>
              <a:t>Sai</a:t>
            </a:r>
            <a:r>
              <a:rPr lang="en-US" i="1" dirty="0" smtClean="0">
                <a:latin typeface="Bell MT" pitchFamily="18" charset="0"/>
              </a:rPr>
              <a:t> </a:t>
            </a:r>
            <a:r>
              <a:rPr lang="en-US" i="1" dirty="0">
                <a:latin typeface="Bell MT" pitchFamily="18" charset="0"/>
              </a:rPr>
              <a:t>Her</a:t>
            </a:r>
          </a:p>
          <a:p>
            <a:r>
              <a:rPr lang="en-US" dirty="0"/>
              <a:t> </a:t>
            </a:r>
          </a:p>
          <a:p>
            <a:endParaRPr lang="en-US" dirty="0"/>
          </a:p>
        </p:txBody>
      </p:sp>
      <p:pic>
        <p:nvPicPr>
          <p:cNvPr id="7173" name="Picture 5" descr="Feb 24 005"/>
          <p:cNvPicPr>
            <a:picLocks noChangeAspect="1" noChangeArrowheads="1"/>
          </p:cNvPicPr>
          <p:nvPr/>
        </p:nvPicPr>
        <p:blipFill>
          <a:blip r:embed="rId2" cstate="print">
            <a:lum bright="10000"/>
          </a:blip>
          <a:srcRect/>
          <a:stretch>
            <a:fillRect/>
          </a:stretch>
        </p:blipFill>
        <p:spPr bwMode="auto">
          <a:xfrm>
            <a:off x="1828800" y="533400"/>
            <a:ext cx="5588845" cy="4191000"/>
          </a:xfrm>
          <a:prstGeom prst="rect">
            <a:avLst/>
          </a:prstGeom>
          <a:noFill/>
          <a:ln w="9525" algn="in">
            <a:noFill/>
            <a:miter lim="800000"/>
            <a:headEnd/>
            <a:tailEnd/>
          </a:ln>
          <a:effectLst/>
        </p:spPr>
      </p:pic>
    </p:spTree>
  </p:cSld>
  <p:clrMapOvr>
    <a:masterClrMapping/>
  </p:clrMapOvr>
  <p:transition advTm="9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1115.JPG"/>
          <p:cNvPicPr>
            <a:picLocks noChangeAspect="1"/>
          </p:cNvPicPr>
          <p:nvPr/>
        </p:nvPicPr>
        <p:blipFill>
          <a:blip r:embed="rId2" cstate="print"/>
          <a:stretch>
            <a:fillRect/>
          </a:stretch>
        </p:blipFill>
        <p:spPr>
          <a:xfrm>
            <a:off x="457200" y="381000"/>
            <a:ext cx="3773969" cy="3017520"/>
          </a:xfrm>
          <a:prstGeom prst="rect">
            <a:avLst/>
          </a:prstGeom>
        </p:spPr>
      </p:pic>
      <p:pic>
        <p:nvPicPr>
          <p:cNvPr id="4" name="Picture 3" descr="DSC01112.JPG"/>
          <p:cNvPicPr>
            <a:picLocks noChangeAspect="1"/>
          </p:cNvPicPr>
          <p:nvPr/>
        </p:nvPicPr>
        <p:blipFill>
          <a:blip r:embed="rId3" cstate="print"/>
          <a:srcRect l="6667" r="10000"/>
          <a:stretch>
            <a:fillRect/>
          </a:stretch>
        </p:blipFill>
        <p:spPr>
          <a:xfrm>
            <a:off x="4495800" y="3504734"/>
            <a:ext cx="3810000" cy="2743666"/>
          </a:xfrm>
          <a:prstGeom prst="rect">
            <a:avLst/>
          </a:prstGeom>
        </p:spPr>
      </p:pic>
    </p:spTree>
  </p:cSld>
  <p:clrMapOvr>
    <a:masterClrMapping/>
  </p:clrMapOvr>
  <p:transition advTm="90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191</TotalTime>
  <Words>285</Words>
  <Application>Microsoft Office PowerPoint</Application>
  <PresentationFormat>On-screen Show (4:3)</PresentationFormat>
  <Paragraphs>52</Paragraphs>
  <Slides>13</Slides>
  <Notes>1</Notes>
  <HiddenSlides>0</HiddenSlides>
  <MMClips>0</MMClips>
  <ScaleCrop>false</ScaleCrop>
  <HeadingPairs>
    <vt:vector size="6" baseType="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15"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Education for Immigrants &amp; Refugees</dc:title>
  <dc:creator>pftemp</dc:creator>
  <cp:lastModifiedBy>Fatima Said</cp:lastModifiedBy>
  <cp:revision>17</cp:revision>
  <dcterms:created xsi:type="dcterms:W3CDTF">2011-04-15T20:32:20Z</dcterms:created>
  <dcterms:modified xsi:type="dcterms:W3CDTF">2014-01-31T21:37:34Z</dcterms:modified>
</cp:coreProperties>
</file>