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Default Extension="rels" ContentType="application/vnd.openxmlformats-package.relationship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Default Extension="png" ContentType="image/png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customXml/itemProps2.xml" ContentType="application/vnd.openxmlformats-officedocument.customXmlProperti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Default Extension="jpeg" ContentType="image/jpeg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9" r:id="rId4"/>
    <p:sldId id="262" r:id="rId5"/>
    <p:sldId id="279" r:id="rId6"/>
    <p:sldId id="278" r:id="rId7"/>
    <p:sldId id="260" r:id="rId8"/>
    <p:sldId id="280" r:id="rId9"/>
    <p:sldId id="286" r:id="rId10"/>
    <p:sldId id="287" r:id="rId11"/>
    <p:sldId id="288" r:id="rId12"/>
    <p:sldId id="261" r:id="rId13"/>
    <p:sldId id="281" r:id="rId14"/>
    <p:sldId id="282" r:id="rId15"/>
    <p:sldId id="283" r:id="rId16"/>
    <p:sldId id="284" r:id="rId17"/>
    <p:sldId id="266" r:id="rId18"/>
    <p:sldId id="285" r:id="rId19"/>
    <p:sldId id="269" r:id="rId20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3A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8053" autoAdjust="0"/>
    <p:restoredTop sz="86057" autoAdjust="0"/>
  </p:normalViewPr>
  <p:slideViewPr>
    <p:cSldViewPr>
      <p:cViewPr>
        <p:scale>
          <a:sx n="60" d="100"/>
          <a:sy n="60" d="100"/>
        </p:scale>
        <p:origin x="-342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8" d="100"/>
          <a:sy n="58" d="100"/>
        </p:scale>
        <p:origin x="-3012" y="-84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0EE51E32-FA10-4FC6-B580-7ADC01A72405}" type="datetimeFigureOut">
              <a:rPr lang="en-US" smtClean="0"/>
              <a:pPr/>
              <a:t>1/24/2014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A3DECF54-3371-4FF1-AD15-A787F3D35E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864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ECF54-3371-4FF1-AD15-A787F3D35EE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5591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ECF54-3371-4FF1-AD15-A787F3D35EE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7147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ECF54-3371-4FF1-AD15-A787F3D35EE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7147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Why your business needs to be online. 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are businesses found online and on mobile devices? 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are the alternatives to a website?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general what is Social Media and how it can help you succeed in business?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ECF54-3371-4FF1-AD15-A787F3D35EE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5913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ECF54-3371-4FF1-AD15-A787F3D35EE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8626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ECF54-3371-4FF1-AD15-A787F3D35EE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8626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ECF54-3371-4FF1-AD15-A787F3D35EE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4061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ECF54-3371-4FF1-AD15-A787F3D35EE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4061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ECF54-3371-4FF1-AD15-A787F3D35EE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4061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ECF54-3371-4FF1-AD15-A787F3D35EE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7147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ECF54-3371-4FF1-AD15-A787F3D35EE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7147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ECF54-3371-4FF1-AD15-A787F3D35EE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714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October,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Community Broadband Forum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AAE8-9C80-480A-8009-856F13A636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9758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F1395-1524-4122-B841-E2519FCF691F}" type="datetimeFigureOut">
              <a:rPr lang="en-US" smtClean="0"/>
              <a:pPr/>
              <a:t>1/24/2014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AAE8-9C80-480A-8009-856F13A636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005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F1395-1524-4122-B841-E2519FCF691F}" type="datetimeFigureOut">
              <a:rPr lang="en-US" smtClean="0"/>
              <a:pPr/>
              <a:t>1/24/2014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AAE8-9C80-480A-8009-856F13A636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100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F1395-1524-4122-B841-E2519FCF691F}" type="datetimeFigureOut">
              <a:rPr lang="en-US" smtClean="0"/>
              <a:pPr/>
              <a:t>1/24/2014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AAE8-9C80-480A-8009-856F13A636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83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F1395-1524-4122-B841-E2519FCF691F}" type="datetimeFigureOut">
              <a:rPr lang="en-US" smtClean="0"/>
              <a:pPr/>
              <a:t>1/24/2014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AAE8-9C80-480A-8009-856F13A636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600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F1395-1524-4122-B841-E2519FCF691F}" type="datetimeFigureOut">
              <a:rPr lang="en-US" smtClean="0"/>
              <a:pPr/>
              <a:t>1/24/2014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AAE8-9C80-480A-8009-856F13A636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832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F1395-1524-4122-B841-E2519FCF691F}" type="datetimeFigureOut">
              <a:rPr lang="en-US" smtClean="0"/>
              <a:pPr/>
              <a:t>1/24/2014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AAE8-9C80-480A-8009-856F13A636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51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F1395-1524-4122-B841-E2519FCF691F}" type="datetimeFigureOut">
              <a:rPr lang="en-US" smtClean="0"/>
              <a:pPr/>
              <a:t>1/24/2014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AAE8-9C80-480A-8009-856F13A636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170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F1395-1524-4122-B841-E2519FCF691F}" type="datetimeFigureOut">
              <a:rPr lang="en-US" smtClean="0"/>
              <a:pPr/>
              <a:t>1/24/2014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AAE8-9C80-480A-8009-856F13A636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719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F1395-1524-4122-B841-E2519FCF691F}" type="datetimeFigureOut">
              <a:rPr lang="en-US" smtClean="0"/>
              <a:pPr/>
              <a:t>1/24/2014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AAE8-9C80-480A-8009-856F13A636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043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F1395-1524-4122-B841-E2519FCF691F}" type="datetimeFigureOut">
              <a:rPr lang="en-US" smtClean="0"/>
              <a:pPr/>
              <a:t>1/24/2014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AAE8-9C80-480A-8009-856F13A636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382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EF1395-1524-4122-B841-E2519FCF691F}" type="datetimeFigureOut">
              <a:rPr lang="en-US" smtClean="0"/>
              <a:pPr/>
              <a:t>1/24/2014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91312" y="647710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32AAE8-9C80-480A-8009-856F13A6369C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0" y="0"/>
            <a:ext cx="9144000" cy="6850117"/>
            <a:chOff x="0" y="0"/>
            <a:chExt cx="9144000" cy="6850117"/>
          </a:xfrm>
        </p:grpSpPr>
        <p:pic>
          <p:nvPicPr>
            <p:cNvPr id="8" name="Picture 7"/>
            <p:cNvPicPr>
              <a:picLocks noChangeAspect="1"/>
            </p:cNvPicPr>
            <p:nvPr userDrawn="1"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4384" b="55075"/>
            <a:stretch/>
          </p:blipFill>
          <p:spPr>
            <a:xfrm>
              <a:off x="0" y="0"/>
              <a:ext cx="5531708" cy="3080951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 userDrawn="1"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701" t="47778" b="10479"/>
            <a:stretch/>
          </p:blipFill>
          <p:spPr>
            <a:xfrm>
              <a:off x="4648200" y="3345486"/>
              <a:ext cx="4495800" cy="3504631"/>
            </a:xfrm>
            <a:prstGeom prst="rect">
              <a:avLst/>
            </a:prstGeom>
          </p:spPr>
        </p:pic>
        <p:grpSp>
          <p:nvGrpSpPr>
            <p:cNvPr id="14" name="Group 13"/>
            <p:cNvGrpSpPr/>
            <p:nvPr userDrawn="1"/>
          </p:nvGrpSpPr>
          <p:grpSpPr>
            <a:xfrm>
              <a:off x="5105400" y="0"/>
              <a:ext cx="4038600" cy="621959"/>
              <a:chOff x="4572000" y="-158581"/>
              <a:chExt cx="3403912" cy="621959"/>
            </a:xfrm>
          </p:grpSpPr>
          <p:pic>
            <p:nvPicPr>
              <p:cNvPr id="10" name="Picture 9"/>
              <p:cNvPicPr>
                <a:picLocks noChangeAspect="1"/>
              </p:cNvPicPr>
              <p:nvPr userDrawn="1"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5082" r="2876" b="90931"/>
              <a:stretch/>
            </p:blipFill>
            <p:spPr>
              <a:xfrm>
                <a:off x="4572000" y="-158581"/>
                <a:ext cx="1168088" cy="621957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 userDrawn="1"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5082" r="2876" b="90931"/>
              <a:stretch/>
            </p:blipFill>
            <p:spPr>
              <a:xfrm>
                <a:off x="5639736" y="-158580"/>
                <a:ext cx="1168088" cy="621957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 userDrawn="1"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5082" r="2876" b="90931"/>
              <a:stretch/>
            </p:blipFill>
            <p:spPr>
              <a:xfrm>
                <a:off x="6807824" y="-158579"/>
                <a:ext cx="1168088" cy="621957"/>
              </a:xfrm>
              <a:prstGeom prst="rect">
                <a:avLst/>
              </a:prstGeom>
            </p:spPr>
          </p:pic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2362200"/>
            <a:ext cx="929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487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09600" y="2667000"/>
            <a:ext cx="4191000" cy="22098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23A56"/>
                </a:solidFill>
              </a:rPr>
              <a:t/>
            </a:r>
            <a:br>
              <a:rPr lang="en-US" dirty="0" smtClean="0">
                <a:solidFill>
                  <a:srgbClr val="023A56"/>
                </a:solidFill>
              </a:rPr>
            </a:br>
            <a:r>
              <a:rPr lang="en-US" sz="3600" dirty="0" smtClean="0">
                <a:solidFill>
                  <a:srgbClr val="023A56"/>
                </a:solidFill>
              </a:rPr>
              <a:t>Businesses Knocking it Out of the Park</a:t>
            </a:r>
            <a:br>
              <a:rPr lang="en-US" sz="3600" dirty="0" smtClean="0">
                <a:solidFill>
                  <a:srgbClr val="023A56"/>
                </a:solidFill>
              </a:rPr>
            </a:br>
            <a:r>
              <a:rPr lang="en-US" sz="3600" dirty="0" smtClean="0">
                <a:solidFill>
                  <a:srgbClr val="023A56"/>
                </a:solidFill>
              </a:rPr>
              <a:t>in Northwest Minnesota </a:t>
            </a:r>
            <a:r>
              <a:rPr lang="en-US" dirty="0" smtClean="0">
                <a:solidFill>
                  <a:srgbClr val="023A56"/>
                </a:solidFill>
              </a:rPr>
              <a:t/>
            </a:r>
            <a:br>
              <a:rPr lang="en-US" dirty="0" smtClean="0">
                <a:solidFill>
                  <a:srgbClr val="023A56"/>
                </a:solidFill>
              </a:rPr>
            </a:br>
            <a:endParaRPr lang="en-US" sz="4000" dirty="0">
              <a:solidFill>
                <a:srgbClr val="023A56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8" r="3432"/>
          <a:stretch/>
        </p:blipFill>
        <p:spPr>
          <a:xfrm>
            <a:off x="5326418" y="1981200"/>
            <a:ext cx="2903182" cy="394283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66900" y="1143000"/>
            <a:ext cx="541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23A56"/>
                </a:solidFill>
              </a:rPr>
              <a:t>Broadband Superstars</a:t>
            </a:r>
            <a:endParaRPr lang="en-US" sz="4000" dirty="0">
              <a:solidFill>
                <a:srgbClr val="023A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12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8200" y="1219200"/>
            <a:ext cx="7620000" cy="8382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Micro-study Major Findings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531" y="2325624"/>
            <a:ext cx="5958938" cy="22067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0" y="4766846"/>
            <a:ext cx="76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Chart 1: Responses to the question: “which broadband tools have </a:t>
            </a:r>
          </a:p>
          <a:p>
            <a:pPr algn="ctr"/>
            <a:r>
              <a:rPr lang="en-US" sz="1600" dirty="0" smtClean="0"/>
              <a:t>provided the most value to your business?”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3882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8200" y="1219200"/>
            <a:ext cx="7620000" cy="8382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Micro-study Major Findings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056" y="2314957"/>
            <a:ext cx="5961888" cy="212502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2000" y="5102352"/>
            <a:ext cx="76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Chart  2: Responses to question: “please describe the impact </a:t>
            </a:r>
          </a:p>
          <a:p>
            <a:pPr algn="ctr"/>
            <a:r>
              <a:rPr lang="en-US" sz="1600" dirty="0" smtClean="0"/>
              <a:t>these tools have had on your business.”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5583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838200" y="1371600"/>
            <a:ext cx="7620000" cy="8382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Case Study: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</a:rPr>
              <a:t>Stittsworth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Meats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38200" y="2425613"/>
            <a:ext cx="7620000" cy="2733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600" dirty="0"/>
              <a:t>Old-fashioned meat market</a:t>
            </a:r>
          </a:p>
          <a:p>
            <a:pPr marL="3429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600" dirty="0"/>
              <a:t>Located in Bemidji</a:t>
            </a:r>
          </a:p>
          <a:p>
            <a:pPr marL="3429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600" dirty="0" smtClean="0"/>
              <a:t>Family </a:t>
            </a:r>
            <a:r>
              <a:rPr lang="en-US" sz="2600" dirty="0"/>
              <a:t>owned since 1993</a:t>
            </a:r>
          </a:p>
          <a:p>
            <a:pPr marL="3429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600" dirty="0" smtClean="0"/>
              <a:t>Broadband </a:t>
            </a:r>
            <a:r>
              <a:rPr lang="en-US" sz="2600" dirty="0"/>
              <a:t>tools used:  cloud-based computing, Facebook, Google +1, Google Places, Google Sites, Pinterest, QR codes, Twitter, website, and </a:t>
            </a:r>
            <a:r>
              <a:rPr lang="en-US" sz="2600" dirty="0" smtClean="0"/>
              <a:t>YouTube</a:t>
            </a:r>
            <a:endParaRPr lang="en-US" sz="2600" dirty="0"/>
          </a:p>
        </p:txBody>
      </p:sp>
      <p:sp>
        <p:nvSpPr>
          <p:cNvPr id="11" name="Rectangle 10"/>
          <p:cNvSpPr/>
          <p:nvPr/>
        </p:nvSpPr>
        <p:spPr>
          <a:xfrm>
            <a:off x="419100" y="5442228"/>
            <a:ext cx="8305800" cy="141577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lvl="1" algn="ctr"/>
            <a:r>
              <a:rPr lang="en-US" sz="3200" dirty="0"/>
              <a:t>Broadband = more customers and more revenue</a:t>
            </a:r>
          </a:p>
          <a:p>
            <a:pPr algn="ctr"/>
            <a:endParaRPr lang="en-US" sz="5400" b="1" cap="all" spc="0" dirty="0"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1569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838200" y="1295400"/>
            <a:ext cx="7620000" cy="8382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Case Study: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</a:rPr>
              <a:t>Stittsworth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Meats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1" y="2285999"/>
            <a:ext cx="7467599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7312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838200" y="1371600"/>
            <a:ext cx="7620000" cy="8382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Case Study: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</a:rPr>
              <a:t>Stittsworth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Meats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62000" y="2501813"/>
            <a:ext cx="4843299" cy="3613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600" dirty="0" smtClean="0"/>
              <a:t>In </a:t>
            </a:r>
            <a:r>
              <a:rPr lang="en-US" sz="2600" dirty="0"/>
              <a:t>the top 1% of business in the US for the largest number of Facebook followers </a:t>
            </a:r>
            <a:r>
              <a:rPr lang="en-US" sz="2600" dirty="0" smtClean="0"/>
              <a:t/>
            </a:r>
            <a:br>
              <a:rPr lang="en-US" sz="2600" dirty="0" smtClean="0"/>
            </a:br>
            <a:r>
              <a:rPr lang="en-US" sz="2600" dirty="0" smtClean="0"/>
              <a:t>(</a:t>
            </a:r>
            <a:r>
              <a:rPr lang="en-US" sz="2600" dirty="0"/>
              <a:t>private business category)</a:t>
            </a:r>
          </a:p>
          <a:p>
            <a:pPr marL="3429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600" dirty="0"/>
              <a:t>Has more followers than:</a:t>
            </a:r>
          </a:p>
          <a:p>
            <a:pPr marL="800100" lvl="2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600" dirty="0"/>
              <a:t>Leanne Rimes</a:t>
            </a:r>
          </a:p>
          <a:p>
            <a:pPr marL="800100" lvl="2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600" dirty="0"/>
              <a:t>WWE Fans</a:t>
            </a:r>
          </a:p>
          <a:p>
            <a:pPr marL="800100" lvl="2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600" dirty="0"/>
              <a:t>Hugo Chavez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66" t="20000" r="25517"/>
          <a:stretch/>
        </p:blipFill>
        <p:spPr>
          <a:xfrm>
            <a:off x="5681499" y="2470282"/>
            <a:ext cx="2624301" cy="3886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7551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838200" y="1371600"/>
            <a:ext cx="7620000" cy="8382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Case Study: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</a:rPr>
              <a:t>Stittsworth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Meats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48200" y="2971800"/>
            <a:ext cx="3810000" cy="25730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600" dirty="0"/>
              <a:t>Walk-in traffic has tripled since </a:t>
            </a:r>
            <a:r>
              <a:rPr lang="en-US" sz="2600" dirty="0" smtClean="0"/>
              <a:t>using </a:t>
            </a:r>
            <a:r>
              <a:rPr lang="en-US" sz="2600" dirty="0"/>
              <a:t>Facebook</a:t>
            </a:r>
          </a:p>
          <a:p>
            <a:pPr marL="3429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600" dirty="0"/>
              <a:t>Mike </a:t>
            </a:r>
            <a:r>
              <a:rPr lang="en-US" sz="2600" dirty="0" err="1" smtClean="0"/>
              <a:t>Stittsworth</a:t>
            </a:r>
            <a:r>
              <a:rPr lang="en-US" sz="2600" dirty="0" smtClean="0"/>
              <a:t> credits </a:t>
            </a:r>
            <a:r>
              <a:rPr lang="en-US" sz="2600" dirty="0"/>
              <a:t>social media marketing for 50% of </a:t>
            </a:r>
            <a:r>
              <a:rPr lang="en-US" sz="2600" dirty="0" smtClean="0"/>
              <a:t>their growth</a:t>
            </a:r>
            <a:endParaRPr lang="en-US" sz="2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9" t="18391" r="3620" b="17701"/>
          <a:stretch/>
        </p:blipFill>
        <p:spPr>
          <a:xfrm>
            <a:off x="685800" y="3200400"/>
            <a:ext cx="3810000" cy="202908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4179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838200" y="1371600"/>
            <a:ext cx="7620000" cy="8382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Two More Case Studies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04041" y="2362200"/>
            <a:ext cx="534451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b="1" dirty="0" smtClean="0"/>
              <a:t>Weave Got </a:t>
            </a:r>
            <a:r>
              <a:rPr lang="en-US" sz="2800" b="1" dirty="0" err="1" smtClean="0"/>
              <a:t>Maille</a:t>
            </a:r>
            <a:endParaRPr lang="en-US" sz="2800" b="1" dirty="0" smtClean="0"/>
          </a:p>
          <a:p>
            <a:pPr marL="800100" lvl="2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600" dirty="0" smtClean="0"/>
              <a:t>New manufacturing business with customers in 56 countries in less than two years</a:t>
            </a:r>
            <a:endParaRPr lang="en-US" sz="2600" dirty="0"/>
          </a:p>
          <a:p>
            <a:pPr marL="3429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b="1" dirty="0" smtClean="0"/>
              <a:t>Lake of the Woods Outdoorsman</a:t>
            </a:r>
          </a:p>
          <a:p>
            <a:pPr marL="800100" lvl="2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600" dirty="0" smtClean="0"/>
              <a:t>Uses YouTube to drive traffic to his site - has more than 150,000 individual IP hits on his videos</a:t>
            </a:r>
            <a:endParaRPr lang="en-US" sz="2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590800"/>
            <a:ext cx="2409988" cy="2433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19800" y="5029200"/>
            <a:ext cx="2333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Case Study YouTube Videos Online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4922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438400"/>
            <a:ext cx="7010400" cy="4114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Foundational training</a:t>
            </a:r>
          </a:p>
          <a:p>
            <a:r>
              <a:rPr lang="en-US" dirty="0" smtClean="0"/>
              <a:t>Individualized business assessments</a:t>
            </a:r>
          </a:p>
          <a:p>
            <a:r>
              <a:rPr lang="en-US" dirty="0" smtClean="0"/>
              <a:t>Advanced training, focused on meeting needs identified during assessments</a:t>
            </a:r>
            <a:endParaRPr lang="en-US" sz="36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777006" y="1143000"/>
            <a:ext cx="5589992" cy="141577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dirty="0" smtClean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Mission Possible</a:t>
            </a:r>
          </a:p>
          <a:p>
            <a:pPr algn="ctr"/>
            <a:r>
              <a:rPr lang="en-US" sz="3200" b="1" cap="all" spc="0" dirty="0" smtClean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No customer left behind</a:t>
            </a:r>
            <a:endParaRPr lang="en-US" sz="3200" b="1" cap="all" spc="0" dirty="0"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3104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73268"/>
            <a:ext cx="7010400" cy="4114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>
              <a:effectLst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777006" y="1143000"/>
            <a:ext cx="5589992" cy="141577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dirty="0" smtClean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Mission Possible</a:t>
            </a:r>
          </a:p>
          <a:p>
            <a:pPr algn="ctr"/>
            <a:r>
              <a:rPr lang="en-US" sz="3200" b="1" cap="all" spc="0" dirty="0" smtClean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No customer left behind</a:t>
            </a:r>
            <a:endParaRPr lang="en-US" sz="3200" b="1" cap="all" spc="0" dirty="0"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4" name="Picture 6" descr="http://www.anchorwebsite.com/wp-content/uploads/2013/11/Impact2020-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4430668"/>
            <a:ext cx="3733800" cy="1131932"/>
          </a:xfrm>
          <a:prstGeom prst="rect">
            <a:avLst/>
          </a:prstGeom>
          <a:noFill/>
        </p:spPr>
      </p:pic>
      <p:pic>
        <p:nvPicPr>
          <p:cNvPr id="5" name="Picture 4" descr="logo nmf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50124" y="2995630"/>
            <a:ext cx="2362200" cy="924211"/>
          </a:xfrm>
          <a:prstGeom prst="rect">
            <a:avLst/>
          </a:prstGeom>
        </p:spPr>
      </p:pic>
      <p:pic>
        <p:nvPicPr>
          <p:cNvPr id="6" name="Picture 4" descr="http://mn.gov/deed/images/MN%20SBDC%20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0" y="2803634"/>
            <a:ext cx="2209800" cy="13082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4107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1447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rgbClr val="023A56"/>
                </a:solidFill>
              </a:rPr>
              <a:t>For more information, to download a copy of the study, to view the business videos, or current training schedule: </a:t>
            </a:r>
            <a:endParaRPr lang="en-US" sz="4000" dirty="0">
              <a:solidFill>
                <a:srgbClr val="023A56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90600" y="3205877"/>
            <a:ext cx="7305141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dirty="0" smtClean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Www.impact2020.org</a:t>
            </a:r>
          </a:p>
          <a:p>
            <a:pPr algn="ctr"/>
            <a:endParaRPr lang="en-US" sz="5400" b="1" cap="all" spc="0" dirty="0" smtClean="0"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r>
              <a:rPr lang="en-US" sz="5400" b="1" cap="all" spc="0" dirty="0" smtClean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www.nwmf.org</a:t>
            </a:r>
            <a:endParaRPr lang="en-US" sz="5400" b="1" cap="all" spc="0" dirty="0"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1675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8200" y="3124200"/>
            <a:ext cx="3505200" cy="1371600"/>
          </a:xfrm>
        </p:spPr>
        <p:txBody>
          <a:bodyPr/>
          <a:lstStyle/>
          <a:p>
            <a:r>
              <a:rPr lang="en-US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Who is impact 20/20?</a:t>
            </a:r>
            <a:endParaRPr lang="en-US" dirty="0">
              <a:ln>
                <a:solidFill>
                  <a:schemeClr val="accent5">
                    <a:lumMod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171700"/>
            <a:ext cx="3352800" cy="2514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38332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0" y="2514600"/>
            <a:ext cx="5105400" cy="37338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IMPACT 20/20 is an influential group of Northwest Minnesota leaders representing diverse interests </a:t>
            </a:r>
            <a:r>
              <a:rPr lang="en-US" dirty="0" smtClean="0"/>
              <a:t>and working </a:t>
            </a:r>
            <a:r>
              <a:rPr lang="en-US" dirty="0"/>
              <a:t>together for the region’s economic success</a:t>
            </a:r>
            <a:r>
              <a:rPr lang="en-US" dirty="0" smtClean="0"/>
              <a:t>.</a:t>
            </a:r>
          </a:p>
          <a:p>
            <a:pPr marL="0" lvl="0" indent="0">
              <a:buNone/>
            </a:pPr>
            <a:r>
              <a:rPr lang="en-US" sz="2600" dirty="0" smtClean="0"/>
              <a:t>Current work focuses </a:t>
            </a:r>
            <a:r>
              <a:rPr lang="en-US" sz="2600" dirty="0"/>
              <a:t>on three areas: education, workforce, and broadband.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1371600"/>
            <a:ext cx="7620000" cy="8382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Purpose Statement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050" name="Picture 2" descr="C:\Users\Michelle\AppData\Local\Microsoft\Windows\Temporary Internet Files\Content.IE5\6GUZYERZ\MP910216391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667000"/>
            <a:ext cx="3705225" cy="3227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534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0"/>
            <a:ext cx="4038600" cy="1371600"/>
          </a:xfrm>
        </p:spPr>
        <p:txBody>
          <a:bodyPr>
            <a:normAutofit/>
          </a:bodyPr>
          <a:lstStyle/>
          <a:p>
            <a:pPr algn="r"/>
            <a:r>
              <a:rPr lang="en-US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Task Force for broadband</a:t>
            </a:r>
            <a:endParaRPr lang="en-US" dirty="0">
              <a:ln>
                <a:solidFill>
                  <a:schemeClr val="accent5">
                    <a:lumMod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5" name="Picture 6" descr="C:\Users\Michelle\AppData\Local\Microsoft\Windows\Temporary Internet Files\Content.IE5\4JIOTP7L\MP910216415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2526" y="2133600"/>
            <a:ext cx="4362450" cy="380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340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362200"/>
            <a:ext cx="7315200" cy="411480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Fewer rural businesses have websites – 21% less than urban businesses</a:t>
            </a:r>
            <a:endParaRPr lang="en-US" dirty="0"/>
          </a:p>
          <a:p>
            <a:pPr lvl="0"/>
            <a:r>
              <a:rPr lang="en-US" dirty="0" smtClean="0"/>
              <a:t>Rural businesses without broadband have lower revenues than urban businesses without broadband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0" y="1295400"/>
            <a:ext cx="7620000" cy="838200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</a:rPr>
              <a:t>Disparities Between Rural and Urban</a:t>
            </a:r>
            <a:endParaRPr lang="en-US" sz="36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06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81200"/>
            <a:ext cx="3962400" cy="4343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To gain a better understanding </a:t>
            </a:r>
            <a:r>
              <a:rPr lang="en-US" dirty="0"/>
              <a:t>of </a:t>
            </a:r>
            <a:r>
              <a:rPr lang="en-US" dirty="0" smtClean="0"/>
              <a:t>the role broadband </a:t>
            </a:r>
            <a:r>
              <a:rPr lang="en-US" dirty="0"/>
              <a:t>is currently playing among the region’s business</a:t>
            </a:r>
          </a:p>
          <a:p>
            <a:r>
              <a:rPr lang="en-US" dirty="0"/>
              <a:t>Identify best </a:t>
            </a:r>
            <a:r>
              <a:rPr lang="en-US" dirty="0" smtClean="0"/>
              <a:t>practices</a:t>
            </a:r>
            <a:endParaRPr lang="en-US" dirty="0"/>
          </a:p>
          <a:p>
            <a:r>
              <a:rPr lang="en-US" dirty="0" smtClean="0"/>
              <a:t>To </a:t>
            </a:r>
            <a:r>
              <a:rPr lang="en-US" dirty="0"/>
              <a:t>share </a:t>
            </a:r>
            <a:r>
              <a:rPr lang="en-US" dirty="0" smtClean="0"/>
              <a:t>identified best </a:t>
            </a:r>
            <a:r>
              <a:rPr lang="en-US" dirty="0"/>
              <a:t>practices with the broader business </a:t>
            </a:r>
            <a:r>
              <a:rPr lang="en-US" dirty="0" smtClean="0"/>
              <a:t>community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62000" y="1066800"/>
            <a:ext cx="7620000" cy="8382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Purpose of the Micro-study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52" r="16897"/>
          <a:stretch/>
        </p:blipFill>
        <p:spPr>
          <a:xfrm>
            <a:off x="4798323" y="2133600"/>
            <a:ext cx="3583677" cy="4038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724400" y="6248400"/>
            <a:ext cx="3736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Ada, MN – population 1,707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65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305800" cy="4114800"/>
          </a:xfrm>
        </p:spPr>
        <p:txBody>
          <a:bodyPr>
            <a:normAutofit fontScale="92500"/>
          </a:bodyPr>
          <a:lstStyle/>
          <a:p>
            <a:r>
              <a:rPr lang="en-US" sz="2800" dirty="0"/>
              <a:t>Central Boiler- Manufacturer of outdoor wood furnaces</a:t>
            </a:r>
          </a:p>
          <a:p>
            <a:r>
              <a:rPr lang="en-US" sz="2800" dirty="0"/>
              <a:t>Eleven Hockey- Hockey stick manufacturer and marketer</a:t>
            </a:r>
          </a:p>
          <a:p>
            <a:r>
              <a:rPr lang="en-US" sz="2800" dirty="0"/>
              <a:t>Curiosity Shop- Retail home décor, </a:t>
            </a:r>
            <a:r>
              <a:rPr lang="en-US" sz="2800" dirty="0" smtClean="0"/>
              <a:t>and </a:t>
            </a:r>
            <a:r>
              <a:rPr lang="en-US" sz="2800" dirty="0"/>
              <a:t>gift </a:t>
            </a:r>
            <a:r>
              <a:rPr lang="en-US" sz="2800" dirty="0" smtClean="0"/>
              <a:t>items</a:t>
            </a:r>
            <a:endParaRPr lang="en-US" sz="2800" dirty="0"/>
          </a:p>
          <a:p>
            <a:r>
              <a:rPr lang="en-US" sz="2800" dirty="0"/>
              <a:t>Indian Harvest- Sells artisan grains and grain </a:t>
            </a:r>
            <a:r>
              <a:rPr lang="en-US" sz="2800" dirty="0" smtClean="0"/>
              <a:t>blends,</a:t>
            </a:r>
          </a:p>
          <a:p>
            <a:r>
              <a:rPr lang="en-US" sz="2800" dirty="0"/>
              <a:t>I</a:t>
            </a:r>
            <a:r>
              <a:rPr lang="en-US" sz="2800" dirty="0" smtClean="0"/>
              <a:t>tasca </a:t>
            </a:r>
            <a:r>
              <a:rPr lang="en-US" sz="2800" dirty="0" err="1"/>
              <a:t>Leathergoods</a:t>
            </a:r>
            <a:r>
              <a:rPr lang="en-US" sz="2800" dirty="0"/>
              <a:t>- </a:t>
            </a:r>
            <a:r>
              <a:rPr lang="en-US" sz="2800" dirty="0" smtClean="0"/>
              <a:t>Manufactures moccasins </a:t>
            </a:r>
            <a:r>
              <a:rPr lang="en-US" sz="2800" dirty="0"/>
              <a:t>and other fine leather goods</a:t>
            </a:r>
          </a:p>
          <a:p>
            <a:r>
              <a:rPr lang="en-US" sz="2800" dirty="0"/>
              <a:t>Lake of the Woods Outdoorsman- Fishing, hunting and exploring guide service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1219200"/>
            <a:ext cx="7620000" cy="8382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Micro-study Business Profiles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75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305800" cy="4114800"/>
          </a:xfrm>
        </p:spPr>
        <p:txBody>
          <a:bodyPr>
            <a:normAutofit fontScale="92500"/>
          </a:bodyPr>
          <a:lstStyle/>
          <a:p>
            <a:r>
              <a:rPr lang="en-US" sz="2800" dirty="0"/>
              <a:t>Mattracks, Inc.-</a:t>
            </a:r>
            <a:r>
              <a:rPr lang="en-US" sz="2800" dirty="0" smtClean="0"/>
              <a:t>Manufactures </a:t>
            </a:r>
            <a:r>
              <a:rPr lang="en-US" sz="2800" dirty="0"/>
              <a:t>rubber track conversion </a:t>
            </a:r>
            <a:r>
              <a:rPr lang="en-US" sz="2800" dirty="0" smtClean="0"/>
              <a:t>systems</a:t>
            </a:r>
            <a:endParaRPr lang="en-US" sz="2800" dirty="0"/>
          </a:p>
          <a:p>
            <a:r>
              <a:rPr lang="en-US" sz="2800" dirty="0" err="1"/>
              <a:t>Stittsworth</a:t>
            </a:r>
            <a:r>
              <a:rPr lang="en-US" sz="2800" dirty="0"/>
              <a:t> Meats- Old fashioned Meat Market</a:t>
            </a:r>
          </a:p>
          <a:p>
            <a:r>
              <a:rPr lang="en-US" sz="2800" dirty="0"/>
              <a:t>Tom’s Tackle- </a:t>
            </a:r>
            <a:r>
              <a:rPr lang="en-US" sz="2800" dirty="0" smtClean="0"/>
              <a:t>Manufacturer </a:t>
            </a:r>
            <a:r>
              <a:rPr lang="en-US" sz="2800" dirty="0"/>
              <a:t>and wholesaler of fishing tackle</a:t>
            </a:r>
          </a:p>
          <a:p>
            <a:r>
              <a:rPr lang="en-US" sz="2800" dirty="0"/>
              <a:t>T- Shirt Barrel- Custom embroidery and screen-printing</a:t>
            </a:r>
          </a:p>
          <a:p>
            <a:r>
              <a:rPr lang="en-US" sz="2800" dirty="0" err="1"/>
              <a:t>Tutto</a:t>
            </a:r>
            <a:r>
              <a:rPr lang="en-US" sz="2800" dirty="0"/>
              <a:t> </a:t>
            </a:r>
            <a:r>
              <a:rPr lang="en-US" sz="2800" dirty="0" err="1"/>
              <a:t>Bene</a:t>
            </a:r>
            <a:r>
              <a:rPr lang="en-US" sz="2800" dirty="0"/>
              <a:t>- Italian restaurant, </a:t>
            </a:r>
            <a:r>
              <a:rPr lang="en-US" sz="2800" dirty="0" smtClean="0"/>
              <a:t>locally </a:t>
            </a:r>
            <a:r>
              <a:rPr lang="en-US" sz="2800" dirty="0"/>
              <a:t>grown ingredients</a:t>
            </a:r>
          </a:p>
          <a:p>
            <a:r>
              <a:rPr lang="en-US" sz="2800" dirty="0"/>
              <a:t>Weave Got </a:t>
            </a:r>
            <a:r>
              <a:rPr lang="en-US" sz="2800" dirty="0" err="1"/>
              <a:t>Maille</a:t>
            </a:r>
            <a:r>
              <a:rPr lang="en-US" sz="2800" dirty="0"/>
              <a:t>- Manufacturer of jewelry </a:t>
            </a:r>
            <a:r>
              <a:rPr lang="en-US" sz="2800" dirty="0" smtClean="0"/>
              <a:t>supplies</a:t>
            </a:r>
            <a:endParaRPr lang="en-US" sz="28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1219200"/>
            <a:ext cx="7620000" cy="8382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Micro-study Business Profiles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74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305800" cy="4114800"/>
          </a:xfrm>
        </p:spPr>
        <p:txBody>
          <a:bodyPr>
            <a:normAutofit fontScale="92500"/>
          </a:bodyPr>
          <a:lstStyle/>
          <a:p>
            <a:r>
              <a:rPr lang="en-US" sz="2800" dirty="0" smtClean="0"/>
              <a:t>Social media tools are an extremely effective means of growing a business</a:t>
            </a:r>
            <a:endParaRPr lang="en-US" sz="2800" dirty="0"/>
          </a:p>
          <a:p>
            <a:r>
              <a:rPr lang="en-US" sz="2800" dirty="0" smtClean="0"/>
              <a:t>Businesses who use broadband tools are increasing their customers, efficiency, scope of market, and profits</a:t>
            </a:r>
            <a:endParaRPr lang="en-US" sz="2800" dirty="0"/>
          </a:p>
          <a:p>
            <a:r>
              <a:rPr lang="en-US" sz="2800" dirty="0" smtClean="0"/>
              <a:t>The cost-benefit ratio of using broadband is very high in terms of </a:t>
            </a:r>
            <a:r>
              <a:rPr lang="en-US" sz="2800" dirty="0" smtClean="0"/>
              <a:t>time/money </a:t>
            </a:r>
            <a:r>
              <a:rPr lang="en-US" sz="2800" dirty="0" smtClean="0"/>
              <a:t>and perceived return on investment</a:t>
            </a:r>
            <a:endParaRPr lang="en-US" sz="2800" dirty="0"/>
          </a:p>
          <a:p>
            <a:r>
              <a:rPr lang="en-US" sz="2800" dirty="0" smtClean="0"/>
              <a:t>The importance of broadband to business success will not diminish – if anything, it will increase</a:t>
            </a:r>
            <a:endParaRPr lang="en-US" sz="2800" b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1219200"/>
            <a:ext cx="7620000" cy="8382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Micro-study Major Findings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00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1CA0BFB4D80B84F93D36074F392C00A" ma:contentTypeVersion="18" ma:contentTypeDescription="Create a new document." ma:contentTypeScope="" ma:versionID="a2320d8d85da5b96fccb5bf856bd4d3c">
  <xsd:schema xmlns:xsd="http://www.w3.org/2001/XMLSchema" xmlns:p="http://schemas.microsoft.com/office/2006/metadata/properties" xmlns:ns1="http://schemas.microsoft.com/sharepoint/v3" xmlns:ns3="7c853d7b-b254-4c4a-a83f-01b5584850a9" targetNamespace="http://schemas.microsoft.com/office/2006/metadata/properties" ma:root="true" ma:fieldsID="33bf9b7f1c599219106249c4765ad2c7" ns1:_="" ns3:_="">
    <xsd:import namespace="http://schemas.microsoft.com/sharepoint/v3"/>
    <xsd:import namespace="7c853d7b-b254-4c4a-a83f-01b5584850a9"/>
    <xsd:element name="properties">
      <xsd:complexType>
        <xsd:sequence>
          <xsd:element name="documentManagement">
            <xsd:complexType>
              <xsd:all>
                <xsd:element ref="ns3:Keywords2" minOccurs="0"/>
                <xsd:element ref="ns3:Photo_x0020_Keywords" minOccurs="0"/>
                <xsd:element ref="ns1:EmailSender" minOccurs="0"/>
                <xsd:element ref="ns1:EmailTo" minOccurs="0"/>
                <xsd:element ref="ns1:EmailCc" minOccurs="0"/>
                <xsd:element ref="ns1:EmailFrom" minOccurs="0"/>
                <xsd:element ref="ns1:EmailSubject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EmailSender" ma:index="12" nillable="true" ma:displayName="E-Mail Sender" ma:hidden="true" ma:internalName="EmailSender">
      <xsd:simpleType>
        <xsd:restriction base="dms:Note"/>
      </xsd:simpleType>
    </xsd:element>
    <xsd:element name="EmailTo" ma:index="13" nillable="true" ma:displayName="E-Mail To" ma:hidden="true" ma:internalName="EmailTo">
      <xsd:simpleType>
        <xsd:restriction base="dms:Note"/>
      </xsd:simpleType>
    </xsd:element>
    <xsd:element name="EmailCc" ma:index="14" nillable="true" ma:displayName="E-Mail Cc" ma:hidden="true" ma:internalName="EmailCc">
      <xsd:simpleType>
        <xsd:restriction base="dms:Note"/>
      </xsd:simpleType>
    </xsd:element>
    <xsd:element name="EmailFrom" ma:index="15" nillable="true" ma:displayName="E-Mail From" ma:hidden="true" ma:internalName="EmailFrom">
      <xsd:simpleType>
        <xsd:restriction base="dms:Text"/>
      </xsd:simpleType>
    </xsd:element>
    <xsd:element name="EmailSubject" ma:index="16" nillable="true" ma:displayName="E-Mail Subject" ma:hidden="true" ma:internalName="EmailSubject">
      <xsd:simpleType>
        <xsd:restriction base="dms:Text"/>
      </xsd:simpleType>
    </xsd:element>
  </xsd:schema>
  <xsd:schema xmlns:xsd="http://www.w3.org/2001/XMLSchema" xmlns:dms="http://schemas.microsoft.com/office/2006/documentManagement/types" targetNamespace="7c853d7b-b254-4c4a-a83f-01b5584850a9" elementFormDefault="qualified">
    <xsd:import namespace="http://schemas.microsoft.com/office/2006/documentManagement/types"/>
    <xsd:element name="Keywords2" ma:index="9" nillable="true" ma:displayName="Keywords" ma:default="" ma:description="Please add the appropriate keywords to this item.  When adding multiple keywords, please separate them with a comma followed by a space.  No capitalization, all entries lowercase.  Use abbreviations and acronyms, when possible.  Maximum of 255 characters." ma:internalName="Keywords20" ma:readOnly="false">
      <xsd:simpleType>
        <xsd:restriction base="dms:Text">
          <xsd:maxLength value="255"/>
        </xsd:restriction>
      </xsd:simpleType>
    </xsd:element>
    <xsd:element name="Photo_x0020_Keywords" ma:index="10" nillable="true" ma:displayName="Photo Keywords" ma:default="" ma:description="This column is to be used to apply keywords to PHOTOS and IMAGES.  There are more spaces available and this field is not required." ma:internalName="Photo_x0020_Keywords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Keywords2 xmlns="7c853d7b-b254-4c4a-a83f-01b5584850a9" xsi:nil="true"/>
    <EmailTo xmlns="http://schemas.microsoft.com/sharepoint/v3" xsi:nil="true"/>
    <EmailSender xmlns="http://schemas.microsoft.com/sharepoint/v3" xsi:nil="true"/>
    <EmailFrom xmlns="http://schemas.microsoft.com/sharepoint/v3" xsi:nil="true"/>
    <EmailSubject xmlns="http://schemas.microsoft.com/sharepoint/v3" xsi:nil="true"/>
    <Photo_x0020_Keywords xmlns="7c853d7b-b254-4c4a-a83f-01b5584850a9" xsi:nil="true"/>
    <EmailCc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1C6664E7-F349-4DAA-B9C3-A97D1899E059}"/>
</file>

<file path=customXml/itemProps2.xml><?xml version="1.0" encoding="utf-8"?>
<ds:datastoreItem xmlns:ds="http://schemas.openxmlformats.org/officeDocument/2006/customXml" ds:itemID="{CB01972E-171B-459D-84AA-1C86FA14D671}"/>
</file>

<file path=customXml/itemProps3.xml><?xml version="1.0" encoding="utf-8"?>
<ds:datastoreItem xmlns:ds="http://schemas.openxmlformats.org/officeDocument/2006/customXml" ds:itemID="{97D2B501-05C7-4A11-9E7C-6A96EB3DD23D}"/>
</file>

<file path=docProps/app.xml><?xml version="1.0" encoding="utf-8"?>
<Properties xmlns="http://schemas.openxmlformats.org/officeDocument/2006/extended-properties" xmlns:vt="http://schemas.openxmlformats.org/officeDocument/2006/docPropsVTypes">
  <TotalTime>492</TotalTime>
  <Words>594</Words>
  <Application>Microsoft Office PowerPoint</Application>
  <PresentationFormat>On-screen Show (4:3)</PresentationFormat>
  <Paragraphs>90</Paragraphs>
  <Slides>19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 Businesses Knocking it Out of the Park in Northwest Minnesota  </vt:lpstr>
      <vt:lpstr>Who is impact 20/20?</vt:lpstr>
      <vt:lpstr>PowerPoint Presentation</vt:lpstr>
      <vt:lpstr>Task Force for broadband</vt:lpstr>
      <vt:lpstr>Disparities Between Rural and Urban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For more information, to download a copy of the study, to view the business videos, or current training schedule: 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Michelle</dc:creator>
  <cp:lastModifiedBy>Michelle</cp:lastModifiedBy>
  <cp:revision>66</cp:revision>
  <cp:lastPrinted>2010-09-27T21:01:11Z</cp:lastPrinted>
  <dcterms:created xsi:type="dcterms:W3CDTF">2010-09-20T22:10:52Z</dcterms:created>
  <dcterms:modified xsi:type="dcterms:W3CDTF">2014-01-24T21:38:56Z</dcterms:modified>
</cp:coreProperties>
</file>