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71" r:id="rId4"/>
    <p:sldId id="270" r:id="rId5"/>
    <p:sldId id="257" r:id="rId6"/>
    <p:sldId id="272" r:id="rId7"/>
    <p:sldId id="258" r:id="rId8"/>
    <p:sldId id="264" r:id="rId9"/>
    <p:sldId id="259" r:id="rId10"/>
    <p:sldId id="260" r:id="rId11"/>
    <p:sldId id="267" r:id="rId12"/>
    <p:sldId id="261" r:id="rId13"/>
    <p:sldId id="266" r:id="rId14"/>
    <p:sldId id="269" r:id="rId15"/>
    <p:sldId id="26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CD1EE-FAD6-400C-AA47-48576B29BB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4A2DC-A034-4981-A96F-F5F8D89A049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Noridian Administrative Services</a:t>
          </a:r>
          <a:endParaRPr lang="en-US" dirty="0"/>
        </a:p>
      </dgm:t>
    </dgm:pt>
    <dgm:pt modelId="{79428153-BD92-42FC-912B-2F4642ABABAF}" type="parTrans" cxnId="{7CEC64C7-6CFD-44FA-A056-6BBD71C076F1}">
      <dgm:prSet/>
      <dgm:spPr/>
      <dgm:t>
        <a:bodyPr/>
        <a:lstStyle/>
        <a:p>
          <a:endParaRPr lang="en-US"/>
        </a:p>
      </dgm:t>
    </dgm:pt>
    <dgm:pt modelId="{2F2DA506-89C4-4FE9-A386-923E94A80AC0}" type="sibTrans" cxnId="{7CEC64C7-6CFD-44FA-A056-6BBD71C076F1}">
      <dgm:prSet/>
      <dgm:spPr/>
      <dgm:t>
        <a:bodyPr/>
        <a:lstStyle/>
        <a:p>
          <a:endParaRPr lang="en-US"/>
        </a:p>
      </dgm:t>
    </dgm:pt>
    <dgm:pt modelId="{0447AF15-1C8D-4B3F-ABF7-88DC81F12847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Education Representatives</a:t>
          </a:r>
          <a:endParaRPr lang="en-US" dirty="0"/>
        </a:p>
      </dgm:t>
    </dgm:pt>
    <dgm:pt modelId="{D80166FD-3130-4589-8ED4-842FE6F3FB49}" type="parTrans" cxnId="{A22A01E9-CF55-4E43-9F58-84CFE96B6856}">
      <dgm:prSet/>
      <dgm:spPr/>
      <dgm:t>
        <a:bodyPr/>
        <a:lstStyle/>
        <a:p>
          <a:endParaRPr lang="en-US"/>
        </a:p>
      </dgm:t>
    </dgm:pt>
    <dgm:pt modelId="{B77EB8C3-A665-46CF-812B-11341AEE0D0D}" type="sibTrans" cxnId="{A22A01E9-CF55-4E43-9F58-84CFE96B6856}">
      <dgm:prSet/>
      <dgm:spPr/>
      <dgm:t>
        <a:bodyPr/>
        <a:lstStyle/>
        <a:p>
          <a:endParaRPr lang="en-US"/>
        </a:p>
      </dgm:t>
    </dgm:pt>
    <dgm:pt modelId="{6F5C1F97-B074-4F63-A68F-278A0A97EEFD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Auditors</a:t>
          </a:r>
          <a:endParaRPr lang="en-US" dirty="0"/>
        </a:p>
      </dgm:t>
    </dgm:pt>
    <dgm:pt modelId="{55A43841-A351-4A8F-83F3-CA978BD2FD57}" type="parTrans" cxnId="{73084BD2-E878-443A-B16A-B32389F7E102}">
      <dgm:prSet/>
      <dgm:spPr/>
      <dgm:t>
        <a:bodyPr/>
        <a:lstStyle/>
        <a:p>
          <a:endParaRPr lang="en-US"/>
        </a:p>
      </dgm:t>
    </dgm:pt>
    <dgm:pt modelId="{DA208A4B-2834-4452-BE0B-50B717FD6780}" type="sibTrans" cxnId="{73084BD2-E878-443A-B16A-B32389F7E102}">
      <dgm:prSet/>
      <dgm:spPr/>
      <dgm:t>
        <a:bodyPr/>
        <a:lstStyle/>
        <a:p>
          <a:endParaRPr lang="en-US"/>
        </a:p>
      </dgm:t>
    </dgm:pt>
    <dgm:pt modelId="{304E0284-42B0-455A-AE2D-53D9ECDBBBDF}">
      <dgm:prSet phldrT="[Text]"/>
      <dgm:spPr/>
      <dgm:t>
        <a:bodyPr/>
        <a:lstStyle/>
        <a:p>
          <a:r>
            <a:rPr lang="en-US" dirty="0" smtClean="0"/>
            <a:t>BCBSND</a:t>
          </a:r>
          <a:endParaRPr lang="en-US" dirty="0"/>
        </a:p>
      </dgm:t>
    </dgm:pt>
    <dgm:pt modelId="{A68C68B8-A2E3-4D85-BD08-23A288DBBD7E}" type="parTrans" cxnId="{A1811D5A-AB47-466D-8733-59FDB39002FA}">
      <dgm:prSet/>
      <dgm:spPr/>
      <dgm:t>
        <a:bodyPr/>
        <a:lstStyle/>
        <a:p>
          <a:endParaRPr lang="en-US"/>
        </a:p>
      </dgm:t>
    </dgm:pt>
    <dgm:pt modelId="{E17F1B84-3690-4FAF-8DCD-EDA1346C2056}" type="sibTrans" cxnId="{A1811D5A-AB47-466D-8733-59FDB39002FA}">
      <dgm:prSet/>
      <dgm:spPr/>
      <dgm:t>
        <a:bodyPr/>
        <a:lstStyle/>
        <a:p>
          <a:endParaRPr lang="en-US"/>
        </a:p>
      </dgm:t>
    </dgm:pt>
    <dgm:pt modelId="{D51CD146-0E78-460D-B767-AF03EA8C2CAE}">
      <dgm:prSet phldrT="[Text]"/>
      <dgm:spPr/>
      <dgm:t>
        <a:bodyPr/>
        <a:lstStyle/>
        <a:p>
          <a:r>
            <a:rPr lang="en-US" dirty="0" smtClean="0"/>
            <a:t>Telephone Representatives</a:t>
          </a:r>
          <a:endParaRPr lang="en-US" dirty="0"/>
        </a:p>
      </dgm:t>
    </dgm:pt>
    <dgm:pt modelId="{9FFB3DCB-111F-4E40-82D7-1BC7156661C2}" type="parTrans" cxnId="{8C2E4A50-8970-4C5C-A53E-67974A756A31}">
      <dgm:prSet/>
      <dgm:spPr/>
      <dgm:t>
        <a:bodyPr/>
        <a:lstStyle/>
        <a:p>
          <a:endParaRPr lang="en-US"/>
        </a:p>
      </dgm:t>
    </dgm:pt>
    <dgm:pt modelId="{73BF3029-F4C1-409D-B806-6691ED87B412}" type="sibTrans" cxnId="{8C2E4A50-8970-4C5C-A53E-67974A756A31}">
      <dgm:prSet/>
      <dgm:spPr/>
      <dgm:t>
        <a:bodyPr/>
        <a:lstStyle/>
        <a:p>
          <a:endParaRPr lang="en-US"/>
        </a:p>
      </dgm:t>
    </dgm:pt>
    <dgm:pt modelId="{E7C1B5C5-2BD5-4FCA-897B-5D1D8DBB9A22}">
      <dgm:prSet phldrT="[Text]"/>
      <dgm:spPr/>
      <dgm:t>
        <a:bodyPr/>
        <a:lstStyle/>
        <a:p>
          <a:r>
            <a:rPr lang="en-US" dirty="0" smtClean="0"/>
            <a:t>Information Services (IS)</a:t>
          </a:r>
          <a:endParaRPr lang="en-US" dirty="0"/>
        </a:p>
      </dgm:t>
    </dgm:pt>
    <dgm:pt modelId="{93421639-6A9E-4070-ADCD-E5E9A9AE3A74}" type="parTrans" cxnId="{C784FDC3-829B-4853-9D38-AA4F37FF0658}">
      <dgm:prSet/>
      <dgm:spPr/>
      <dgm:t>
        <a:bodyPr/>
        <a:lstStyle/>
        <a:p>
          <a:endParaRPr lang="en-US"/>
        </a:p>
      </dgm:t>
    </dgm:pt>
    <dgm:pt modelId="{9A02CAA8-54D4-4ED5-A107-DC8793876376}" type="sibTrans" cxnId="{C784FDC3-829B-4853-9D38-AA4F37FF0658}">
      <dgm:prSet/>
      <dgm:spPr/>
      <dgm:t>
        <a:bodyPr/>
        <a:lstStyle/>
        <a:p>
          <a:endParaRPr lang="en-US"/>
        </a:p>
      </dgm:t>
    </dgm:pt>
    <dgm:pt modelId="{533E1B35-54EB-45D4-9239-A869F9F6EA16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Medical Directors</a:t>
          </a:r>
          <a:endParaRPr lang="en-US" dirty="0"/>
        </a:p>
      </dgm:t>
    </dgm:pt>
    <dgm:pt modelId="{B6669761-6B8F-4522-8776-09BB42F7297D}" type="parTrans" cxnId="{B78EFCFC-7D4F-43AD-9D01-73AB362E3742}">
      <dgm:prSet/>
      <dgm:spPr/>
    </dgm:pt>
    <dgm:pt modelId="{7DEF1A51-AC78-47D0-A0EF-0CFC0BC2AD86}" type="sibTrans" cxnId="{B78EFCFC-7D4F-43AD-9D01-73AB362E3742}">
      <dgm:prSet/>
      <dgm:spPr/>
    </dgm:pt>
    <dgm:pt modelId="{E6E3A5AA-D41A-4235-8A6D-2ED0742D05C0}" type="pres">
      <dgm:prSet presAssocID="{D56CD1EE-FAD6-400C-AA47-48576B29BB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26360E-4AAA-4FF8-A111-2DDDD1F4E428}" type="pres">
      <dgm:prSet presAssocID="{AE94A2DC-A034-4981-A96F-F5F8D89A049B}" presName="linNode" presStyleCnt="0"/>
      <dgm:spPr/>
    </dgm:pt>
    <dgm:pt modelId="{8EBA128E-13EE-4B25-97E4-E00A5829C330}" type="pres">
      <dgm:prSet presAssocID="{AE94A2DC-A034-4981-A96F-F5F8D89A049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A9F44-B4C4-4E99-8816-DF16D441E600}" type="pres">
      <dgm:prSet presAssocID="{AE94A2DC-A034-4981-A96F-F5F8D89A049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79547-845E-4716-B2FC-99833DA6757C}" type="pres">
      <dgm:prSet presAssocID="{2F2DA506-89C4-4FE9-A386-923E94A80AC0}" presName="sp" presStyleCnt="0"/>
      <dgm:spPr/>
    </dgm:pt>
    <dgm:pt modelId="{4CE0061B-B7AE-43CB-BBCE-0DA0AA6C2770}" type="pres">
      <dgm:prSet presAssocID="{304E0284-42B0-455A-AE2D-53D9ECDBBBDF}" presName="linNode" presStyleCnt="0"/>
      <dgm:spPr/>
    </dgm:pt>
    <dgm:pt modelId="{A561BB8A-C28D-457B-B384-EC1988C77D0A}" type="pres">
      <dgm:prSet presAssocID="{304E0284-42B0-455A-AE2D-53D9ECDBBBDF}" presName="parentText" presStyleLbl="node1" presStyleIdx="1" presStyleCnt="2" custLinFactNeighborY="19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9D74A-0FEE-408C-BCB6-DD392AF15A07}" type="pres">
      <dgm:prSet presAssocID="{304E0284-42B0-455A-AE2D-53D9ECDBBBD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4FDC3-829B-4853-9D38-AA4F37FF0658}" srcId="{304E0284-42B0-455A-AE2D-53D9ECDBBBDF}" destId="{E7C1B5C5-2BD5-4FCA-897B-5D1D8DBB9A22}" srcOrd="1" destOrd="0" parTransId="{93421639-6A9E-4070-ADCD-E5E9A9AE3A74}" sibTransId="{9A02CAA8-54D4-4ED5-A107-DC8793876376}"/>
    <dgm:cxn modelId="{A22A01E9-CF55-4E43-9F58-84CFE96B6856}" srcId="{AE94A2DC-A034-4981-A96F-F5F8D89A049B}" destId="{0447AF15-1C8D-4B3F-ABF7-88DC81F12847}" srcOrd="0" destOrd="0" parTransId="{D80166FD-3130-4589-8ED4-842FE6F3FB49}" sibTransId="{B77EB8C3-A665-46CF-812B-11341AEE0D0D}"/>
    <dgm:cxn modelId="{BA3786AB-D385-4299-BFAB-2EBD2EBFA963}" type="presOf" srcId="{304E0284-42B0-455A-AE2D-53D9ECDBBBDF}" destId="{A561BB8A-C28D-457B-B384-EC1988C77D0A}" srcOrd="0" destOrd="0" presId="urn:microsoft.com/office/officeart/2005/8/layout/vList5"/>
    <dgm:cxn modelId="{B78EFCFC-7D4F-43AD-9D01-73AB362E3742}" srcId="{AE94A2DC-A034-4981-A96F-F5F8D89A049B}" destId="{533E1B35-54EB-45D4-9239-A869F9F6EA16}" srcOrd="2" destOrd="0" parTransId="{B6669761-6B8F-4522-8776-09BB42F7297D}" sibTransId="{7DEF1A51-AC78-47D0-A0EF-0CFC0BC2AD86}"/>
    <dgm:cxn modelId="{5910F958-5684-40F4-940A-6D28B138D3F5}" type="presOf" srcId="{533E1B35-54EB-45D4-9239-A869F9F6EA16}" destId="{704A9F44-B4C4-4E99-8816-DF16D441E600}" srcOrd="0" destOrd="2" presId="urn:microsoft.com/office/officeart/2005/8/layout/vList5"/>
    <dgm:cxn modelId="{CCE611A6-76EA-494C-ABD5-34163164788A}" type="presOf" srcId="{0447AF15-1C8D-4B3F-ABF7-88DC81F12847}" destId="{704A9F44-B4C4-4E99-8816-DF16D441E600}" srcOrd="0" destOrd="0" presId="urn:microsoft.com/office/officeart/2005/8/layout/vList5"/>
    <dgm:cxn modelId="{8C2E4A50-8970-4C5C-A53E-67974A756A31}" srcId="{304E0284-42B0-455A-AE2D-53D9ECDBBBDF}" destId="{D51CD146-0E78-460D-B767-AF03EA8C2CAE}" srcOrd="0" destOrd="0" parTransId="{9FFB3DCB-111F-4E40-82D7-1BC7156661C2}" sibTransId="{73BF3029-F4C1-409D-B806-6691ED87B412}"/>
    <dgm:cxn modelId="{8ACEBDD6-ADB3-477D-B2A3-D555E93A6267}" type="presOf" srcId="{6F5C1F97-B074-4F63-A68F-278A0A97EEFD}" destId="{704A9F44-B4C4-4E99-8816-DF16D441E600}" srcOrd="0" destOrd="1" presId="urn:microsoft.com/office/officeart/2005/8/layout/vList5"/>
    <dgm:cxn modelId="{E6A1F7AD-09FE-4CE7-9660-38A3C55755D9}" type="presOf" srcId="{E7C1B5C5-2BD5-4FCA-897B-5D1D8DBB9A22}" destId="{3029D74A-0FEE-408C-BCB6-DD392AF15A07}" srcOrd="0" destOrd="1" presId="urn:microsoft.com/office/officeart/2005/8/layout/vList5"/>
    <dgm:cxn modelId="{73084BD2-E878-443A-B16A-B32389F7E102}" srcId="{AE94A2DC-A034-4981-A96F-F5F8D89A049B}" destId="{6F5C1F97-B074-4F63-A68F-278A0A97EEFD}" srcOrd="1" destOrd="0" parTransId="{55A43841-A351-4A8F-83F3-CA978BD2FD57}" sibTransId="{DA208A4B-2834-4452-BE0B-50B717FD6780}"/>
    <dgm:cxn modelId="{DBC58943-DC17-47A2-8320-BFC2764EE6CB}" type="presOf" srcId="{D56CD1EE-FAD6-400C-AA47-48576B29BB18}" destId="{E6E3A5AA-D41A-4235-8A6D-2ED0742D05C0}" srcOrd="0" destOrd="0" presId="urn:microsoft.com/office/officeart/2005/8/layout/vList5"/>
    <dgm:cxn modelId="{A1811D5A-AB47-466D-8733-59FDB39002FA}" srcId="{D56CD1EE-FAD6-400C-AA47-48576B29BB18}" destId="{304E0284-42B0-455A-AE2D-53D9ECDBBBDF}" srcOrd="1" destOrd="0" parTransId="{A68C68B8-A2E3-4D85-BD08-23A288DBBD7E}" sibTransId="{E17F1B84-3690-4FAF-8DCD-EDA1346C2056}"/>
    <dgm:cxn modelId="{7CEC64C7-6CFD-44FA-A056-6BBD71C076F1}" srcId="{D56CD1EE-FAD6-400C-AA47-48576B29BB18}" destId="{AE94A2DC-A034-4981-A96F-F5F8D89A049B}" srcOrd="0" destOrd="0" parTransId="{79428153-BD92-42FC-912B-2F4642ABABAF}" sibTransId="{2F2DA506-89C4-4FE9-A386-923E94A80AC0}"/>
    <dgm:cxn modelId="{5407ECA4-1E1C-4274-A605-304D5D76D8E3}" type="presOf" srcId="{D51CD146-0E78-460D-B767-AF03EA8C2CAE}" destId="{3029D74A-0FEE-408C-BCB6-DD392AF15A07}" srcOrd="0" destOrd="0" presId="urn:microsoft.com/office/officeart/2005/8/layout/vList5"/>
    <dgm:cxn modelId="{4D2C555C-10D0-46DF-9F13-A45B3963ECD2}" type="presOf" srcId="{AE94A2DC-A034-4981-A96F-F5F8D89A049B}" destId="{8EBA128E-13EE-4B25-97E4-E00A5829C330}" srcOrd="0" destOrd="0" presId="urn:microsoft.com/office/officeart/2005/8/layout/vList5"/>
    <dgm:cxn modelId="{175B825B-5C4C-4C7F-AF28-1794FC4E7569}" type="presParOf" srcId="{E6E3A5AA-D41A-4235-8A6D-2ED0742D05C0}" destId="{1A26360E-4AAA-4FF8-A111-2DDDD1F4E428}" srcOrd="0" destOrd="0" presId="urn:microsoft.com/office/officeart/2005/8/layout/vList5"/>
    <dgm:cxn modelId="{B2C9E912-BC23-4AE1-9FE6-7B7F6A0071C7}" type="presParOf" srcId="{1A26360E-4AAA-4FF8-A111-2DDDD1F4E428}" destId="{8EBA128E-13EE-4B25-97E4-E00A5829C330}" srcOrd="0" destOrd="0" presId="urn:microsoft.com/office/officeart/2005/8/layout/vList5"/>
    <dgm:cxn modelId="{7CC82701-8DBF-4A12-B8B3-FB59E5301E1C}" type="presParOf" srcId="{1A26360E-4AAA-4FF8-A111-2DDDD1F4E428}" destId="{704A9F44-B4C4-4E99-8816-DF16D441E600}" srcOrd="1" destOrd="0" presId="urn:microsoft.com/office/officeart/2005/8/layout/vList5"/>
    <dgm:cxn modelId="{4322C593-4FEC-48C3-B9EB-6A5760061086}" type="presParOf" srcId="{E6E3A5AA-D41A-4235-8A6D-2ED0742D05C0}" destId="{9FD79547-845E-4716-B2FC-99833DA6757C}" srcOrd="1" destOrd="0" presId="urn:microsoft.com/office/officeart/2005/8/layout/vList5"/>
    <dgm:cxn modelId="{D37473D6-487D-46D4-BF61-459534362FDE}" type="presParOf" srcId="{E6E3A5AA-D41A-4235-8A6D-2ED0742D05C0}" destId="{4CE0061B-B7AE-43CB-BBCE-0DA0AA6C2770}" srcOrd="2" destOrd="0" presId="urn:microsoft.com/office/officeart/2005/8/layout/vList5"/>
    <dgm:cxn modelId="{A7BC7BEE-8E73-437F-B718-9EA10750604C}" type="presParOf" srcId="{4CE0061B-B7AE-43CB-BBCE-0DA0AA6C2770}" destId="{A561BB8A-C28D-457B-B384-EC1988C77D0A}" srcOrd="0" destOrd="0" presId="urn:microsoft.com/office/officeart/2005/8/layout/vList5"/>
    <dgm:cxn modelId="{69E1EBC7-1D52-4ED7-B80E-D6C2CB49D09F}" type="presParOf" srcId="{4CE0061B-B7AE-43CB-BBCE-0DA0AA6C2770}" destId="{3029D74A-0FEE-408C-BCB6-DD392AF15A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9F44-B4C4-4E99-8816-DF16D441E600}">
      <dsp:nvSpPr>
        <dsp:cNvPr id="0" name=""/>
        <dsp:cNvSpPr/>
      </dsp:nvSpPr>
      <dsp:spPr>
        <a:xfrm rot="5400000">
          <a:off x="4416188" y="-1533756"/>
          <a:ext cx="1396965" cy="481380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Education Representatives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Auditors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Medical Directors</a:t>
          </a:r>
          <a:endParaRPr lang="en-US" sz="2600" kern="1200" dirty="0"/>
        </a:p>
      </dsp:txBody>
      <dsp:txXfrm rot="-5400000">
        <a:off x="2707767" y="242859"/>
        <a:ext cx="4745614" cy="1260577"/>
      </dsp:txXfrm>
    </dsp:sp>
    <dsp:sp modelId="{8EBA128E-13EE-4B25-97E4-E00A5829C330}">
      <dsp:nvSpPr>
        <dsp:cNvPr id="0" name=""/>
        <dsp:cNvSpPr/>
      </dsp:nvSpPr>
      <dsp:spPr>
        <a:xfrm>
          <a:off x="0" y="43"/>
          <a:ext cx="2707767" cy="174620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Noridian Administrative Services</a:t>
          </a:r>
          <a:endParaRPr lang="en-US" sz="2900" kern="1200" dirty="0"/>
        </a:p>
      </dsp:txBody>
      <dsp:txXfrm>
        <a:off x="85243" y="85286"/>
        <a:ext cx="2537281" cy="1575721"/>
      </dsp:txXfrm>
    </dsp:sp>
    <dsp:sp modelId="{3029D74A-0FEE-408C-BCB6-DD392AF15A07}">
      <dsp:nvSpPr>
        <dsp:cNvPr id="0" name=""/>
        <dsp:cNvSpPr/>
      </dsp:nvSpPr>
      <dsp:spPr>
        <a:xfrm rot="5400000">
          <a:off x="4416188" y="299760"/>
          <a:ext cx="1396965" cy="4813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Telephone Representatives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Information Services (IS)</a:t>
          </a:r>
          <a:endParaRPr lang="en-US" sz="2600" kern="1200" dirty="0"/>
        </a:p>
      </dsp:txBody>
      <dsp:txXfrm rot="-5400000">
        <a:off x="2707767" y="2076375"/>
        <a:ext cx="4745614" cy="1260577"/>
      </dsp:txXfrm>
    </dsp:sp>
    <dsp:sp modelId="{A561BB8A-C28D-457B-B384-EC1988C77D0A}">
      <dsp:nvSpPr>
        <dsp:cNvPr id="0" name=""/>
        <dsp:cNvSpPr/>
      </dsp:nvSpPr>
      <dsp:spPr>
        <a:xfrm>
          <a:off x="0" y="1833604"/>
          <a:ext cx="2707767" cy="1746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BCBSND</a:t>
          </a:r>
          <a:endParaRPr lang="en-US" sz="2900" kern="1200" dirty="0"/>
        </a:p>
      </dsp:txBody>
      <dsp:txXfrm>
        <a:off x="85243" y="1918847"/>
        <a:ext cx="2537281" cy="157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AF73-1073-46B3-95CE-6A7F4669B2E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E24B-8ADD-475B-B000-59EDAFE52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E24B-8ADD-475B-B000-59EDAFE526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E24B-8ADD-475B-B000-59EDAFE526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NAS and BCBS have employees who are telecommuters. NAS has had to jump</a:t>
            </a:r>
            <a:r>
              <a:rPr lang="en-US" baseline="0" dirty="0" smtClean="0"/>
              <a:t> their program in order to adjust to the work environment.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bulk of NAS’ telecommuters are in professional roles</a:t>
            </a:r>
            <a:r>
              <a:rPr lang="en-US" baseline="0" dirty="0" smtClean="0"/>
              <a:t>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Education Representatives (4 employees/Idaho, Oregon, California and Arizona)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Auditors  (13 employees/Minnesota, Utah, Montana and Arizona)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Medical Directors (3 employees/Missouri and Arizona)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BCBSND has implemented a pilot program which is slated to end at the end of April.  Once the pilot is ended, the expectation is that other departments will follow suit with the telecommuting program.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Telephone Representatives Non-exempt (2 employees/North Dakota)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DDDFD-BC98-4711-8BE3-2EA349E630D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6D4E64-7192-4D6F-B7FC-2BD9540D60B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7B912F-EC57-489D-810A-67330F380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.smartbrief.com/resp/eXhODCefoAiQaWdkfDadiMfCPGAd?format=standard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1960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r="917" b="30414"/>
          <a:stretch>
            <a:fillRect/>
          </a:stretch>
        </p:blipFill>
        <p:spPr bwMode="auto">
          <a:xfrm>
            <a:off x="2133600" y="1828800"/>
            <a:ext cx="5334000" cy="484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82608"/>
              </p:ext>
            </p:extLst>
          </p:nvPr>
        </p:nvGraphicFramePr>
        <p:xfrm>
          <a:off x="4559300" y="1568549"/>
          <a:ext cx="1460500" cy="153970"/>
        </p:xfrm>
        <a:graphic>
          <a:graphicData uri="http://schemas.openxmlformats.org/drawingml/2006/table">
            <a:tbl>
              <a:tblPr/>
              <a:tblGrid>
                <a:gridCol w="146050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3325" marB="33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641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effectLst/>
                      </a:endParaRPr>
                    </a:p>
                    <a:p>
                      <a:r>
                        <a:rPr lang="en-US" sz="100" dirty="0">
                          <a:effectLst/>
                        </a:rPr>
                        <a:t>13 communities in N.D. could support beet-to-ethanol plants, expert says Thirteen communities in central North Dakota are suitable for beet-to-ethanol plants, said Maynard </a:t>
                      </a:r>
                      <a:r>
                        <a:rPr lang="en-US" sz="100" dirty="0" err="1">
                          <a:effectLst/>
                        </a:rPr>
                        <a:t>Helgaas</a:t>
                      </a:r>
                      <a:r>
                        <a:rPr lang="en-US" sz="100" dirty="0">
                          <a:effectLst/>
                        </a:rPr>
                        <a:t>, president of the Green Vision Group. One such plant could employ about 25 people and buy energy beets from farmers within a 20-mile radius, </a:t>
                      </a:r>
                      <a:r>
                        <a:rPr lang="en-US" sz="100" dirty="0" err="1">
                          <a:effectLst/>
                        </a:rPr>
                        <a:t>Helgaas</a:t>
                      </a:r>
                      <a:r>
                        <a:rPr lang="en-US" sz="100" dirty="0">
                          <a:effectLst/>
                        </a:rPr>
                        <a:t> </a:t>
                      </a:r>
                      <a:r>
                        <a:rPr lang="en-US" sz="100" dirty="0" err="1" smtClean="0">
                          <a:effectLst/>
                        </a:rPr>
                        <a:t>said,noting</a:t>
                      </a:r>
                      <a:r>
                        <a:rPr lang="en-US" sz="100" dirty="0" smtClean="0">
                          <a:effectLst/>
                        </a:rPr>
                        <a:t> </a:t>
                      </a:r>
                      <a:r>
                        <a:rPr lang="en-US" sz="100" dirty="0">
                          <a:effectLst/>
                        </a:rPr>
                        <a:t>that a demonstration-scale facility could be up and running in the region by 2015 or 2016. </a:t>
                      </a:r>
                      <a:r>
                        <a:rPr lang="en-US" sz="100" dirty="0" err="1">
                          <a:effectLst/>
                        </a:rPr>
                        <a:t>Agweek</a:t>
                      </a:r>
                      <a:r>
                        <a:rPr lang="en-US" sz="100" dirty="0">
                          <a:effectLst/>
                        </a:rPr>
                        <a:t>/Forum News Service (12/30) </a:t>
                      </a:r>
                      <a:endParaRPr lang="en-US" sz="100" b="1" dirty="0">
                        <a:solidFill>
                          <a:srgbClr val="000001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02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59300" y="1291451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9C1"/>
                </a:solidFill>
                <a:effectLst/>
                <a:latin typeface="Helvetica"/>
                <a:cs typeface="Arial" pitchFamily="34" charset="0"/>
                <a:hlinkClick r:id="rId5"/>
              </a:rPr>
              <a:t>in N.D. could support beet-to-ethanol plants, expert says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3810000" cy="679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62312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3581400" cy="96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8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664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3810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 smtClean="0"/>
              <a:t>Fergus Falls Telework Initiative Handbook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b="1" dirty="0" smtClean="0"/>
              <a:t>Possible through Blandin Grant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b="1" dirty="0" smtClean="0"/>
              <a:t>Currently in production, 40 pages &amp; counting! Final booklet &amp; online product due in March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b="1" dirty="0" smtClean="0"/>
              <a:t>Provides blueprint for other towns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2004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Mid April, Telework Conference will be held in Fergus Falls. 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 &amp; DISCUSSION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Can/Should “telework” be a statewide economic development strategy? If so, how would that look?</a:t>
            </a:r>
          </a:p>
          <a:p>
            <a:endParaRPr lang="en-US" sz="3200" b="1" dirty="0"/>
          </a:p>
          <a:p>
            <a:r>
              <a:rPr lang="en-US" sz="3200" b="1" dirty="0" smtClean="0"/>
              <a:t>THANK YOU!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456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Telework: Work done from a location other than the office.</a:t>
            </a:r>
          </a:p>
          <a:p>
            <a:endParaRPr lang="en-US" sz="32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Our primary effort focuses on employee/employer relationship vs. independent contractor or self-employed . </a:t>
            </a:r>
          </a:p>
          <a:p>
            <a:endParaRPr lang="en-US" sz="32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Great application for broadband and economic/workforce development.</a:t>
            </a:r>
          </a:p>
          <a:p>
            <a:pPr marL="457200" indent="-457200">
              <a:buFont typeface="Arial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3003152"/>
            <a:ext cx="4563049" cy="3290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9898" y="613893"/>
            <a:ext cx="43135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T</a:t>
            </a:r>
            <a:r>
              <a:rPr lang="en-US" sz="3200" b="1" dirty="0" smtClean="0"/>
              <a:t>hinking of new ways</a:t>
            </a:r>
          </a:p>
          <a:p>
            <a:r>
              <a:rPr lang="en-US" sz="3200" b="1" dirty="0" smtClean="0"/>
              <a:t> to grow the local </a:t>
            </a:r>
          </a:p>
          <a:p>
            <a:r>
              <a:rPr lang="en-US" sz="3200" b="1" dirty="0" smtClean="0"/>
              <a:t>economy…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0974" y="5150584"/>
            <a:ext cx="4190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Data from Strategic Networks Group; their research in THREE STATES reveal that more than 1 in 5 jobs is attributed directly to </a:t>
            </a:r>
            <a:r>
              <a:rPr lang="en-US" sz="2000" b="1" i="1" dirty="0"/>
              <a:t>broadband and the use of e-solutions.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68"/>
            <a:ext cx="45529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124"/>
            <a:ext cx="5278631" cy="683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65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Healthcare </a:t>
            </a:r>
            <a:r>
              <a:rPr lang="en-US" dirty="0" smtClean="0"/>
              <a:t>Telecommuting Positions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6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1388</TotalTime>
  <Words>371</Words>
  <Application>Microsoft Office PowerPoint</Application>
  <PresentationFormat>On-screen Show (4:3)</PresentationFormat>
  <Paragraphs>43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Healthcare Telecommuting 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</dc:creator>
  <cp:lastModifiedBy>Richard Schara</cp:lastModifiedBy>
  <cp:revision>14</cp:revision>
  <dcterms:created xsi:type="dcterms:W3CDTF">2014-01-03T18:55:16Z</dcterms:created>
  <dcterms:modified xsi:type="dcterms:W3CDTF">2014-02-03T20:00:52Z</dcterms:modified>
</cp:coreProperties>
</file>