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3" r:id="rId5"/>
    <p:sldId id="259" r:id="rId6"/>
    <p:sldId id="257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93334-D759-40B3-8C96-E14F267CD2FA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18DB-4E23-430B-84EF-AE7ACD2AA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371599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Minnesota Cooperatives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32766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tx1"/>
                </a:solidFill>
              </a:rPr>
              <a:t>Border to Border Broadband Conference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Wednesday, Feb. 5</a:t>
            </a:r>
            <a:r>
              <a:rPr lang="en-US" sz="3500" baseline="30000" dirty="0" smtClean="0">
                <a:solidFill>
                  <a:schemeClr val="tx1"/>
                </a:solidFill>
              </a:rPr>
              <a:t>th</a:t>
            </a:r>
            <a:r>
              <a:rPr lang="en-US" sz="3500" dirty="0" smtClean="0">
                <a:solidFill>
                  <a:schemeClr val="tx1"/>
                </a:solidFill>
              </a:rPr>
              <a:t>, 2014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Joel Dahlgren, Chief Risk Officer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United Farmers Cooperative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Winthrop, Minnesota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Minnesota is Important for Ag Co-ops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213 agricultural co-ops are headquartered in Minnesota, the most of any state in the USA.  These Co-ops’ volume = $17.6 billion.   Only Iowa, which has 109 ag co-ops, has a larger business volume at $18.1 billion.   </a:t>
            </a:r>
          </a:p>
          <a:p>
            <a:r>
              <a:rPr lang="en-US" dirty="0"/>
              <a:t>Two of the five largest agricultural co-ops, CHS Inc. and Land O’ Lakes are headquartered in the Twin Cities. </a:t>
            </a:r>
          </a:p>
          <a:p>
            <a:r>
              <a:rPr lang="en-US" dirty="0" smtClean="0"/>
              <a:t>Minnesota provides for corporate 308A co-ops and unincorporated 308B co-ops.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International Cooperative Alliance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5181600"/>
          </a:xfrm>
        </p:spPr>
        <p:txBody>
          <a:bodyPr>
            <a:normAutofit/>
          </a:bodyPr>
          <a:lstStyle/>
          <a:p>
            <a:r>
              <a:rPr lang="en-US" u="sng" dirty="0" smtClean="0"/>
              <a:t>Definition of Co-op</a:t>
            </a:r>
            <a:r>
              <a:rPr lang="en-US" dirty="0" smtClean="0"/>
              <a:t>:  An autonomous association of persons united voluntarily to meet their common economic, social and cultural needs and aspirations through a jointly owned and democratically controlled enterprise. </a:t>
            </a:r>
          </a:p>
          <a:p>
            <a:r>
              <a:rPr lang="en-US" u="sng" dirty="0" smtClean="0"/>
              <a:t>Principles include . . .</a:t>
            </a:r>
            <a:r>
              <a:rPr lang="en-US" dirty="0" smtClean="0"/>
              <a:t>  Voluntary membership; democratic control; economic participation on basis of use rather than ownership; responsibility for wider community;  education of members.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Co-ops Operate at Cost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co-op is an aggregate of the members, an extension of the members for obtaining needed services and products.  </a:t>
            </a:r>
          </a:p>
          <a:p>
            <a:pPr lvl="1"/>
            <a:r>
              <a:rPr lang="en-US" dirty="0" smtClean="0"/>
              <a:t>The Co-op is an agent of members, and patronage earnings belong to members rather than co-op. </a:t>
            </a:r>
          </a:p>
          <a:p>
            <a:pPr lvl="1"/>
            <a:r>
              <a:rPr lang="en-US" dirty="0" smtClean="0"/>
              <a:t>So  patronage earnings are viewed as rebates or refund owned by members, not owned by the co-op.  </a:t>
            </a:r>
          </a:p>
          <a:p>
            <a:pPr lvl="1"/>
            <a:r>
              <a:rPr lang="en-US" dirty="0" smtClean="0"/>
              <a:t>In USA, co-op receives a tax deduction for patronage earnings distributed to patrons on basis of use.  At least 20% cash, balance up to 80% as allocated equity</a:t>
            </a:r>
          </a:p>
          <a:p>
            <a:pPr lvl="1"/>
            <a:r>
              <a:rPr lang="en-US" dirty="0" smtClean="0"/>
              <a:t>At dissolution – if ever – final distribution of proceeds is done on the basis of historical patronage.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Underneath the Definition and Principles of Co-ops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“Co-operatives define their philosophy and find their niche in society where neither private capital nor governmental planning are optimal; they are “autonomous”. </a:t>
            </a:r>
          </a:p>
          <a:p>
            <a:r>
              <a:rPr lang="en-US" dirty="0" smtClean="0"/>
              <a:t>The principle of self-help practiced by members of co-operatives corresponds to a self-help attitude of the co-operative movement as a whole, which looks inward for solutions rather than outward to society’s most powerful institutions”. </a:t>
            </a:r>
          </a:p>
          <a:p>
            <a:pPr marL="0" indent="0">
              <a:buNone/>
            </a:pPr>
            <a:r>
              <a:rPr lang="en-US" sz="2200" dirty="0" smtClean="0"/>
              <a:t>Cooperatives as Social Policy Means for Creating Social Cohesion in Communities, Robert </a:t>
            </a:r>
            <a:r>
              <a:rPr lang="en-US" sz="2200" dirty="0" err="1" smtClean="0"/>
              <a:t>Dobrohoczki</a:t>
            </a:r>
            <a:r>
              <a:rPr lang="en-US" sz="2200" dirty="0" smtClean="0"/>
              <a:t>, Centre for the Study of Co-operatives, Saskatoon, Canada, 2006.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Cooperatives are Instruments of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Cooperatives are policy instruments in the United States: </a:t>
            </a:r>
          </a:p>
          <a:p>
            <a:pPr lvl="1"/>
            <a:r>
              <a:rPr lang="en-US" dirty="0" smtClean="0"/>
              <a:t>State and federal governments use cooperatives to achieve legislative objectives.  </a:t>
            </a:r>
          </a:p>
          <a:p>
            <a:pPr lvl="1"/>
            <a:r>
              <a:rPr lang="en-US" dirty="0" smtClean="0"/>
              <a:t>Cooperatives are protected by legislation like the Capper Volstead Act. </a:t>
            </a:r>
          </a:p>
          <a:p>
            <a:r>
              <a:rPr lang="en-US" dirty="0" smtClean="0"/>
              <a:t>The UN, ILO, FAO, World Bank and IMF all view cooperatives as instruments to achieve international economic development objectives and reduction of poverty.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Utilities Cooperatives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Rural electric cooperatives</a:t>
            </a:r>
          </a:p>
          <a:p>
            <a:pPr lvl="1"/>
            <a:r>
              <a:rPr lang="en-US" dirty="0" smtClean="0"/>
              <a:t>Generation and Transmission</a:t>
            </a:r>
          </a:p>
          <a:p>
            <a:pPr lvl="1"/>
            <a:r>
              <a:rPr lang="en-US" dirty="0" smtClean="0"/>
              <a:t>Distribution</a:t>
            </a:r>
          </a:p>
          <a:p>
            <a:r>
              <a:rPr lang="en-US" dirty="0" smtClean="0"/>
              <a:t>Water – mutual association</a:t>
            </a:r>
          </a:p>
          <a:p>
            <a:r>
              <a:rPr lang="en-US" dirty="0" smtClean="0"/>
              <a:t>Rural telephone cooperatives</a:t>
            </a:r>
          </a:p>
          <a:p>
            <a:pPr lvl="1"/>
            <a:r>
              <a:rPr lang="en-US" dirty="0" smtClean="0"/>
              <a:t>Paul Bunyan Telephone (northern Minnesota)</a:t>
            </a:r>
          </a:p>
          <a:p>
            <a:pPr lvl="1"/>
            <a:r>
              <a:rPr lang="en-US" dirty="0" smtClean="0"/>
              <a:t>Federated (Lac Qui Parle County)</a:t>
            </a:r>
          </a:p>
          <a:p>
            <a:pPr lvl="1"/>
            <a:r>
              <a:rPr lang="en-US" dirty="0" smtClean="0"/>
              <a:t>And others</a:t>
            </a:r>
          </a:p>
          <a:p>
            <a:pPr lvl="1"/>
            <a:r>
              <a:rPr lang="en-US" dirty="0" smtClean="0"/>
              <a:t>Now </a:t>
            </a:r>
            <a:r>
              <a:rPr lang="en-US" b="1" dirty="0" smtClean="0"/>
              <a:t>RS Fiber Cooperative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RS Fiber Cooperative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Formed as 308B Minnesota Cooperative</a:t>
            </a:r>
          </a:p>
          <a:p>
            <a:pPr lvl="1"/>
            <a:r>
              <a:rPr lang="en-US" dirty="0" smtClean="0"/>
              <a:t>Versus 308A:  308Bs can raise “outside” capital more easily than 308A co-ops</a:t>
            </a:r>
          </a:p>
          <a:p>
            <a:r>
              <a:rPr lang="en-US" dirty="0" smtClean="0"/>
              <a:t>Chapter 308B Cooperative:</a:t>
            </a:r>
          </a:p>
          <a:p>
            <a:pPr lvl="1"/>
            <a:r>
              <a:rPr lang="en-US" dirty="0" smtClean="0"/>
              <a:t>Patron members – controlling voice and economic interests over non patron members</a:t>
            </a:r>
          </a:p>
          <a:p>
            <a:pPr lvl="1"/>
            <a:r>
              <a:rPr lang="en-US" dirty="0" smtClean="0"/>
              <a:t>Non patron members </a:t>
            </a:r>
          </a:p>
          <a:p>
            <a:r>
              <a:rPr lang="en-US" dirty="0" smtClean="0"/>
              <a:t>Corporate shield comparable to corporation</a:t>
            </a:r>
          </a:p>
          <a:p>
            <a:r>
              <a:rPr lang="en-US" dirty="0" smtClean="0"/>
              <a:t>Board of Directors is made up of patron and non patron members elected by members at the annual meeting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552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Minnesota Cooperatives</vt:lpstr>
      <vt:lpstr>Minnesota is Important for Ag Co-ops</vt:lpstr>
      <vt:lpstr>International Cooperative Alliance</vt:lpstr>
      <vt:lpstr>Co-ops Operate at Cost</vt:lpstr>
      <vt:lpstr>Underneath the Definition and Principles of Co-ops</vt:lpstr>
      <vt:lpstr>Cooperatives are Instruments of Policy</vt:lpstr>
      <vt:lpstr>Utilities Cooperatives</vt:lpstr>
      <vt:lpstr>RS Fiber Cooperative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 Dahlgren</dc:creator>
  <cp:lastModifiedBy>Mary Magnuson</cp:lastModifiedBy>
  <cp:revision>23</cp:revision>
  <dcterms:created xsi:type="dcterms:W3CDTF">2014-01-26T00:48:57Z</dcterms:created>
  <dcterms:modified xsi:type="dcterms:W3CDTF">2014-02-03T16:21:41Z</dcterms:modified>
</cp:coreProperties>
</file>