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3"/>
  </p:handoutMasterIdLst>
  <p:sldIdLst>
    <p:sldId id="256" r:id="rId2"/>
    <p:sldId id="260" r:id="rId3"/>
    <p:sldId id="261" r:id="rId4"/>
    <p:sldId id="262" r:id="rId5"/>
    <p:sldId id="269" r:id="rId6"/>
    <p:sldId id="264" r:id="rId7"/>
    <p:sldId id="267" r:id="rId8"/>
    <p:sldId id="268" r:id="rId9"/>
    <p:sldId id="265" r:id="rId10"/>
    <p:sldId id="273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2164FC-EB62-47AD-9D46-F10EE63F62C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13A833-852A-4B65-815B-1F4DC070C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5FD9-8635-45D6-A5D9-01CD1D2DA113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5AE4D-5333-43FE-A577-3014049063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67862" y="1524000"/>
            <a:ext cx="680827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Active Citizenship – How A Coalition of </a:t>
            </a:r>
          </a:p>
          <a:p>
            <a:pPr algn="ctr"/>
            <a:r>
              <a:rPr lang="en-US" sz="2800" dirty="0" smtClean="0">
                <a:latin typeface="Comic Sans MS" pitchFamily="66" charset="0"/>
              </a:rPr>
              <a:t>St Louis County Townships is </a:t>
            </a:r>
          </a:p>
          <a:p>
            <a:pPr algn="ctr"/>
            <a:r>
              <a:rPr lang="en-US" sz="2800" dirty="0" smtClean="0">
                <a:latin typeface="Comic Sans MS" pitchFamily="66" charset="0"/>
              </a:rPr>
              <a:t>Addressing Broadband Needs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dirty="0" smtClean="0">
                <a:latin typeface="Comic Sans MS" pitchFamily="66" charset="0"/>
              </a:rPr>
              <a:t>Scott Mead, </a:t>
            </a:r>
            <a:r>
              <a:rPr lang="en-US" dirty="0" err="1" smtClean="0">
                <a:latin typeface="Comic Sans MS" pitchFamily="66" charset="0"/>
              </a:rPr>
              <a:t>Pequaywan</a:t>
            </a:r>
            <a:r>
              <a:rPr lang="en-US" dirty="0" smtClean="0">
                <a:latin typeface="Comic Sans MS" pitchFamily="66" charset="0"/>
              </a:rPr>
              <a:t> Town Board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and CVII Steering Committee</a:t>
            </a:r>
          </a:p>
        </p:txBody>
      </p:sp>
      <p:pic>
        <p:nvPicPr>
          <p:cNvPr id="4" name="Picture 3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562225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300" dirty="0" smtClean="0"/>
              <a:t>Coop Light and Power Wireless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CLP installed a tower in </a:t>
            </a:r>
            <a:r>
              <a:rPr lang="en-US" dirty="0" err="1" smtClean="0"/>
              <a:t>Normanna</a:t>
            </a:r>
            <a:r>
              <a:rPr lang="en-US" dirty="0" smtClean="0"/>
              <a:t> </a:t>
            </a:r>
            <a:r>
              <a:rPr lang="en-US" dirty="0" err="1" smtClean="0"/>
              <a:t>Twnshp</a:t>
            </a:r>
            <a:r>
              <a:rPr lang="en-US" dirty="0" smtClean="0"/>
              <a:t> as a test site </a:t>
            </a:r>
          </a:p>
          <a:p>
            <a:r>
              <a:rPr lang="en-US" dirty="0" err="1" smtClean="0"/>
              <a:t>Normanna</a:t>
            </a:r>
            <a:r>
              <a:rPr lang="en-US" dirty="0" smtClean="0"/>
              <a:t> tower - 7mbps capability</a:t>
            </a:r>
          </a:p>
          <a:p>
            <a:r>
              <a:rPr lang="en-US" dirty="0" smtClean="0"/>
              <a:t>Testing shows very favorable results</a:t>
            </a:r>
          </a:p>
          <a:p>
            <a:r>
              <a:rPr lang="en-US" dirty="0" smtClean="0"/>
              <a:t>Each tower has 10+ miles radius</a:t>
            </a:r>
          </a:p>
          <a:p>
            <a:r>
              <a:rPr lang="en-US" dirty="0" smtClean="0"/>
              <a:t>Additional towers are being planned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66800" y="762000"/>
            <a:ext cx="731963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THANK YOU!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St Louis County Commission</a:t>
            </a:r>
          </a:p>
          <a:p>
            <a:pPr algn="ctr"/>
            <a:r>
              <a:rPr lang="en-US" sz="2800" dirty="0" smtClean="0">
                <a:latin typeface="Comic Sans MS" pitchFamily="66" charset="0"/>
              </a:rPr>
              <a:t>Coop Light and Power</a:t>
            </a:r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ARDC – Pat Henderson</a:t>
            </a:r>
          </a:p>
          <a:p>
            <a:pPr algn="ctr"/>
            <a:r>
              <a:rPr lang="en-US" sz="2800" dirty="0" err="1" smtClean="0">
                <a:latin typeface="Comic Sans MS" pitchFamily="66" charset="0"/>
              </a:rPr>
              <a:t>Blandin</a:t>
            </a:r>
            <a:r>
              <a:rPr lang="en-US" sz="2800" dirty="0" smtClean="0">
                <a:latin typeface="Comic Sans MS" pitchFamily="66" charset="0"/>
              </a:rPr>
              <a:t> Foundation and Their Consultants</a:t>
            </a:r>
          </a:p>
          <a:p>
            <a:pPr algn="ctr"/>
            <a:r>
              <a:rPr lang="en-US" sz="2800" dirty="0" err="1" smtClean="0">
                <a:latin typeface="Comic Sans MS" pitchFamily="66" charset="0"/>
              </a:rPr>
              <a:t>AgStar</a:t>
            </a:r>
            <a:r>
              <a:rPr lang="en-US" sz="2800" dirty="0" smtClean="0">
                <a:latin typeface="Comic Sans MS" pitchFamily="66" charset="0"/>
              </a:rPr>
              <a:t> Financial Services</a:t>
            </a:r>
          </a:p>
          <a:p>
            <a:pPr algn="ctr"/>
            <a:r>
              <a:rPr lang="en-US" sz="2800" dirty="0" smtClean="0">
                <a:latin typeface="Comic Sans MS" pitchFamily="66" charset="0"/>
              </a:rPr>
              <a:t>Town Boards for Alden, Ault, Fairbanks</a:t>
            </a:r>
          </a:p>
          <a:p>
            <a:pPr algn="ctr"/>
            <a:r>
              <a:rPr lang="en-US" sz="2800" dirty="0" err="1" smtClean="0">
                <a:latin typeface="Comic Sans MS" pitchFamily="66" charset="0"/>
              </a:rPr>
              <a:t>Gnesen</a:t>
            </a:r>
            <a:r>
              <a:rPr lang="en-US" sz="2800" dirty="0" smtClean="0">
                <a:latin typeface="Comic Sans MS" pitchFamily="66" charset="0"/>
              </a:rPr>
              <a:t>, North Star, Normanna, </a:t>
            </a:r>
            <a:r>
              <a:rPr lang="en-US" sz="2800" dirty="0" err="1" smtClean="0">
                <a:latin typeface="Comic Sans MS" pitchFamily="66" charset="0"/>
              </a:rPr>
              <a:t>Pequaywan</a:t>
            </a:r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Connect </a:t>
            </a:r>
            <a:r>
              <a:rPr lang="en-US" sz="2800" dirty="0" smtClean="0">
                <a:latin typeface="Comic Sans MS" pitchFamily="66" charset="0"/>
              </a:rPr>
              <a:t>Minnesota</a:t>
            </a:r>
          </a:p>
          <a:p>
            <a:pPr algn="ctr"/>
            <a:r>
              <a:rPr lang="en-US" sz="2800" dirty="0" smtClean="0">
                <a:latin typeface="Comic Sans MS" pitchFamily="66" charset="0"/>
              </a:rPr>
              <a:t>Lake Connections</a:t>
            </a:r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latin typeface="Comic Sans MS" pitchFamily="66" charset="0"/>
              </a:rPr>
              <a:t>and many town residents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louisc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81000"/>
            <a:ext cx="4305299" cy="55715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9400" y="2743200"/>
            <a:ext cx="1481496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Lake County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Fiber Optic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Project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304800"/>
            <a:ext cx="1499128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Cook County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Fiber Optic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Project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2133600"/>
            <a:ext cx="1499128" cy="1477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Northeast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Services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Coop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Fiber Optic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Project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5562600"/>
            <a:ext cx="655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Broadband Development All Around Us - But No Plans for Development in Our Townships !</a:t>
            </a:r>
            <a:endParaRPr lang="en-US" sz="2000" dirty="0"/>
          </a:p>
        </p:txBody>
      </p:sp>
      <p:pic>
        <p:nvPicPr>
          <p:cNvPr id="6" name="Picture 5" descr="C:\Users\John\Desktop\CVII\CVII Logo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04800" y="1447800"/>
            <a:ext cx="8549328" cy="507831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en-US" sz="1600" dirty="0" smtClean="0"/>
              <a:t>  </a:t>
            </a:r>
            <a:r>
              <a:rPr lang="en-US" dirty="0" smtClean="0"/>
              <a:t>NORTH STAR, NORMANNA AND PEQUAYWAN TOWNSHIPS 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en-US" dirty="0" smtClean="0"/>
              <a:t>    started a Committee of Interested Citizens to develop a strategy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Consulting Support from the Blandin Foundation  (Thank you!)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Citizens developed Community Outreach / Education Materials and distributed them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/>
              <a:t> </a:t>
            </a:r>
            <a:r>
              <a:rPr lang="en-US" dirty="0" smtClean="0"/>
              <a:t> at picnics, lake association meetings, mailings, </a:t>
            </a:r>
            <a:r>
              <a:rPr lang="en-US" dirty="0" err="1" smtClean="0"/>
              <a:t>emailings</a:t>
            </a:r>
            <a:r>
              <a:rPr lang="en-US" dirty="0" smtClean="0"/>
              <a:t>, newsletters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Citizens developed a Questionnaire to determine level of satisfaction with current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 Internet sources and interest in improvements “would you pay?”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Blandin consultants supported an on-line questionnaire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Briefings to surrounding townships –  Alden, Ault, Fairbanks, and Gnesen- joined the CVII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St. Louis County added two unorganized townships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  Collected responses from &gt; 500 households (residents and </a:t>
            </a:r>
            <a:r>
              <a:rPr lang="en-US" dirty="0" err="1" smtClean="0"/>
              <a:t>seasonals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685800"/>
            <a:ext cx="36777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Grass-Roots Team Was Formed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85800" y="1524000"/>
            <a:ext cx="8042266" cy="45243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most common sources of internet were Satellite &gt; Cellphone &gt; DSL &gt; Dial up</a:t>
            </a:r>
          </a:p>
          <a:p>
            <a:endParaRPr lang="en-US" dirty="0" smtClean="0"/>
          </a:p>
          <a:p>
            <a:r>
              <a:rPr lang="en-US" dirty="0" smtClean="0"/>
              <a:t>18% use Dial-up access!</a:t>
            </a:r>
          </a:p>
          <a:p>
            <a:endParaRPr lang="en-US" dirty="0"/>
          </a:p>
          <a:p>
            <a:r>
              <a:rPr lang="en-US" dirty="0" smtClean="0"/>
              <a:t>70% rated current service “fair – to – poor”</a:t>
            </a:r>
          </a:p>
          <a:p>
            <a:r>
              <a:rPr lang="en-US" dirty="0" smtClean="0"/>
              <a:t>19% rated current service “good – to – excellent”</a:t>
            </a:r>
          </a:p>
          <a:p>
            <a:r>
              <a:rPr lang="en-US" dirty="0" smtClean="0"/>
              <a:t>11% do not use the internet</a:t>
            </a:r>
          </a:p>
          <a:p>
            <a:endParaRPr lang="en-US" dirty="0"/>
          </a:p>
          <a:p>
            <a:r>
              <a:rPr lang="en-US" dirty="0" smtClean="0"/>
              <a:t>95%  “somewhat likely or very likely” to pay for high-speed broadband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(85%   “very likely”)</a:t>
            </a:r>
          </a:p>
          <a:p>
            <a:endParaRPr lang="en-US" dirty="0"/>
          </a:p>
          <a:p>
            <a:r>
              <a:rPr lang="en-US" dirty="0" smtClean="0"/>
              <a:t>Needs:  On-line education (teaching/learning), telecommuting, small businesses, </a:t>
            </a:r>
          </a:p>
          <a:p>
            <a:r>
              <a:rPr lang="en-US" dirty="0" smtClean="0"/>
              <a:t>on-line health care, communications (</a:t>
            </a:r>
            <a:r>
              <a:rPr lang="en-US" dirty="0" err="1" smtClean="0"/>
              <a:t>Skype,email,etc</a:t>
            </a:r>
            <a:r>
              <a:rPr lang="en-US" dirty="0" smtClean="0"/>
              <a:t>.), </a:t>
            </a:r>
            <a:r>
              <a:rPr lang="en-US" dirty="0" err="1" smtClean="0"/>
              <a:t>entertainment,shopping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Township needs – Fire dept/EMT training and coverage, business transactions, </a:t>
            </a:r>
          </a:p>
          <a:p>
            <a:r>
              <a:rPr lang="en-US" dirty="0" smtClean="0"/>
              <a:t>communications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838200"/>
            <a:ext cx="3719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What did our questionnaire find?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09600" y="19050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set a Goal of 10 Mbps down and 5 Mbps up (= State of MN Broadband Goal)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Joint Powers Agreement for the CVII Steering Committee</a:t>
            </a:r>
          </a:p>
          <a:p>
            <a:endParaRPr lang="en-US" sz="2400" dirty="0" smtClean="0"/>
          </a:p>
          <a:p>
            <a:r>
              <a:rPr lang="en-US" sz="2400" dirty="0" smtClean="0"/>
              <a:t>Approved and joined by 7 townships plus 2 unorganized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Each township contributed $$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New organization demonstrates a coordinated effort                           	and a larger market          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85800" y="1600200"/>
            <a:ext cx="8077200" cy="433965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CVII did a preliminary feasibility study and a full feasibility study</a:t>
            </a:r>
          </a:p>
          <a:p>
            <a:endParaRPr lang="en-US" sz="2400" dirty="0"/>
          </a:p>
          <a:p>
            <a:r>
              <a:rPr lang="en-US" sz="2400" dirty="0" smtClean="0"/>
              <a:t>2 studies to demonstrate opportunities for broadband and the cost and design needed to implement fiber optic and DSL – to make us “shovel-ready”</a:t>
            </a:r>
          </a:p>
          <a:p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Comparison of opportunities, pros and cons across all potential providers</a:t>
            </a: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dirty="0" smtClean="0"/>
              <a:t>2)	Engineering, Market and Cost analysis of fiber optic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914400"/>
            <a:ext cx="5061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Feasibility Studies to Make Us “Shovel Ready”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4800" y="1524000"/>
            <a:ext cx="3429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We developed additional materials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smtClean="0"/>
              <a:t>County Assessor’s office shared public data on Residential and  Seasonal property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Friends at Univ. MN turned the addresses into a map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Shows that residents and </a:t>
            </a:r>
            <a:r>
              <a:rPr lang="en-US" sz="2000" dirty="0" err="1" smtClean="0"/>
              <a:t>Seasonals</a:t>
            </a:r>
            <a:r>
              <a:rPr lang="en-US" sz="2000" dirty="0" smtClean="0"/>
              <a:t>  are distributed along Corridors…. </a:t>
            </a:r>
            <a:endParaRPr lang="en-US" sz="2000" dirty="0"/>
          </a:p>
          <a:p>
            <a:r>
              <a:rPr lang="en-US" sz="2000" dirty="0" smtClean="0"/>
              <a:t>Routes for Broadband?</a:t>
            </a:r>
          </a:p>
        </p:txBody>
      </p:sp>
      <p:pic>
        <p:nvPicPr>
          <p:cNvPr id="4" name="Picture 3" descr="D2_CVIItownsmasterwSeaso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-134470"/>
            <a:ext cx="5403273" cy="69924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2286000"/>
          <a:ext cx="7848600" cy="3276600"/>
        </p:xfrm>
        <a:graphic>
          <a:graphicData uri="http://schemas.openxmlformats.org/drawingml/2006/table">
            <a:tbl>
              <a:tblPr/>
              <a:tblGrid>
                <a:gridCol w="2153939"/>
                <a:gridCol w="1770361"/>
                <a:gridCol w="1962150"/>
                <a:gridCol w="1962150"/>
              </a:tblGrid>
              <a:tr h="546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TOWNSHIP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2010 Population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(US Census)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2011 Residential units    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SLC  data 201-203)*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2011 Seasonal Units  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SLC  data 152)*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Alden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Fairbanks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Gnesen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1683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720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Normanna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796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North Star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Pequaywan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53-15 (Island Lake)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?  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54-13 (Little Pequaywan)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? 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&gt;3184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666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1494711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Cloquet Valley Internet Initiative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2010-11 Population Summary (From US Census and St Louis Co Assessor)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617220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57150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** US Census does not display populations for un-organized townships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*Data for homestead property and seasonal property obtained from St Louis County Assessor’s Office in 2011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762000"/>
            <a:ext cx="2000997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More Homework</a:t>
            </a:r>
            <a:endParaRPr 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John\Desktop\CVII\CVII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562225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74985" y="1524000"/>
            <a:ext cx="8392362" cy="249299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will use our study results to leverage providers</a:t>
            </a:r>
          </a:p>
          <a:p>
            <a:endParaRPr lang="en-US" sz="2000" dirty="0"/>
          </a:p>
          <a:p>
            <a:r>
              <a:rPr lang="en-US" sz="2000" dirty="0" smtClean="0"/>
              <a:t>We will maintain a goal for 10 Mbps down and 5 Mbps up and communicate it!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(State of MN border-to border-target)</a:t>
            </a:r>
          </a:p>
          <a:p>
            <a:endParaRPr lang="en-US" sz="2000" dirty="0"/>
          </a:p>
          <a:p>
            <a:r>
              <a:rPr lang="en-US" sz="2000" dirty="0" smtClean="0"/>
              <a:t>Do we </a:t>
            </a:r>
            <a:r>
              <a:rPr lang="en-US" sz="2000" dirty="0" smtClean="0"/>
              <a:t>need state and federal assistance  $/</a:t>
            </a:r>
            <a:r>
              <a:rPr lang="en-US" sz="2000" dirty="0" smtClean="0"/>
              <a:t>grants/loans?</a:t>
            </a:r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A0BFB4D80B84F93D36074F392C00A" ma:contentTypeVersion="18" ma:contentTypeDescription="Create a new document." ma:contentTypeScope="" ma:versionID="a2320d8d85da5b96fccb5bf856bd4d3c">
  <xsd:schema xmlns:xsd="http://www.w3.org/2001/XMLSchema" xmlns:p="http://schemas.microsoft.com/office/2006/metadata/properties" xmlns:ns1="http://schemas.microsoft.com/sharepoint/v3" xmlns:ns3="7c853d7b-b254-4c4a-a83f-01b5584850a9" targetNamespace="http://schemas.microsoft.com/office/2006/metadata/properties" ma:root="true" ma:fieldsID="33bf9b7f1c599219106249c4765ad2c7" ns1:_="" ns3:_="">
    <xsd:import namespace="http://schemas.microsoft.com/sharepoint/v3"/>
    <xsd:import namespace="7c853d7b-b254-4c4a-a83f-01b5584850a9"/>
    <xsd:element name="properties">
      <xsd:complexType>
        <xsd:sequence>
          <xsd:element name="documentManagement">
            <xsd:complexType>
              <xsd:all>
                <xsd:element ref="ns3:Keywords2" minOccurs="0"/>
                <xsd:element ref="ns3:Photo_x0020_Keywords" minOccurs="0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EmailSender" ma:index="12" nillable="true" ma:displayName="E-Mail Sender" ma:hidden="true" ma:internalName="EmailSender">
      <xsd:simpleType>
        <xsd:restriction base="dms:Note"/>
      </xsd:simpleType>
    </xsd:element>
    <xsd:element name="EmailTo" ma:index="13" nillable="true" ma:displayName="E-Mail To" ma:hidden="true" ma:internalName="EmailTo">
      <xsd:simpleType>
        <xsd:restriction base="dms:Note"/>
      </xsd:simpleType>
    </xsd:element>
    <xsd:element name="EmailCc" ma:index="14" nillable="true" ma:displayName="E-Mail Cc" ma:hidden="true" ma:internalName="EmailCc">
      <xsd:simpleType>
        <xsd:restriction base="dms:Note"/>
      </xsd:simpleType>
    </xsd:element>
    <xsd:element name="EmailFrom" ma:index="15" nillable="true" ma:displayName="E-Mail From" ma:hidden="true" ma:internalName="EmailFrom">
      <xsd:simpleType>
        <xsd:restriction base="dms:Text"/>
      </xsd:simpleType>
    </xsd:element>
    <xsd:element name="EmailSubject" ma:index="16" nillable="true" ma:displayName="E-Mail Subject" ma:hidden="true" ma:internalName="EmailSubject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7c853d7b-b254-4c4a-a83f-01b5584850a9" elementFormDefault="qualified">
    <xsd:import namespace="http://schemas.microsoft.com/office/2006/documentManagement/types"/>
    <xsd:element name="Keywords2" ma:index="9" nillable="true" ma:displayName="Keywords" ma:default="" ma:description="Please add the appropriate keywords to this item.  When adding multiple keywords, please separate them with a comma followed by a space.  No capitalization, all entries lowercase.  Use abbreviations and acronyms, when possible.  Maximum of 255 characters." ma:internalName="Keywords20" ma:readOnly="false">
      <xsd:simpleType>
        <xsd:restriction base="dms:Text">
          <xsd:maxLength value="255"/>
        </xsd:restriction>
      </xsd:simpleType>
    </xsd:element>
    <xsd:element name="Photo_x0020_Keywords" ma:index="10" nillable="true" ma:displayName="Photo Keywords" ma:default="" ma:description="This column is to be used to apply keywords to PHOTOS and IMAGES.  There are more spaces available and this field is not required." ma:internalName="Photo_x0020_Keyword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Keywords2 xmlns="7c853d7b-b254-4c4a-a83f-01b5584850a9" xsi:nil="true"/>
    <EmailTo xmlns="http://schemas.microsoft.com/sharepoint/v3" xsi:nil="true"/>
    <EmailSender xmlns="http://schemas.microsoft.com/sharepoint/v3" xsi:nil="true"/>
    <EmailFrom xmlns="http://schemas.microsoft.com/sharepoint/v3" xsi:nil="true"/>
    <EmailSubject xmlns="http://schemas.microsoft.com/sharepoint/v3" xsi:nil="true"/>
    <Photo_x0020_Keywords xmlns="7c853d7b-b254-4c4a-a83f-01b5584850a9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5BD31D-F19D-4344-BFB7-7D78E1A0CFA8}"/>
</file>

<file path=customXml/itemProps2.xml><?xml version="1.0" encoding="utf-8"?>
<ds:datastoreItem xmlns:ds="http://schemas.openxmlformats.org/officeDocument/2006/customXml" ds:itemID="{876C41A9-D536-4EA8-A7A0-F91B07CC93B0}"/>
</file>

<file path=customXml/itemProps3.xml><?xml version="1.0" encoding="utf-8"?>
<ds:datastoreItem xmlns:ds="http://schemas.openxmlformats.org/officeDocument/2006/customXml" ds:itemID="{E324147E-9811-4B09-84E7-FB2EDE7A21A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672</Words>
  <Application>Microsoft Office PowerPoint</Application>
  <PresentationFormat>On-screen Show (4:3)</PresentationFormat>
  <Paragraphs>158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 </vt:lpstr>
      <vt:lpstr>Slide 11</vt:lpstr>
    </vt:vector>
  </TitlesOfParts>
  <Company>US-EPA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Keough, Janet</dc:creator>
  <cp:lastModifiedBy>Scott &amp; Phyl</cp:lastModifiedBy>
  <cp:revision>52</cp:revision>
  <dcterms:created xsi:type="dcterms:W3CDTF">2012-08-03T17:46:57Z</dcterms:created>
  <dcterms:modified xsi:type="dcterms:W3CDTF">2014-01-27T22:02:44Z</dcterms:modified>
</cp:coreProperties>
</file>