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1" r:id="rId3"/>
    <p:sldId id="377" r:id="rId4"/>
    <p:sldId id="427" r:id="rId5"/>
    <p:sldId id="406" r:id="rId6"/>
    <p:sldId id="439" r:id="rId7"/>
    <p:sldId id="419" r:id="rId8"/>
    <p:sldId id="404" r:id="rId9"/>
    <p:sldId id="405" r:id="rId10"/>
    <p:sldId id="440" r:id="rId11"/>
    <p:sldId id="441" r:id="rId12"/>
    <p:sldId id="446" r:id="rId13"/>
    <p:sldId id="444" r:id="rId14"/>
    <p:sldId id="442" r:id="rId15"/>
    <p:sldId id="443" r:id="rId16"/>
    <p:sldId id="445" r:id="rId17"/>
    <p:sldId id="382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9410" autoAdjust="0"/>
  </p:normalViewPr>
  <p:slideViewPr>
    <p:cSldViewPr>
      <p:cViewPr>
        <p:scale>
          <a:sx n="60" d="100"/>
          <a:sy n="60" d="100"/>
        </p:scale>
        <p:origin x="-254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91E7C-55F9-2A47-BF48-983070CD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671D74-A305-7D41-B850-EF24812E3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E2798-6E5C-0740-9082-E9B16FA2A512}" type="slidenum">
              <a:rPr lang="en-US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Start with a question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We should stick with what works.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  Embracing public and private sector investment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We’ll have private companies, coops,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munis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 investing in networks for a long time.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Communities should decide locally which strategies make sense for their situation.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2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A19BF-A596-0E4D-AC33-924A466A0594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85115-EA2B-A64E-995C-ED4804A25193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ILSR!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Recognize that some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 communities are well served, often by locally rooted companies.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We need better networks, but don’t expect help from the feds. Private companies aren’t investing.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Some context.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 is NOT pie in the sky.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Take comfort from history – we ran a wire to every last person in the country during Great Depression and World War II.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DOES ANYONE KNOW where the largest FTTH network in the world is?  The Dakotas.  Over 10K sq mi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We can connect everyone.  The question is how.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Reasonable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 yet hundreds have made investments to serve others aside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from themselves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150 offering citywide triple play, 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</a:b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another 200 making some partial investment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ＭＳ Ｐゴシック" charset="-128"/>
              </a:rPr>
              <a:t>Some just connect a business district or offer dark fiber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 report from </a:t>
            </a:r>
            <a:r>
              <a:rPr lang="en-US" dirty="0" smtClean="0"/>
              <a:t>the </a:t>
            </a:r>
            <a:r>
              <a:rPr lang="en-US" dirty="0" smtClean="0"/>
              <a:t>State Educational Technology Directors Association recommends </a:t>
            </a:r>
            <a:r>
              <a:rPr lang="en-US" b="1" dirty="0" smtClean="0"/>
              <a:t>1 Gbps </a:t>
            </a:r>
            <a:r>
              <a:rPr lang="en-US" dirty="0" smtClean="0"/>
              <a:t>connections between school district facilities by 2014-15 and </a:t>
            </a:r>
            <a:r>
              <a:rPr lang="en-US" b="1" dirty="0" smtClean="0"/>
              <a:t>10 Gbps</a:t>
            </a:r>
            <a:r>
              <a:rPr lang="en-US" dirty="0" smtClean="0"/>
              <a:t> by 2017-18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Leasing these connections from some providers could bankrupt local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Conduit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 the most part, local governments expect networks to pay for themselves entirely.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networks funded with revenue bonds purchased by private investors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F1ADFA-F580-584C-A81C-9083C236B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BFE5-45BD-1E42-8BDD-0E7C35049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6694-C61B-5246-93CF-DC474B24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7329-9514-6141-981B-53E55045C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1B871A-30D7-DC48-879B-6B9931E5F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7C0C-CC07-7E47-9CB9-77133B041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F4DA-6914-E042-BB75-8DA4D6EB1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E7EE-D44A-8941-9A79-41A5728E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B95E-63FE-A744-AEE2-F067D7E8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235-2FF1-D445-A1CD-81E2C46A9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8379F3-4648-C644-A51F-E6FCF8B15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0D4A72-6DF6-644E-BE52-7FEF9F49F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@newrule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niNetwork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000" dirty="0"/>
              <a:t>Christopher Mitchell</a:t>
            </a:r>
          </a:p>
          <a:p>
            <a:pPr eaLnBrk="1" hangingPunct="1"/>
            <a:r>
              <a:rPr lang="en-US" sz="2000" i="1" dirty="0"/>
              <a:t>Director, Telecommunications as Commons Initiative</a:t>
            </a:r>
          </a:p>
          <a:p>
            <a:pPr eaLnBrk="1" hangingPunct="1"/>
            <a:r>
              <a:rPr lang="en-US" sz="2000" i="1" dirty="0"/>
              <a:t>Institute for Local Self-Reliance</a:t>
            </a:r>
            <a:endParaRPr lang="en-US" sz="2000" i="1" dirty="0" smtClean="0"/>
          </a:p>
          <a:p>
            <a:pPr eaLnBrk="1" hangingPunct="1"/>
            <a:r>
              <a:rPr lang="en-US" sz="2000" dirty="0" smtClean="0"/>
              <a:t>February 5, 2014</a:t>
            </a:r>
            <a:endParaRPr lang="en-US" sz="2000" dirty="0" smtClean="0"/>
          </a:p>
          <a:p>
            <a:pPr eaLnBrk="1" hangingPunct="1"/>
            <a:r>
              <a:rPr lang="en-US" sz="1700" i="1" dirty="0" smtClean="0"/>
              <a:t>@</a:t>
            </a:r>
            <a:r>
              <a:rPr lang="en-US" sz="1700" i="1" dirty="0" err="1" smtClean="0"/>
              <a:t>communitynets</a:t>
            </a:r>
            <a:endParaRPr lang="en-US" sz="1700" i="1" dirty="0" smtClean="0"/>
          </a:p>
          <a:p>
            <a:pPr eaLnBrk="1" hangingPunct="1"/>
            <a:r>
              <a:rPr lang="en-US" sz="1800" i="1" dirty="0" err="1" smtClean="0"/>
              <a:t>www.MuniNetworks.org</a:t>
            </a:r>
            <a:endParaRPr lang="en-US" sz="1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</a:t>
            </a:r>
            <a:r>
              <a:rPr lang="en-US" dirty="0" smtClean="0"/>
              <a:t>Governments Expand Broadband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Investing and Partnering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Already in Minnesota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Partnerships with Coops</a:t>
            </a:r>
          </a:p>
          <a:p>
            <a:r>
              <a:rPr lang="en-US" dirty="0" smtClean="0"/>
              <a:t>Multi-town and Townships Joint Efforts</a:t>
            </a:r>
          </a:p>
          <a:p>
            <a:r>
              <a:rPr lang="en-US" dirty="0" smtClean="0"/>
              <a:t>Rings and Backbones</a:t>
            </a:r>
          </a:p>
          <a:p>
            <a:r>
              <a:rPr lang="en-US" dirty="0" smtClean="0"/>
              <a:t>Schools and Community Anchors</a:t>
            </a:r>
          </a:p>
          <a:p>
            <a:r>
              <a:rPr lang="en-US" dirty="0" smtClean="0"/>
              <a:t>Multiple Wireless Approaches</a:t>
            </a:r>
          </a:p>
          <a:p>
            <a:r>
              <a:rPr lang="en-US" dirty="0" smtClean="0"/>
              <a:t>Fiber to Businesses</a:t>
            </a:r>
          </a:p>
          <a:p>
            <a:r>
              <a:rPr lang="en-US" dirty="0" smtClean="0"/>
              <a:t>Full Fiber to the Home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 qui Parle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thumb/9/95/Map_of_Minnesota_highlighting_Lac_qui_Parle_County.svg/200px-Map_of_Minnesota_highlighting_Lac_qui_Parle_Count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1905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81301"/>
            <a:ext cx="3152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 County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191000"/>
            <a:ext cx="2819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2286000"/>
            <a:ext cx="4162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Sibley County (and Neighbors)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828800"/>
            <a:ext cx="55149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to Anchors, Businesses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pload.wikimedia.org/wikipedia/en/thumb/a/a3/Logo_of_Scott_County,_Minnesota.svg/524px-Logo_of_Scott_County,_Minneso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076700" cy="19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iki.radioreference.com/images/3/31/DakotaMN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76799"/>
            <a:ext cx="2418013" cy="24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to the Business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82" y="3771899"/>
            <a:ext cx="192982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638424"/>
            <a:ext cx="2962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8" y="2638424"/>
            <a:ext cx="3705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Fiber to the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utoShape 2" descr="Displaying Windomnet logo 3-11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C:\Users\christopher\Downloads\Windomnet logo 3-11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5240868" cy="12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lakeconnections.com/wp-content/themes/templat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38624"/>
            <a:ext cx="21526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3876675"/>
            <a:ext cx="29432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christopher\Documents\ILSR\Graphics\Fotolia_40298094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Thank you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Christopher Mitchell</a:t>
            </a:r>
          </a:p>
          <a:p>
            <a:pPr eaLnBrk="1" hangingPunct="1">
              <a:buNone/>
            </a:pPr>
            <a:endParaRPr lang="en-US" dirty="0" smtClean="0"/>
          </a:p>
          <a:p>
            <a:r>
              <a:rPr lang="en-US" sz="4000" dirty="0" smtClean="0">
                <a:hlinkClick r:id="rId3"/>
              </a:rPr>
              <a:t>christopher@newrules.org</a:t>
            </a:r>
            <a:endParaRPr lang="en-US" sz="4000" dirty="0" smtClean="0"/>
          </a:p>
          <a:p>
            <a:pPr eaLnBrk="1" hangingPunct="1"/>
            <a:r>
              <a:rPr lang="en-US" sz="4000" b="1" dirty="0" smtClean="0">
                <a:hlinkClick r:id="rId4"/>
              </a:rPr>
              <a:t>MuniNetworks</a:t>
            </a:r>
            <a:r>
              <a:rPr lang="en-US" sz="4000" dirty="0" smtClean="0">
                <a:hlinkClick r:id="rId4"/>
              </a:rPr>
              <a:t>.org</a:t>
            </a:r>
            <a:endParaRPr lang="en-US" sz="4000" dirty="0" smtClean="0"/>
          </a:p>
          <a:p>
            <a:pPr eaLnBrk="1" hangingPunct="1"/>
            <a:r>
              <a:rPr lang="en-US" sz="4000" dirty="0" smtClean="0"/>
              <a:t>@</a:t>
            </a:r>
            <a:r>
              <a:rPr lang="en-US" sz="4000" dirty="0" err="1" smtClean="0"/>
              <a:t>communitynets</a:t>
            </a:r>
            <a:endParaRPr lang="en-US" sz="4000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 up for a once-per-week e-mail digest of Community Network News at MuniNetworks.org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Institute for Local Self-Reliance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44196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Formed in 1974</a:t>
            </a:r>
          </a:p>
          <a:p>
            <a:pPr>
              <a:defRPr/>
            </a:pPr>
            <a:r>
              <a:rPr lang="en-US" dirty="0" smtClean="0"/>
              <a:t>Focuses </a:t>
            </a:r>
            <a:endParaRPr lang="en-US" dirty="0"/>
          </a:p>
          <a:p>
            <a:pPr lvl="1">
              <a:defRPr/>
            </a:pPr>
            <a:r>
              <a:rPr lang="en-US" sz="1800" dirty="0" smtClean="0"/>
              <a:t>Local Banking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Decentralized Energy </a:t>
            </a:r>
          </a:p>
          <a:p>
            <a:pPr lvl="1">
              <a:defRPr/>
            </a:pPr>
            <a:r>
              <a:rPr lang="en-US" sz="1800" dirty="0"/>
              <a:t>Main Street Businesses </a:t>
            </a:r>
          </a:p>
          <a:p>
            <a:pPr lvl="1">
              <a:defRPr/>
            </a:pPr>
            <a:r>
              <a:rPr lang="en-US" sz="1800" dirty="0"/>
              <a:t>Recycling – Waste to Wealth</a:t>
            </a:r>
          </a:p>
          <a:p>
            <a:pPr>
              <a:defRPr/>
            </a:pPr>
            <a:r>
              <a:rPr lang="en-US" dirty="0"/>
              <a:t>Telecommunications as Commons Initiative</a:t>
            </a:r>
          </a:p>
          <a:p>
            <a:pPr lvl="1">
              <a:defRPr/>
            </a:pPr>
            <a:r>
              <a:rPr lang="en-US" sz="2100" i="1" dirty="0"/>
              <a:t>MuniNetworks.org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6892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data:image/jpeg;base64,/9j/4AAQSkZJRgABAQAAAQABAAD/2wCEAAkGBhQSEBQUEhIUFRUVGBgYFxQYFRcUFRcXFBYXFRQXFBUYHCYeFxkjGRYXHy8gIycpLCwsFx4xNTAqNSYrLCkBCQoKDgwOGg8PGi8kHyQsLCwsLywsKSwsLCksLCotLC0sLCwtLCwsLC4qLSwsLCwsLCwsKSkpLCksLCwsLCksLP/AABEIALUBFgMBIgACEQEDEQH/xAAbAAAABwEAAAAAAAAAAAAAAAAAAgMEBQYHAf/EAEcQAAIBAgMFBQUGAwUHAwUAAAECEQADBBIhBQYxQVETImFxgQcykaGxFCNCcsHRUmKCFTOSsvAkQ1Njk6LSo8LxFnOz4eL/xAAaAQACAwEBAAAAAAAAAAAAAAADBAECBQAG/8QANBEAAQQABAIIBgICAwEAAAAAAQACAxEEEiExQVETImFxgbHB8AUUMpGh0SPhM0JSU2IV/9oADAMBAAIRAxEAPwDOQKMVoBaUy1l2t3KioKUvCuKKNcFVvVWy6JuMR2YdufZ3APN0KD/NUxtLBNa2S1p2Qsly20KwdQLqAr3h3SYg6EjWoxNjXcQHSzbZyFJMKSAACdSBpMQOpIFK3rz/AGbE27wKXAbByMuRgFOQLlIEQpHKj5baD/6HnX7SMruuR2HyUfhRKr5D6UvcSi4Je4vlS9xaE49ZNsHVCQRaVtrrXUTSj5aglWDV0LSTCnAGlIXDFQCpISRo3LWn+z93716GC5UP4z08BxNTuE3QtLBuMXb/AAr6rx+dBkxMcehOvYqhpKqLNyGp6Ua3gLrTltOY4906Vcru0cJh9M1pNeA7xB8Rqwphf3+w4mO0cz0ifEEmqNnlf/jjJVXFg+pygzu5idfuW0gnhz9da5c2DiBH3LaidIPx10qTue0S1rFlzwiWAkc56GlE9pNrUGy/gZUk9Q3hV7xn/X7+6H0kX/JV98LcWC1txJgSpGtBWE1bMPv5h24sy6fiXj4aTqOtSNm5hsRw7K5wJAifMxBnTWhuxMjP8kZCK3K76XKjuKKBVvx26FtpNpjbMaKe8sjiOo61X8dsa7ZnOsqI741XXhry9aLFiY5NAdVJaQmaCgRpRwK6yaUe1FJmy0UrTg265kq9qhCQZaK605a3pQuWq61FJldTu1JbGS5bXEW2VlJsv3SCNApINIWcS1p0uLxRgeY+JHI8PWu4bbBe/fuXILPbuTGgJyR6cJo2UmMpVzgJQi4RO4vlQKUtgU+7XyH0rptUEnrFNtHVCb9nRwmlK9kaOtvSoJUgJutuhTtLOlCq2ppIBaMOFHAowTSh2mKRFo11aPbWj3lqt6qaRcLvDewa3HsGC6ZCSJAGZSYHCeU8gTFOdoYbDNsuzdtk9ue1F4Sp1NwXBmJOb3YCnznWmG1Npxg2w6903LqlmkAFY0Vj0DKD0pviNjmxdNi8ySttiSrhlk2+0SGGh4itGMdQHxWPOf5SF3Zw7q05uLrSeyl7ieX6mnN1daReeuVqRjqDuCQVKVVaGWnWzNkviHhICrBdiQAATy6njAobnACzsr0k8JhWuuLdoSx9APM8uFW7ZW51uwq3MQy5tZzl1UeIlI9fGnL3sPgLMkgKJMFjmdo4aRJrNt6N9b2LYjMyWtIt5iw05knj5cKWiEuMNM0bz9++aXmmbHvurRvDv/ZtkrYXtHGkyDb9GEE1S8dvFiMRILkLM5F7qjpURFOLCypUcdCPGOVbEWCigFgWeZSHTPmdROnIeSTWyS0HQ0Y2lIJWdOvSjZShBPHp4UYsoBiZOkHlNNEk7KAxoBDvzvVaLq4cFFga/pMUGsDtAANKFrEwBpwBH7UEvjMDHKPWKpT7Piil0Ja3npfh71RhgwWbiAP2mkltELmBjWPGnJxIg/lj1PE11LMhP4RJY9Ovyrg5wHWXPjY81H7s+ikNn73YmxoTnECFeTHQg8aueyt77GIGVu4TEq8Q08Qp4HXkaoGGti5cluBMD9vhTe7h8oB6kwOcA6GlJsDDNwp3MLmvkjGYat135LSdp7sK0va7rH8GgQ9Y6dagLuGKkqwgjQikt398HskJfl0zasZLoIg+Y8Kut7B28VaDKw1ErcAk9PCRw0rLcZcI7LLq3gU5HI2QW3fkqQbVFNmpPEYFkYq4II8NCOAI6g0mtmafabFhcUy+z6UW9Z0qUNjSiXsPpU2uUZ/ai2bV1MkvcUANA7omTx6xHXxoX91mTBjGC7byuSuXvcCpAAGX35DjXTTQmj3djnE3bdmws3CO8Z4AvAJHQDXTrUbtPDXrJNq6SCAAUzAgAGQCASNOMU9EOqFlzHrkqV2bZ+6T8o+lGaxT7Zdn7q3+RfoKO2HpA/UVpt+kKMFmlLeH0p8MNSlvDaVxUpitnShUgLGlCqqVBZaMo0o+WjKtCtNUiWxR7q0paFC4tVvVWpItupfxWtm0WVFZ3aQVLKpdbccmPdAHjXMNfsthMWuMUfawZRiSrsx7zqzCVhY0WJOokUhY2viMLbuNbAUXwpzEA5kS4VIHRS0g/lFMxgrP2BLgzG8110yhlCqFhhKQWYkNAMgaHjW01pAAK8492Z5cE92OPu08v3pzdXWi7JtFVVWUghdQdDwnhSmIMfoKyHnrlb8Y/jHcEfA4Br9wWkMEySeQA4kxVzxV6zgMMTACqOAhWdvXUk/KjbD2WuFw+a4YZx2jk93KInKQNYHjWY71bdbGXzlEoki2AI0n3j4mkY4zjpsg0Y3ft9/2gTzdG3Tc7Jrt7btzF3C7zlB7qcQgPLz8aZWrYZYGjD5+HnR8K5UlTInQ+B5UbEsoJ0IYcxpJ8ulekaAyo2CgNqWe1gLekcewg+iaG0QJI0o1myzSFBJiYAJMDidOVTu7m6l7HXVzE27RJBvspKAgTlHAZj0mrHb3jw2zslvCIpvqTaxF4gsjAHVl73e72oA05VcvI03KWLW3pt2qI2Z7Ob1xk7d0sJctl0diGmIOUiRBgzryp1g9m7KtCy17EPdLKwuqswrDge6AQJkDUzoaU23u7du20c4i7irYHcyLOWeSrrUbgt1lLqLtjHIG4MUWJ5A93ug9TSgxcbm3m+396ohhcDVJ3hdr7KRbM4W45V2zloOZe8FJEw3FdNIiuJjtlOoVrF22WvklgSctrMTEzwiBAE1wbtWVMGxeEGJu4mzbHTQKpJ9BT3/6NsPmt6W7oXMMtx7kdM4dV0PhFUOMhG5P4PkVYQPPJJPu1gL4c4bF5Xa6qWrdzQQcoJMjMRqxB8AKjds7j4jD9qwAuWrRAa6sRqAfdmdJE9KQ2vunewwztldNJZCTlk6ZwQCvnw8aGx957+HyhHJQOHNpjKMQeY48hw6U5G/OM0brCA4ZTThSj8PehlDDRTqANf8A5pctA7UjVpFtRygxMdB8zVwBw21pMdljrr6DvdmFQfBu6D/MTVS2js18LfKOASjkZtcjZYnKSNR9Kmge9GbK4AA7ex+BskfsveCtc7zcdJAJ5MRz8qld3tvthn1Ja2dGSdBr7y8p+tRhtdpc+6S4zMxIAXUTyEU/O7l5LbNcNtMo1U3AX9VExrprVXsbIwtk1BUmw64xqOO+natKxmDTFWe0td4wzKZ4AEceoM1XFw8EgiCNCPGo7cjeE2XNpiezfQfysxHyPOrhtrAf7wADjmHrpWGAcLL0L9jsffu08x4kbmCguxrl+1pTyBSWM0E06rKoqb9u62ItBgAXQXAJywoDEH8Jhhr40pu6lrE4wnG3CqmXZ5VQW09/rmJ1y66zQx29l18IuGj7tTPE5iczHX+WGjKeEA07xm6NtMBbxYxAJcnuZWB72iDL+HVLneOh0itIChRWQ42bUpsGzFrJM9mzpPCcjEDTyinj2ahtxrkpcWZghvLMCCP+0VYWGlZ8gp5WnEbYE2t2aMlmlUFLJFVKIE27HShTojShVbUqoi3SgSlFXSjClbT9JKylFxghT5GnFpdaUdUzDtZ7ORnykA5SdYJB5eFS3VwUP0YSo/a+9LXsBYwQi2qOi55CI4AJ+8CjgHMzrzJ1pDF7HXAYvCh27TKLd26FAaDnPaKoPEDLpNOcZu5dxd2/dwlsGzaLsrLqGNuCAATmzsve1HXyo24e8GGX7V9vTtLl1WVbjZ2P3klw5DCEzBTK97U1unTZeY46pyuLF649wEFWZspgjugwuh1HdAqS3V2d2uJzn3bMNHVjMa8o4/Cq5sMkWSxEKS2Xpx1ieQOlaLsDCixhFLxqDcYjUa6/1ELFea+IP6IOA3JoL0MTriaexVz2obyZEGHtnK1wTcCiBk5DMdSSfpWdYaIKzlY8z06eFOtq7SOJxb3XYkFjE/wA90QOGkUS7hSQze8WIgjUDz+QrYwkAw8LYzudT3/15LOGaRxkbrViuyvuL4dqGJyg95GOkZs0AxzqT3P3WfHXWMBrdrK10FsrFJ91fEhT086iFsFrq2lbiwUEnQEkAnyq8b64r7DhrWAt5M+UM+ItHKzAlpVgNdeck6AU2BQAG5S878zzw/fr3qK3q3tQo2FwUphDByle8WnM0EkkLMGOs1UBS9nDs5hRJgmPBQSY9Aa4+GK5cwgMMynqDIkfA0VoDdEqbOqmNi75YjDL2aEMgMhWBMTxiNakMdvm93Kzo9vLxCNlDtoVzZlJI04VA4IBRm0zHRZIEdTEz4cKFjBviLqIGEs2UamPEidaSkw0BeX5RfNHbK+qtO72P7e615kt5iRoFBPCBC8uHE/Opy1s7aF62XSzddTxJM8OGjca0bdTcXC4ZBNsXLh4uR8gOAFXC0Qi5FUAdOVB6RlUBoNkyISNysHxe2ri4a8l60wvOMjltNOAMHmAP1qqKK1z2r7LBsG6q95PejmrafIxVJ3eweExOGuC+6WLqkZLg7ukCMy6Bvr5VeKWOCMvrQnWtezbkhyxuc7LfBVy28cJHloflV22Ptm3jrK4TGNkFoAWCgOe5cgqATr3oPDQGdaql3ZDK10B0YW2VQ66i4znuBPMSfCKUuW+zIe22UowQMCZZ0GZ3HQAx8qcL2PqilcpCJtHAX8JcKXM1poB0biDwMqYPOm2IxGYnmTqSPxN1q7Yix/aeBNxEnE2P7+87AFwFYwscdNYIAEVRLLNwHPpx+PSp314hFY8gZL0Pj4BOmSFUjQgd4TJmdG/l8q0vdPbAxOHAfUr3XJEzEkH1H0rLjZA99/6V1PWDyqd3J2n2eKCT3bvdjlJ90/660hj4OmgJGpbqPVMRu6OQaUDwVrvWCjlT5jyPCmW07oCkt7oGvlz4eFTu3bcgOANNG5aH3fPh86re0riFHzmFyMeMa5TlE+LRSmFl6VrT4Jx+gKi8JgBtPHFLIS0rMCFOVSEEZ8q/jYanqaiNrYN7Fx7TMCVORsrZh3T7pPgRw5GnVjZOJsWjiVS4iNmQvDLCkLJJjRWzAA84NH2DctXcYDjGJtmXdy0Huie9oS8xlgameNbg07lilWDYVq0otXLBWLtoLcTNJW7bAJIU94hpYzwkR0qVY1UcKtuztEJaYtbkqrEgyCDBGXSDpHPrVqZqz5xT1pYY2xdmj2zSQNHW5QCUzSWY6UKI70KratSggulcC0oKMFpZPItgGaR2mPu2n/WtOba60w3gxBRBBIOaQRxGXvCPWKLAM0rR2oWIOWJx7E3t4rF4GyzKmW3ikViSmYNaHaLBb8Mknx92oHC4W2ML2gLm52mQjQKAVkHjLTB6R41Yd8d/buNw9qy4I7M6EOxz90Cbi8GeQe94kRUTufu+MVdyO5VQJMASYjQToNOfhW6TWrtF5trS403VTW6mK7dLOGy95HJJJ7pR2DEeAEN8aum/wDtDscDcykqzxbWBrDcR/KMoNM9kbu4bD420LGaQLgYs2Y5lCx3eHAt6+VR/tdxcW7FvN7zM5XnoAAWPqdK81iWib4jGzhv6+i1QSzDa8vVZ7hrACZmBOsADQacSTSpYZS9uVIgETPHof0ollXUqFaJGbjoNCdaNfxDMgmIJ9dOsedeiNk/3w7kuMrGbEEDlx55rvchW/2WYNVuXsW120v2dDCXPxZ1bWZ7sREieNU/amPN+/culQpuMWyrwEmYFXu/OH3cUTYf7Q8/8xQxn1YZY5QDWdCiMFuJ8EgeSmNhXTlZVH3iEXrempa376ddUnT+Wnu1tnTabKpi3F63of7i8e+nmj/U1A4LFtauJcXRkYMPTlV2xmOypbyuzoq9qVLE58PfdluK08SmnzpHEZo5QWjf3/XiUaOnNIPv36Kk27mkSQNeZAM9Y1ipndXZrHG21kgDvkhTEAA6ac9NfGovamCNm66EyFPdPJlOqsPNSDV43Ms5ks30iUVrVzWSSCI06Zcpn0o8zhkzN2KmBmZ1Hgn+8m+l9cy2GyKuhhZusZ1jQwPT1p/srHYjE7Mv3M10upAEkKSCYMHTx18KnHvYbLmZVnjMcfQR8zUXi95b9ljbt2FZbwBDNAEnuquUaKAAOtZwIIqlpZTvahN3rOKZil5Ha2ZVle52iFfykyp/aqXtrYv2dipcSCQqgHMwDEBuiqQNNSSZrYRtfsxlYTppEHzGaJkeNZ5vDlbHNdiVsW0JHW4xY209WYHyBo8MhDiUtiIxlAtNv7Ku20VVtuSgB90637o0MxwRefUVX9rXgHCIe7aGUHqeLt6tPpFWC9iuyw7S0vbuETPvX7iHtG8lBjzAqotRsKHOJc7379aSktDQKwbk7TW1i0Do1xLncNsGAxbRcwOjAE8DRd89jthsZcUotsMc6KpkKjkwOXCCIqBVoPMeP7Grxv8AYUNh8JiVsOnaIA1xnzM5ygqG1J4BjJ600RTu9CB0VTZgmmVWP80n4DkKJcfK6lZHAxPA8dDSq4hiNCqg8Bm/eTTbEWivFgSeVUbvRKdlFsLmt032Aod/FbGrC9hswHvoGVf5iJX4Vn+30LWtP4lEcyWmAPhVw3FxOfBW5kZcyzzgHiPjFVHF7R7DFI2WVtuxKMAZCmACGkT48qwPh7Syd8fI/tMyuuLNzCZ4jbl44dcM8ZLRjKVkhwzZiTxnvERw0HSpHF7u4cbMXEW7x7UmTaIUsFY5BoH0TMrd+J7w0pjtXEXsbcfEG22UkSeKrwGVTHCZgeNNbeCkgM2VZAnoCQK9AXNbuaWcyGSTVosJ9uhstb73BwuIFuW28UbvKfAhvkKs7PUhsbdO1gyb2dyYyEsQF75HIDqBTDErDMOhP1pHFGyCE7gxQIKTz0LbUTNXVNKWnqTh2oUmzcKFVU0mD0ZDpRS0Gu5aCm0e2NaiN4VJKDz+cCpW3oaZbUHfQ9JP7UWFxa8EKTEJRkdsVoOD3dw9oBbdpAQAA8AsS3dDFjrMSfWs+3Vi1jQATpddB5ElZ+lX/YOMzYMXj+BCJ63FBQecRNZriG7LEXBMQ5M+uYD4xT73Ei0lgogJHxntC0psMLb2HkBjdOnGA6Osk9Zj4VSPa7dPb2FkQLZMcxmbix8Y+VanZKvh0ZQDmyXCT6EQayr2vWz9osmBBtnUe8YYyW+OlINA/wDpMP8A5Pqk5j/ARyKqaYoAibeoWOYMRH0pHEXwwAC5Qs8540v9qtzmOeSuU8I4RTW7l0y5vWPThW3GBm2P5Q8Q92QgPBHhdacu7XuWge0bDNb2fs9WsWE7nvWzLE5F0PdGhmSZOtZ4taH7QcEP7O2fcXDdkCgGbOGOqAgETzgtNZ2KLF9Kz3bp/s/Yr3kuOpRUt5czO2UDOSF+YqybDVVtd82Lpsk8L0fcXe7dBjjBM6/xUtuxgC2zMQsH77OQY/4KErr+ZWqp7HxwtXlZtUMq46o4yuPgfkKz3OdiOkYP9Tp9u/jqEcAR5Tz9/pW3auz7WUMbVp+xIQg4oqDaPessTx1BI18KXG9jrCpbw9u3AUW0xNvIoBnRSOPUzJ60TB7OuoVGViBOHZ8mYNafvYe8AQQwUx6RVavbYxCObbC3mVipBs2uIMH8NAha59sBBrtP78e4hEc7Ic23gFdVxivJB46rzE8Rpzo1/ZOKuMJxN4gj3bViY6y2cAeZpodk3Vw1jEcrttWLKAACeRA0Xl4Ue/vHfKZM0COI0Pn4UQscw0UyyQOFqV+x9haGZrjECCbrS3XyHpUPtPDsWVktqCoFxx2iHPfIyWQQTpCw0edRuxL+Kxm0rdljcZc8sCTkW2mpaOAEcDzJFKbR2p2V2+rC1msvdOqJmuXjca3bZQBMKoBnwqskMgAc3X378aQXTNcSCo7auyLxyWkQMEBk57feuOZuH3p4wv8ATVfxVgozI6lWUkEHiCOINSG7VrtMZanWGznxyd7X1FON+LcY243/ABAj/wCJRPzBpuN5ZKITR0vbjfelXAFucc6UDV42uitsTDOVxBZXgMxJtAEsDlExlIAA05VRhV827dC7DwidpezM09mykIQMxMHLqBII1500/cIY4qoYVlykxqOc/SkcQ66wDPWZpS0RkAJgAyR/FRcTfzKJImdPAdJoQ+u6KddZiAsVXIe79Vo/s0P+yH/7jRPDgNfIVF28Bau7WKXJdC7ATzYgsJjlOlS3s2t/7FzM3G08o0HhzNQm0MUbe0WuSCVuqdOHdg/TSsCFxGNlIT0MQljDTyWmYvYYfDNaCqoykAAaA8oA8YrGcesQuvHWeo41utpwQBMjifLlWQb84Ls8c4EQ5DKByD6n5zWq4bFUwj/qYVdcdie32UW62gf6k1I+Kmq1g8SXtqSdTxPlpUlufiVbDNYIJAeCBrpcEx8ZqPfZJw5NsmQDKtwlTwnx4igzatBRIgGOcztXc1cRpNIiZrqtFKo9J5coUi1waUKqFKQcTQShdNdB0ofBMpS2mtNNvYYrbtP/AB5/+0gfv8KcWzrTnemwfsmGblLD1bvUSIda1Zrqe0c/0U73Nvzg2t9HJ8laOX5garW9NnLizpoQrfKD9KsO5qa3R0W38e+aYb92Ie0/VSs/lIb/AN1P7stA0ZjC0e9AVctzcW1zBWVJjs8wY8+6ZVY8iKq3tgwRy2LuUaFkLTrJAYLHQQae+zfaPdxFvwVh4ZgVJ+AFSHtBwIxGzC6LmKxcTqFX+8b4E0hM/o8TA88yPvQSWJj1kaO/1WV7tbuXcbfW1bVoJAa4FLKgMwXI4DSk9s7CvYVwl9MjkTlzKxiYBIBMTymj7s7xPgr4vW9SFYRJCkspALAe8ATMeFd2zta5jb/asi9owAbKIDFRGYjkYj4V6OyD2LEAvQbq43rQxW76Mlq874Zoa4zHIgBlsoLarlK6AaVndXz2X7UQm9gsQbzW76wllJhrn4piCDlA5gaa1VMbsW5axRw7oyPnC5TqRnIy6jQ6EaiqtOUkHvXHWlfd37d61bsKFbsyqZhyIe1euOf8TqPSs2xuGKXnTmrMsflJH6Vcn2vfS9cVTlCXnKggEqAOzUDMDGgn1ptctZnZyAWYks0CSTxJrOwcT2PdI6usBtz1/aNM9pAaOCGF2j/s2R0bO1sWmJMDIhJtkRrmEj/CKY37udi5guYBbSTlAWTHPTWnjWzTU2vjzptkLWElo3Qi8kUVrPs3xC39n9k2vZM1v+k99fSGj0qnb92LGGvFLJJcHvoIKJImJnRuHdHDwNE3G2zfsm+mHt9pcu2x2a6QLitAdpIBUK5JHPKKido7tX8M6viWAe8zSpKl2/E1wgSBqRqdTNEl1YjYQAygHirvuXjcOjWrtl5W4Bh7+aA9q8Wz2C44ZGJdJGklOc1n28Kg4vEN/wA69/8AlarruzuDYvYTtrV6+LhRkZAyZe05yMmq5gGAnkDIIBGegsSSx70ktPMkySfXnVv9QgyfWUvs3GNbcOmjaiYEweI1pXbatiirswDhcvDQgEkcOETTcLTgGBVOjbmz1rzUZjVcFBHZjhgCp1IAIGaZPKOJ8KuXtKxoVMLhbd83VtICVKhXVgAq5zAM5SdDwqDxGKMGCQRqCDBBEQQeRqP29tu7irxu3iC5VVJAicgiY6nifOr7uCi9Elh9k3XV2CHKiG4WIIGReJBOhpkTV03b9oX2bBvhyhMrcyuSHCsw7gFsiMk8fOqgua7dAPvXGHIDVj0HnwFdZ1tdXJa9uVh8mz7I1OYFuh7xJgdB41UN67GTGXBwBIYDwKitEt2hasomvdCJoOPBZb+EeFU72hYOL1u5/GpE+KH9mFeZwP8AI+SXmf2vQQnI4M7Fct0toG9hLbGBAysfxE29B8o+NVff/AHtLV4/iDL5QZHyJ+FOPZ5jT2dy0NTIcDr+Fh/lqT38wpvYO4Rxt5SAPDR/kTWwNWpcjosT74qrez3akYpl0CuCJ6sveHymp3egd5D+YfMEVRtmYoWLllhydeHPXWfCKtG8WKYYu5bJ0OW4vhmUAx4aA0GT6CmHsPTB3YmGbnXAJ1NcZTRHbpSaMl7nLyrtJk8KFcFyLeauo1FumlLYoaYRlOtWzbGDnZqkrpbyOfUZfofrVQZ4ny/StDs4wXNn3LJUg9hqeJLC3OvTWKPC2w5Blf0b2P5FU3cm/P2g8yU+HeAHyp1vzhS2DRuauI8mlSSfOPhUJuLiovXFP4lBjxQ//wBGrft4i/h7qAd4qQOgyCRl9QKdaOpSXxDsuJznmFT9yb+S+A3u3JQ+Okj5qPjWg7NZLtq5ZaSqlrTA6SsSY8CrCskwGNZXVydUIIH5fAetabiMSbGMR2cZMYgy9O0XKB/it5fhWT8QhMkJLd26prFUHtPMV9ljm1dnHD4l7TqRkbhPFeK6/lIo2KHZurp7pgr+orQParu5mQYq2oldLpnUrIVDHhw9azzD41QmS4uYTI1gitjCYn5qBso14OHbx98lihrY3ujJri08iPT1Ts4x8Pet4iw2RveVhyMQdDxGvDxrQ9p4K1j1t7QwqOTZDNiXcwWdLQKgKeJDRqIEGsvxN5rmWEIUd1QASJ6TzPhUnu/t+7hxdsy/Z3UuK1qYUOyFFcr1U8vCmTGXR0d6rwQJ3sMpczbfx4+F/hOMM+kzqeJPHXnTy1fzVDYgkd4eormC2hDxyP660RKqepO8lcVtKMdalcpLcbaIw+0LDNGXOEaeGW792Z8iwPpTz2kYntNpv/y4T1gE/WPSqs41/wBaU8xGOa9ca6+rszEnxJk0Cc02lp/DGgykngPUK+ey7avZri0PBbZvAeKCG+RHwrM8UIbN0ADeXX0NWbYeO7JMSf4rDW/+r3R84quN3s3jI+NXiNxhBxwy4h3h5LiIONExLwKNcdQYU90cJ05f6FRuPxcmBwq6SXGuSreg/X9qRwagsZAJjQHhNcsXO56n9v0pJSMw1y+PSqOFhGgcGyAkWjYsAiQoVgYI/WKsXs12Z2mM7TlZGaImSZVdeA5mfCq1jHDP3ZPAcNSfKtc3Y2YuCwQzkBiO0ckcCRMZRqYHM+NZ/wAQxHRYfKN3aD1TbWB85I2HLil9p7QnF4ayGOpNxgBCkKrRqfeOYfKib9YLtMLI42zm9OB+R+VU7C7cL49b5YsocBZ5W5jhy0JNaTibPaKyHmpB9QRQ8JD0cQbx9Ud7i1zXrPtzcd2eISTAbuMfB9PkYPpV9xuHDKbKsSHDBidNIg+lZVbtspK8GBjyINa5spBfti8zEhlWNY8x8aZjO4Rsc36XhZAiHtjIjJ3fUGDU5tFne5Zvkd1rYtlv50BBB84mlN69nC1jLgEQ0Pp/Nx+YNPtgjtMFeQ/hZiPgHHzobhuExI7+NsnM+ajbj6Ujm0oOfGkidKTAU2lS9Cki1CppVtLOZo9o+NIs1K2zpQkyhijFtvyn6VouAWcMrk6G0oHUlkE1m15JS5/KpPzA/Wr1uhdL4CyGPMj0DsB8h8qbww3S2MH8YPas72FeyYu0eEnKf65H6itL+yjTTjymJH8wrMdtWhZxN1RxW40c4gyPgIrVtiYU4i0txWADKD8RJFMRnSlTHi8rxxWTbYwXZYi6nIMYP8p1HyNXLEYs4rYyMpGfCsCp5qbbZVj+lh8KhvaPhBbxIZYIZYaOGZDB15mCKfezO8Lov4ZzpcEgecqY+K1TLuESVwkgDuVH9qzbrbWt43DBLkOcqrdQjSfxAj51muM3Tsi44GJZQHYBewzRDERm7TXzii4oG0XUEiW1gxqunKlbfuis/DROwjnOjdo7gl3RNl0eNlaNxNpYTAJcW41y+XZWA7JQisk5WVSxIbX3p5Cq9itjYY33uW79xUYkhXtZ2BOp74YTr4U2Ncmm/mJLu1U4SLkl/wCy7QOmIPkbB/8AOmb7At58y4iB07E/+VLzXDXfMSc/Jd8pFy/JTizh0UR2p/6Z/wDKlOzT/i/+mf3poprs13zMvPy/S75SL/j+T+0d8KpP97/6Z/ejWcMiz97x1/uz086blqNmqHTSOFE+SLFCyJ2Zg18U8hYIF2ARr3G1jUc+tNjgFj++6/7tv3rgajBqgTyNFA+S6SCOV2Zw18UMfhxdYs11ZgDS0w4T49IHpUa+74Y/34/6b1JE1yp+Zk5+SH8pFy80xsbuqqx9oXz7J6r94watx4Gq7tG+Db8c3y1pmCdzjTkriMMxotuitfs63XLOMVdDBE1tTCh2170nkPAcakt+t5NPs9m4O9/e5QeHIFjqSaGA3tTDbLw+VvvjbITKoJDKzDVj00qoWVa45dzmdjJY8zWaGPnxDppdmkgDuV4wGsDW8d0rbWI8q1Hd7HdthluTLEZW/Muh+PH1qgbQwOSxh35Mbg+BFWD2d4yHu2jwIDgeI7p/T4VoxlNTsDoQRwUNvHh+zxd3SJ7w/qE/WatO5OMBwgV21tkwo5hu8n6/Co72hYM57V0cGBU/0mR8j8qZ7i40/a2t8M6HT8pB+hNSNHK0lSYYHkpHfjBlLVu/GpJVuuveX6H41Wt29umy7I3uXInqCdJ8q0ffHDC5h7iaSqyBx7ynNHnpWSpgLl0uyKTkXMQOMTEgc659NNqkDs8OU8FL39NOlJcqFu5mVT1ArjikkYroNCiIaFSoSzUe0YpMHSjI+lCKYTtDNjEH/lgfG4n7Va9w7k4ZF/4RYH+o5h/mPwqs4SzOExR6C3/nn6A089nm0Sly4hPviVHipg/JvlTUOlKkzc8L+w+gUFvhZ/227A1LA/FQatu5eJJwgUkzbZlA8D3h9are/LRiiR+JVg/lGU/Sl9yscWuNaJ95QRHVTqfMg/Kit0cumaH4YHiAFJ774IPhtNWtkE+TaGfiD6VVdz8U1nGWjHFgp14h9P2rR9pYdPs72wPfVln01PxiszwbZSCojX6a6etTIaKrgGiVhYfdqS3qwUPej8LsfSf2NNLY7oqWxlwXHcnXOT86iUGlIF1il2SqPYu6UWKNXCKhTS5FdJrhFcipXUjAUK7XJqF1IhWgFo5oRU2opcAo4FAV2aqppcJrgo8V3LXWupEfgaq1xFbRiQJ5CfpVqucDVcweFDls3L4azx004cqdwepKQx2jUTZtrvFTOmoBHjEjz0qbw6xUGyG04K6CdVmY8R4f68rAluiYkUe9DwRDm1yVu2pszPsm2QNbYD+hJzfIz6VX9ysVGMt6xnzL8QY+YFXpCBhba8ZtgfFdfrWcNZbD4kA8bbjXwBBB+FTVAFNQOztcw9q0fezZna4Jzzt94CNdPe/7SazXYWO7PHWnEwGC6dG7p19a1/Dd5XU6qQVjkZ0NYvdwbJiLicCjMs+IMVZ4rVVwrszTGefmtpwuECqzMQzcBz1NZVszGfZdoXLbtCksknwaUJ6Tp8av+A2mLmHt3DcnujuAE94aNrw94Gs539w2XEMxTKbiK3GTp3eH9NdKwSNo8UCAljnNPulJ7Xwq2rhy6K3eHhm4j4zUbdM0nhcU72bYuGWSVk/w6ED0kiu3DSDWluhToNi0paWBQpC5crlWyrsydA6V22dKTDVzNVKTFqwYYRs7EN1MfDKP/cahdh4zs8TabqY8kPd+ZNWPZOG7TZ90cZD+hWG+ij41TsI33isf40H/AHD9JpgCgFaCi2QdvorJv5YlLbge6SpPM5tfhIIqt7uXuzxVpidAwBPg3dP1rSN6sILmBuiNQM/qpzfSayl2gacev7UU6FBwxD4yDwWt3HDOFjh/rWqNtPA9nduDSFJjyOo+Rq+7BPa2bbqNWVTHEkka/Oqz7S8GbN9DOtxBP5llY8OVdKLAVPh0nRyuaeX5CjLJ09BTReHx+tLYYnIs9PpSSrpWcU07dEmhNdKUMlcqUhNCKNlroFQupFC0MtHoTXLqRclcKUaa4TXLqRMlDLRxQBrrXUuAUaKE0dTULqSbrpSe7W7zXcLfvIwm2wlPxEEfh8fDny1pxcOlPtzdrJhtm3bjMrZrrMVDCQLagKCOIkj5im8M4tBI7ElimB1A9qqeLth2UDQk6+Q1n4TUi7QKj9nEuxuHTjp4tqfQTT28dDR8Q7M6kLBMytvmr5sLF9th7UalRlPmmmvTSPjUFv8AYPLeRx+JIPmhj6EV3cbaq27htNwcZgBxLL/+vpUl7QcOWsW34ZWgj84P7CibtVwOjxFc1YtgY/tcMlyNMg8ywGU/MVnW9tjssTdYn3wGH9Qgx6g1btwb2bBlOYdh8YI+pqO9p+BBW0yxKnK3kwkeeoPxqTq1DiPRzkJT2cEXLGRjpbYtH8ra/UH40z9o1gZ7F083Kkfy6Ffoaj908YLeJRCYFxSnXX3gY9PnUrv7bUWAoJORkYn1jXpxrhq1dK3JNpxVbY60m4oZqTutSQCaQYzQriGBQqyql5rtChQkyrl7MUNzt0JgBhGk8V1+gqkbQGW+yjglwgejHU+OlChTXAKICeleO5apjlldeBBkeYg/WscuWocjoTQoUR6XwPHw9VrnssulsHr/ALt2A/zfrTL2nkZbbFQSjceZzLPwEChQqp1aoZpi9Ofoqdh37i+VdUaUKFZrt0+d0K5loUKqoRgK7loUK4qV3LXClChUWuXclcK1yhXKF2K4UoUK5cu5KAWhQrrXIzpoaoZ2m4tNZEBS+YwNSRoAT050KFaOB1zeCyviJIy12+ismCSLSflB+OtPcBhxcN0H8Np2HmBpQoVX/bxTLNGiuxRlrEm3dS4vFCCPQ1p29tvPgbnKAreoYfvQoUy3Yqs/+Vveob2f3iFvLyBVhy1Mr+3wp7vRaz4e6D0zdfdIIoUKs36EGbTEfZUDD4krfzjjbgr6EVdt4rObC3j1Vj193UfShQqrFfFbtPeqcW0rjUKFKoqIaFChUqh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AutoShape 4" descr="data:image/jpeg;base64,/9j/4AAQSkZJRgABAQAAAQABAAD/2wCEAAkGBhQSEBQUEhIUFRUVGBgYFxQYFRcUFRcXFBYXFRQXFBUYHCYeFxkjGRYXHy8gIycpLCwsFx4xNTAqNSYrLCkBCQoKDgwOGg8PGi8kHyQsLCwsLywsKSwsLCksLCotLC0sLCwtLCwsLC4qLSwsLCwsLCwsKSkpLCksLCwsLCksLP/AABEIALUBFgMBIgACEQEDEQH/xAAbAAAABwEAAAAAAAAAAAAAAAAAAgMEBQYHAf/EAEcQAAIBAgMFBQUGAwUHAwUAAAECEQADBBIhBQYxQVETImFxgQcykaGxFCNCcsHRUmKCFTOSsvAkQ1Njk6LSo8LxFnOz4eL/xAAaAQACAwEBAAAAAAAAAAAAAAADBAECBQAG/8QANBEAAQQABAIIBgICAwEAAAAAAQACAxEEEiExQVETImFxgbHB8AUUMpGh0SPhM0JSU2IV/9oADAMBAAIRAxEAPwDOQKMVoBaUy1l2t3KioKUvCuKKNcFVvVWy6JuMR2YdufZ3APN0KD/NUxtLBNa2S1p2Qsly20KwdQLqAr3h3SYg6EjWoxNjXcQHSzbZyFJMKSAACdSBpMQOpIFK3rz/AGbE27wKXAbByMuRgFOQLlIEQpHKj5baD/6HnX7SMruuR2HyUfhRKr5D6UvcSi4Je4vlS9xaE49ZNsHVCQRaVtrrXUTSj5aglWDV0LSTCnAGlIXDFQCpISRo3LWn+z93716GC5UP4z08BxNTuE3QtLBuMXb/AAr6rx+dBkxMcehOvYqhpKqLNyGp6Ua3gLrTltOY4906Vcru0cJh9M1pNeA7xB8Rqwphf3+w4mO0cz0ifEEmqNnlf/jjJVXFg+pygzu5idfuW0gnhz9da5c2DiBH3LaidIPx10qTue0S1rFlzwiWAkc56GlE9pNrUGy/gZUk9Q3hV7xn/X7+6H0kX/JV98LcWC1txJgSpGtBWE1bMPv5h24sy6fiXj4aTqOtSNm5hsRw7K5wJAifMxBnTWhuxMjP8kZCK3K76XKjuKKBVvx26FtpNpjbMaKe8sjiOo61X8dsa7ZnOsqI741XXhry9aLFiY5NAdVJaQmaCgRpRwK6yaUe1FJmy0UrTg265kq9qhCQZaK605a3pQuWq61FJldTu1JbGS5bXEW2VlJsv3SCNApINIWcS1p0uLxRgeY+JHI8PWu4bbBe/fuXILPbuTGgJyR6cJo2UmMpVzgJQi4RO4vlQKUtgU+7XyH0rptUEnrFNtHVCb9nRwmlK9kaOtvSoJUgJutuhTtLOlCq2ppIBaMOFHAowTSh2mKRFo11aPbWj3lqt6qaRcLvDewa3HsGC6ZCSJAGZSYHCeU8gTFOdoYbDNsuzdtk9ue1F4Sp1NwXBmJOb3YCnznWmG1Npxg2w6903LqlmkAFY0Vj0DKD0pviNjmxdNi8ySttiSrhlk2+0SGGh4itGMdQHxWPOf5SF3Zw7q05uLrSeyl7ieX6mnN1daReeuVqRjqDuCQVKVVaGWnWzNkviHhICrBdiQAATy6njAobnACzsr0k8JhWuuLdoSx9APM8uFW7ZW51uwq3MQy5tZzl1UeIlI9fGnL3sPgLMkgKJMFjmdo4aRJrNt6N9b2LYjMyWtIt5iw05knj5cKWiEuMNM0bz9++aXmmbHvurRvDv/ZtkrYXtHGkyDb9GEE1S8dvFiMRILkLM5F7qjpURFOLCypUcdCPGOVbEWCigFgWeZSHTPmdROnIeSTWyS0HQ0Y2lIJWdOvSjZShBPHp4UYsoBiZOkHlNNEk7KAxoBDvzvVaLq4cFFga/pMUGsDtAANKFrEwBpwBH7UEvjMDHKPWKpT7Piil0Ja3npfh71RhgwWbiAP2mkltELmBjWPGnJxIg/lj1PE11LMhP4RJY9Ovyrg5wHWXPjY81H7s+ikNn73YmxoTnECFeTHQg8aueyt77GIGVu4TEq8Q08Qp4HXkaoGGti5cluBMD9vhTe7h8oB6kwOcA6GlJsDDNwp3MLmvkjGYat135LSdp7sK0va7rH8GgQ9Y6dagLuGKkqwgjQikt398HskJfl0zasZLoIg+Y8Kut7B28VaDKw1ErcAk9PCRw0rLcZcI7LLq3gU5HI2QW3fkqQbVFNmpPEYFkYq4II8NCOAI6g0mtmafabFhcUy+z6UW9Z0qUNjSiXsPpU2uUZ/ai2bV1MkvcUANA7omTx6xHXxoX91mTBjGC7byuSuXvcCpAAGX35DjXTTQmj3djnE3bdmws3CO8Z4AvAJHQDXTrUbtPDXrJNq6SCAAUzAgAGQCASNOMU9EOqFlzHrkqV2bZ+6T8o+lGaxT7Zdn7q3+RfoKO2HpA/UVpt+kKMFmlLeH0p8MNSlvDaVxUpitnShUgLGlCqqVBZaMo0o+WjKtCtNUiWxR7q0paFC4tVvVWpItupfxWtm0WVFZ3aQVLKpdbccmPdAHjXMNfsthMWuMUfawZRiSrsx7zqzCVhY0WJOokUhY2viMLbuNbAUXwpzEA5kS4VIHRS0g/lFMxgrP2BLgzG8110yhlCqFhhKQWYkNAMgaHjW01pAAK8492Z5cE92OPu08v3pzdXWi7JtFVVWUghdQdDwnhSmIMfoKyHnrlb8Y/jHcEfA4Br9wWkMEySeQA4kxVzxV6zgMMTACqOAhWdvXUk/KjbD2WuFw+a4YZx2jk93KInKQNYHjWY71bdbGXzlEoki2AI0n3j4mkY4zjpsg0Y3ft9/2gTzdG3Tc7Jrt7btzF3C7zlB7qcQgPLz8aZWrYZYGjD5+HnR8K5UlTInQ+B5UbEsoJ0IYcxpJ8ulekaAyo2CgNqWe1gLekcewg+iaG0QJI0o1myzSFBJiYAJMDidOVTu7m6l7HXVzE27RJBvspKAgTlHAZj0mrHb3jw2zslvCIpvqTaxF4gsjAHVl73e72oA05VcvI03KWLW3pt2qI2Z7Ob1xk7d0sJctl0diGmIOUiRBgzryp1g9m7KtCy17EPdLKwuqswrDge6AQJkDUzoaU23u7du20c4i7irYHcyLOWeSrrUbgt1lLqLtjHIG4MUWJ5A93ug9TSgxcbm3m+396ohhcDVJ3hdr7KRbM4W45V2zloOZe8FJEw3FdNIiuJjtlOoVrF22WvklgSctrMTEzwiBAE1wbtWVMGxeEGJu4mzbHTQKpJ9BT3/6NsPmt6W7oXMMtx7kdM4dV0PhFUOMhG5P4PkVYQPPJJPu1gL4c4bF5Xa6qWrdzQQcoJMjMRqxB8AKjds7j4jD9qwAuWrRAa6sRqAfdmdJE9KQ2vunewwztldNJZCTlk6ZwQCvnw8aGx957+HyhHJQOHNpjKMQeY48hw6U5G/OM0brCA4ZTThSj8PehlDDRTqANf8A5pctA7UjVpFtRygxMdB8zVwBw21pMdljrr6DvdmFQfBu6D/MTVS2js18LfKOASjkZtcjZYnKSNR9Kmge9GbK4AA7ex+BskfsveCtc7zcdJAJ5MRz8qld3tvthn1Ja2dGSdBr7y8p+tRhtdpc+6S4zMxIAXUTyEU/O7l5LbNcNtMo1U3AX9VExrprVXsbIwtk1BUmw64xqOO+natKxmDTFWe0td4wzKZ4AEceoM1XFw8EgiCNCPGo7cjeE2XNpiezfQfysxHyPOrhtrAf7wADjmHrpWGAcLL0L9jsffu08x4kbmCguxrl+1pTyBSWM0E06rKoqb9u62ItBgAXQXAJywoDEH8Jhhr40pu6lrE4wnG3CqmXZ5VQW09/rmJ1y66zQx29l18IuGj7tTPE5iczHX+WGjKeEA07xm6NtMBbxYxAJcnuZWB72iDL+HVLneOh0itIChRWQ42bUpsGzFrJM9mzpPCcjEDTyinj2ahtxrkpcWZghvLMCCP+0VYWGlZ8gp5WnEbYE2t2aMlmlUFLJFVKIE27HShTojShVbUqoi3SgSlFXSjClbT9JKylFxghT5GnFpdaUdUzDtZ7ORnykA5SdYJB5eFS3VwUP0YSo/a+9LXsBYwQi2qOi55CI4AJ+8CjgHMzrzJ1pDF7HXAYvCh27TKLd26FAaDnPaKoPEDLpNOcZu5dxd2/dwlsGzaLsrLqGNuCAATmzsve1HXyo24e8GGX7V9vTtLl1WVbjZ2P3klw5DCEzBTK97U1unTZeY46pyuLF649wEFWZspgjugwuh1HdAqS3V2d2uJzn3bMNHVjMa8o4/Cq5sMkWSxEKS2Xpx1ieQOlaLsDCixhFLxqDcYjUa6/1ELFea+IP6IOA3JoL0MTriaexVz2obyZEGHtnK1wTcCiBk5DMdSSfpWdYaIKzlY8z06eFOtq7SOJxb3XYkFjE/wA90QOGkUS7hSQze8WIgjUDz+QrYwkAw8LYzudT3/15LOGaRxkbrViuyvuL4dqGJyg95GOkZs0AxzqT3P3WfHXWMBrdrK10FsrFJ91fEhT086iFsFrq2lbiwUEnQEkAnyq8b64r7DhrWAt5M+UM+ItHKzAlpVgNdeck6AU2BQAG5S878zzw/fr3qK3q3tQo2FwUphDByle8WnM0EkkLMGOs1UBS9nDs5hRJgmPBQSY9Aa4+GK5cwgMMynqDIkfA0VoDdEqbOqmNi75YjDL2aEMgMhWBMTxiNakMdvm93Kzo9vLxCNlDtoVzZlJI04VA4IBRm0zHRZIEdTEz4cKFjBviLqIGEs2UamPEidaSkw0BeX5RfNHbK+qtO72P7e615kt5iRoFBPCBC8uHE/Opy1s7aF62XSzddTxJM8OGjca0bdTcXC4ZBNsXLh4uR8gOAFXC0Qi5FUAdOVB6RlUBoNkyISNysHxe2ri4a8l60wvOMjltNOAMHmAP1qqKK1z2r7LBsG6q95PejmrafIxVJ3eweExOGuC+6WLqkZLg7ukCMy6Bvr5VeKWOCMvrQnWtezbkhyxuc7LfBVy28cJHloflV22Ptm3jrK4TGNkFoAWCgOe5cgqATr3oPDQGdaql3ZDK10B0YW2VQ66i4znuBPMSfCKUuW+zIe22UowQMCZZ0GZ3HQAx8qcL2PqilcpCJtHAX8JcKXM1poB0biDwMqYPOm2IxGYnmTqSPxN1q7Yix/aeBNxEnE2P7+87AFwFYwscdNYIAEVRLLNwHPpx+PSp314hFY8gZL0Pj4BOmSFUjQgd4TJmdG/l8q0vdPbAxOHAfUr3XJEzEkH1H0rLjZA99/6V1PWDyqd3J2n2eKCT3bvdjlJ90/660hj4OmgJGpbqPVMRu6OQaUDwVrvWCjlT5jyPCmW07oCkt7oGvlz4eFTu3bcgOANNG5aH3fPh86re0riFHzmFyMeMa5TlE+LRSmFl6VrT4Jx+gKi8JgBtPHFLIS0rMCFOVSEEZ8q/jYanqaiNrYN7Fx7TMCVORsrZh3T7pPgRw5GnVjZOJsWjiVS4iNmQvDLCkLJJjRWzAA84NH2DctXcYDjGJtmXdy0Huie9oS8xlgameNbg07lilWDYVq0otXLBWLtoLcTNJW7bAJIU94hpYzwkR0qVY1UcKtuztEJaYtbkqrEgyCDBGXSDpHPrVqZqz5xT1pYY2xdmj2zSQNHW5QCUzSWY6UKI70KratSggulcC0oKMFpZPItgGaR2mPu2n/WtOba60w3gxBRBBIOaQRxGXvCPWKLAM0rR2oWIOWJx7E3t4rF4GyzKmW3ikViSmYNaHaLBb8Mknx92oHC4W2ML2gLm52mQjQKAVkHjLTB6R41Yd8d/buNw9qy4I7M6EOxz90Cbi8GeQe94kRUTufu+MVdyO5VQJMASYjQToNOfhW6TWrtF5trS403VTW6mK7dLOGy95HJJJ7pR2DEeAEN8aum/wDtDscDcykqzxbWBrDcR/KMoNM9kbu4bD420LGaQLgYs2Y5lCx3eHAt6+VR/tdxcW7FvN7zM5XnoAAWPqdK81iWib4jGzhv6+i1QSzDa8vVZ7hrACZmBOsADQacSTSpYZS9uVIgETPHof0ollXUqFaJGbjoNCdaNfxDMgmIJ9dOsedeiNk/3w7kuMrGbEEDlx55rvchW/2WYNVuXsW120v2dDCXPxZ1bWZ7sREieNU/amPN+/culQpuMWyrwEmYFXu/OH3cUTYf7Q8/8xQxn1YZY5QDWdCiMFuJ8EgeSmNhXTlZVH3iEXrempa376ddUnT+Wnu1tnTabKpi3F63of7i8e+nmj/U1A4LFtauJcXRkYMPTlV2xmOypbyuzoq9qVLE58PfdluK08SmnzpHEZo5QWjf3/XiUaOnNIPv36Kk27mkSQNeZAM9Y1ipndXZrHG21kgDvkhTEAA6ac9NfGovamCNm66EyFPdPJlOqsPNSDV43Ms5ks30iUVrVzWSSCI06Zcpn0o8zhkzN2KmBmZ1Hgn+8m+l9cy2GyKuhhZusZ1jQwPT1p/srHYjE7Mv3M10upAEkKSCYMHTx18KnHvYbLmZVnjMcfQR8zUXi95b9ljbt2FZbwBDNAEnuquUaKAAOtZwIIqlpZTvahN3rOKZil5Ha2ZVle52iFfykyp/aqXtrYv2dipcSCQqgHMwDEBuiqQNNSSZrYRtfsxlYTppEHzGaJkeNZ5vDlbHNdiVsW0JHW4xY209WYHyBo8MhDiUtiIxlAtNv7Ku20VVtuSgB90637o0MxwRefUVX9rXgHCIe7aGUHqeLt6tPpFWC9iuyw7S0vbuETPvX7iHtG8lBjzAqotRsKHOJc7379aSktDQKwbk7TW1i0Do1xLncNsGAxbRcwOjAE8DRd89jthsZcUotsMc6KpkKjkwOXCCIqBVoPMeP7Grxv8AYUNh8JiVsOnaIA1xnzM5ygqG1J4BjJ600RTu9CB0VTZgmmVWP80n4DkKJcfK6lZHAxPA8dDSq4hiNCqg8Bm/eTTbEWivFgSeVUbvRKdlFsLmt032Aod/FbGrC9hswHvoGVf5iJX4Vn+30LWtP4lEcyWmAPhVw3FxOfBW5kZcyzzgHiPjFVHF7R7DFI2WVtuxKMAZCmACGkT48qwPh7Syd8fI/tMyuuLNzCZ4jbl44dcM8ZLRjKVkhwzZiTxnvERw0HSpHF7u4cbMXEW7x7UmTaIUsFY5BoH0TMrd+J7w0pjtXEXsbcfEG22UkSeKrwGVTHCZgeNNbeCkgM2VZAnoCQK9AXNbuaWcyGSTVosJ9uhstb73BwuIFuW28UbvKfAhvkKs7PUhsbdO1gyb2dyYyEsQF75HIDqBTDErDMOhP1pHFGyCE7gxQIKTz0LbUTNXVNKWnqTh2oUmzcKFVU0mD0ZDpRS0Gu5aCm0e2NaiN4VJKDz+cCpW3oaZbUHfQ9JP7UWFxa8EKTEJRkdsVoOD3dw9oBbdpAQAA8AsS3dDFjrMSfWs+3Vi1jQATpddB5ElZ+lX/YOMzYMXj+BCJ63FBQecRNZriG7LEXBMQ5M+uYD4xT73Ei0lgogJHxntC0psMLb2HkBjdOnGA6Osk9Zj4VSPa7dPb2FkQLZMcxmbix8Y+VanZKvh0ZQDmyXCT6EQayr2vWz9osmBBtnUe8YYyW+OlINA/wDpMP8A5Pqk5j/ARyKqaYoAibeoWOYMRH0pHEXwwAC5Qs8540v9qtzmOeSuU8I4RTW7l0y5vWPThW3GBm2P5Q8Q92QgPBHhdacu7XuWge0bDNb2fs9WsWE7nvWzLE5F0PdGhmSZOtZ4taH7QcEP7O2fcXDdkCgGbOGOqAgETzgtNZ2KLF9Kz3bp/s/Yr3kuOpRUt5czO2UDOSF+YqybDVVtd82Lpsk8L0fcXe7dBjjBM6/xUtuxgC2zMQsH77OQY/4KErr+ZWqp7HxwtXlZtUMq46o4yuPgfkKz3OdiOkYP9Tp9u/jqEcAR5Tz9/pW3auz7WUMbVp+xIQg4oqDaPessTx1BI18KXG9jrCpbw9u3AUW0xNvIoBnRSOPUzJ60TB7OuoVGViBOHZ8mYNafvYe8AQQwUx6RVavbYxCObbC3mVipBs2uIMH8NAha59sBBrtP78e4hEc7Ic23gFdVxivJB46rzE8Rpzo1/ZOKuMJxN4gj3bViY6y2cAeZpodk3Vw1jEcrttWLKAACeRA0Xl4Ue/vHfKZM0COI0Pn4UQscw0UyyQOFqV+x9haGZrjECCbrS3XyHpUPtPDsWVktqCoFxx2iHPfIyWQQTpCw0edRuxL+Kxm0rdljcZc8sCTkW2mpaOAEcDzJFKbR2p2V2+rC1msvdOqJmuXjca3bZQBMKoBnwqskMgAc3X378aQXTNcSCo7auyLxyWkQMEBk57feuOZuH3p4wv8ATVfxVgozI6lWUkEHiCOINSG7VrtMZanWGznxyd7X1FON+LcY243/ABAj/wCJRPzBpuN5ZKITR0vbjfelXAFucc6UDV42uitsTDOVxBZXgMxJtAEsDlExlIAA05VRhV827dC7DwidpezM09mykIQMxMHLqBII1500/cIY4qoYVlykxqOc/SkcQ66wDPWZpS0RkAJgAyR/FRcTfzKJImdPAdJoQ+u6KddZiAsVXIe79Vo/s0P+yH/7jRPDgNfIVF28Bau7WKXJdC7ATzYgsJjlOlS3s2t/7FzM3G08o0HhzNQm0MUbe0WuSCVuqdOHdg/TSsCFxGNlIT0MQljDTyWmYvYYfDNaCqoykAAaA8oA8YrGcesQuvHWeo41utpwQBMjifLlWQb84Ls8c4EQ5DKByD6n5zWq4bFUwj/qYVdcdie32UW62gf6k1I+Kmq1g8SXtqSdTxPlpUlufiVbDNYIJAeCBrpcEx8ZqPfZJw5NsmQDKtwlTwnx4igzatBRIgGOcztXc1cRpNIiZrqtFKo9J5coUi1waUKqFKQcTQShdNdB0ofBMpS2mtNNvYYrbtP/AB5/+0gfv8KcWzrTnemwfsmGblLD1bvUSIda1Zrqe0c/0U73Nvzg2t9HJ8laOX5garW9NnLizpoQrfKD9KsO5qa3R0W38e+aYb92Ie0/VSs/lIb/AN1P7stA0ZjC0e9AVctzcW1zBWVJjs8wY8+6ZVY8iKq3tgwRy2LuUaFkLTrJAYLHQQae+zfaPdxFvwVh4ZgVJ+AFSHtBwIxGzC6LmKxcTqFX+8b4E0hM/o8TA88yPvQSWJj1kaO/1WV7tbuXcbfW1bVoJAa4FLKgMwXI4DSk9s7CvYVwl9MjkTlzKxiYBIBMTymj7s7xPgr4vW9SFYRJCkspALAe8ATMeFd2zta5jb/asi9owAbKIDFRGYjkYj4V6OyD2LEAvQbq43rQxW76Mlq874Zoa4zHIgBlsoLarlK6AaVndXz2X7UQm9gsQbzW76wllJhrn4piCDlA5gaa1VMbsW5axRw7oyPnC5TqRnIy6jQ6EaiqtOUkHvXHWlfd37d61bsKFbsyqZhyIe1euOf8TqPSs2xuGKXnTmrMsflJH6Vcn2vfS9cVTlCXnKggEqAOzUDMDGgn1ptctZnZyAWYks0CSTxJrOwcT2PdI6usBtz1/aNM9pAaOCGF2j/s2R0bO1sWmJMDIhJtkRrmEj/CKY37udi5guYBbSTlAWTHPTWnjWzTU2vjzptkLWElo3Qi8kUVrPs3xC39n9k2vZM1v+k99fSGj0qnb92LGGvFLJJcHvoIKJImJnRuHdHDwNE3G2zfsm+mHt9pcu2x2a6QLitAdpIBUK5JHPKKido7tX8M6viWAe8zSpKl2/E1wgSBqRqdTNEl1YjYQAygHirvuXjcOjWrtl5W4Bh7+aA9q8Wz2C44ZGJdJGklOc1n28Kg4vEN/wA69/8AlarruzuDYvYTtrV6+LhRkZAyZe05yMmq5gGAnkDIIBGegsSSx70ktPMkySfXnVv9QgyfWUvs3GNbcOmjaiYEweI1pXbatiirswDhcvDQgEkcOETTcLTgGBVOjbmz1rzUZjVcFBHZjhgCp1IAIGaZPKOJ8KuXtKxoVMLhbd83VtICVKhXVgAq5zAM5SdDwqDxGKMGCQRqCDBBEQQeRqP29tu7irxu3iC5VVJAicgiY6nifOr7uCi9Elh9k3XV2CHKiG4WIIGReJBOhpkTV03b9oX2bBvhyhMrcyuSHCsw7gFsiMk8fOqgua7dAPvXGHIDVj0HnwFdZ1tdXJa9uVh8mz7I1OYFuh7xJgdB41UN67GTGXBwBIYDwKitEt2hasomvdCJoOPBZb+EeFU72hYOL1u5/GpE+KH9mFeZwP8AI+SXmf2vQQnI4M7Fct0toG9hLbGBAysfxE29B8o+NVff/AHtLV4/iDL5QZHyJ+FOPZ5jT2dy0NTIcDr+Fh/lqT38wpvYO4Rxt5SAPDR/kTWwNWpcjosT74qrez3akYpl0CuCJ6sveHymp3egd5D+YfMEVRtmYoWLllhydeHPXWfCKtG8WKYYu5bJ0OW4vhmUAx4aA0GT6CmHsPTB3YmGbnXAJ1NcZTRHbpSaMl7nLyrtJk8KFcFyLeauo1FumlLYoaYRlOtWzbGDnZqkrpbyOfUZfofrVQZ4ny/StDs4wXNn3LJUg9hqeJLC3OvTWKPC2w5Blf0b2P5FU3cm/P2g8yU+HeAHyp1vzhS2DRuauI8mlSSfOPhUJuLiovXFP4lBjxQ//wBGrft4i/h7qAd4qQOgyCRl9QKdaOpSXxDsuJznmFT9yb+S+A3u3JQ+Okj5qPjWg7NZLtq5ZaSqlrTA6SsSY8CrCskwGNZXVydUIIH5fAetabiMSbGMR2cZMYgy9O0XKB/it5fhWT8QhMkJLd26prFUHtPMV9ljm1dnHD4l7TqRkbhPFeK6/lIo2KHZurp7pgr+orQParu5mQYq2oldLpnUrIVDHhw9azzD41QmS4uYTI1gitjCYn5qBso14OHbx98lihrY3ujJri08iPT1Ts4x8Pet4iw2RveVhyMQdDxGvDxrQ9p4K1j1t7QwqOTZDNiXcwWdLQKgKeJDRqIEGsvxN5rmWEIUd1QASJ6TzPhUnu/t+7hxdsy/Z3UuK1qYUOyFFcr1U8vCmTGXR0d6rwQJ3sMpczbfx4+F/hOMM+kzqeJPHXnTy1fzVDYgkd4eormC2hDxyP660RKqepO8lcVtKMdalcpLcbaIw+0LDNGXOEaeGW792Z8iwPpTz2kYntNpv/y4T1gE/WPSqs41/wBaU8xGOa9ca6+rszEnxJk0Cc02lp/DGgykngPUK+ey7avZri0PBbZvAeKCG+RHwrM8UIbN0ADeXX0NWbYeO7JMSf4rDW/+r3R84quN3s3jI+NXiNxhBxwy4h3h5LiIONExLwKNcdQYU90cJ05f6FRuPxcmBwq6SXGuSreg/X9qRwagsZAJjQHhNcsXO56n9v0pJSMw1y+PSqOFhGgcGyAkWjYsAiQoVgYI/WKsXs12Z2mM7TlZGaImSZVdeA5mfCq1jHDP3ZPAcNSfKtc3Y2YuCwQzkBiO0ckcCRMZRqYHM+NZ/wAQxHRYfKN3aD1TbWB85I2HLil9p7QnF4ayGOpNxgBCkKrRqfeOYfKib9YLtMLI42zm9OB+R+VU7C7cL49b5YsocBZ5W5jhy0JNaTibPaKyHmpB9QRQ8JD0cQbx9Ud7i1zXrPtzcd2eISTAbuMfB9PkYPpV9xuHDKbKsSHDBidNIg+lZVbtspK8GBjyINa5spBfti8zEhlWNY8x8aZjO4Rsc36XhZAiHtjIjJ3fUGDU5tFne5Zvkd1rYtlv50BBB84mlN69nC1jLgEQ0Pp/Nx+YNPtgjtMFeQ/hZiPgHHzobhuExI7+NsnM+ajbj6Ujm0oOfGkidKTAU2lS9Cki1CppVtLOZo9o+NIs1K2zpQkyhijFtvyn6VouAWcMrk6G0oHUlkE1m15JS5/KpPzA/Wr1uhdL4CyGPMj0DsB8h8qbww3S2MH8YPas72FeyYu0eEnKf65H6itL+yjTTjymJH8wrMdtWhZxN1RxW40c4gyPgIrVtiYU4i0txWADKD8RJFMRnSlTHi8rxxWTbYwXZYi6nIMYP8p1HyNXLEYs4rYyMpGfCsCp5qbbZVj+lh8KhvaPhBbxIZYIZYaOGZDB15mCKfezO8Lov4ZzpcEgecqY+K1TLuESVwkgDuVH9qzbrbWt43DBLkOcqrdQjSfxAj51muM3Tsi44GJZQHYBewzRDERm7TXzii4oG0XUEiW1gxqunKlbfuis/DROwjnOjdo7gl3RNl0eNlaNxNpYTAJcW41y+XZWA7JQisk5WVSxIbX3p5Cq9itjYY33uW79xUYkhXtZ2BOp74YTr4U2Ncmm/mJLu1U4SLkl/wCy7QOmIPkbB/8AOmb7At58y4iB07E/+VLzXDXfMSc/Jd8pFy/JTizh0UR2p/6Z/wDKlOzT/i/+mf3poprs13zMvPy/S75SL/j+T+0d8KpP97/6Z/ejWcMiz97x1/uz086blqNmqHTSOFE+SLFCyJ2Zg18U8hYIF2ARr3G1jUc+tNjgFj++6/7tv3rgajBqgTyNFA+S6SCOV2Zw18UMfhxdYs11ZgDS0w4T49IHpUa+74Y/34/6b1JE1yp+Zk5+SH8pFy80xsbuqqx9oXz7J6r94watx4Gq7tG+Db8c3y1pmCdzjTkriMMxotuitfs63XLOMVdDBE1tTCh2170nkPAcakt+t5NPs9m4O9/e5QeHIFjqSaGA3tTDbLw+VvvjbITKoJDKzDVj00qoWVa45dzmdjJY8zWaGPnxDppdmkgDuV4wGsDW8d0rbWI8q1Hd7HdthluTLEZW/Muh+PH1qgbQwOSxh35Mbg+BFWD2d4yHu2jwIDgeI7p/T4VoxlNTsDoQRwUNvHh+zxd3SJ7w/qE/WatO5OMBwgV21tkwo5hu8n6/Co72hYM57V0cGBU/0mR8j8qZ7i40/a2t8M6HT8pB+hNSNHK0lSYYHkpHfjBlLVu/GpJVuuveX6H41Wt29umy7I3uXInqCdJ8q0ffHDC5h7iaSqyBx7ynNHnpWSpgLl0uyKTkXMQOMTEgc659NNqkDs8OU8FL39NOlJcqFu5mVT1ArjikkYroNCiIaFSoSzUe0YpMHSjI+lCKYTtDNjEH/lgfG4n7Va9w7k4ZF/4RYH+o5h/mPwqs4SzOExR6C3/nn6A089nm0Sly4hPviVHipg/JvlTUOlKkzc8L+w+gUFvhZ/227A1LA/FQatu5eJJwgUkzbZlA8D3h9are/LRiiR+JVg/lGU/Sl9yscWuNaJ95QRHVTqfMg/Kit0cumaH4YHiAFJ774IPhtNWtkE+TaGfiD6VVdz8U1nGWjHFgp14h9P2rR9pYdPs72wPfVln01PxiszwbZSCojX6a6etTIaKrgGiVhYfdqS3qwUPej8LsfSf2NNLY7oqWxlwXHcnXOT86iUGlIF1il2SqPYu6UWKNXCKhTS5FdJrhFcipXUjAUK7XJqF1IhWgFo5oRU2opcAo4FAV2aqppcJrgo8V3LXWupEfgaq1xFbRiQJ5CfpVqucDVcweFDls3L4azx004cqdwepKQx2jUTZtrvFTOmoBHjEjz0qbw6xUGyG04K6CdVmY8R4f68rAluiYkUe9DwRDm1yVu2pszPsm2QNbYD+hJzfIz6VX9ysVGMt6xnzL8QY+YFXpCBhba8ZtgfFdfrWcNZbD4kA8bbjXwBBB+FTVAFNQOztcw9q0fezZna4Jzzt94CNdPe/7SazXYWO7PHWnEwGC6dG7p19a1/Dd5XU6qQVjkZ0NYvdwbJiLicCjMs+IMVZ4rVVwrszTGefmtpwuECqzMQzcBz1NZVszGfZdoXLbtCksknwaUJ6Tp8av+A2mLmHt3DcnujuAE94aNrw94Gs539w2XEMxTKbiK3GTp3eH9NdKwSNo8UCAljnNPulJ7Xwq2rhy6K3eHhm4j4zUbdM0nhcU72bYuGWSVk/w6ED0kiu3DSDWluhToNi0paWBQpC5crlWyrsydA6V22dKTDVzNVKTFqwYYRs7EN1MfDKP/cahdh4zs8TabqY8kPd+ZNWPZOG7TZ90cZD+hWG+ij41TsI33isf40H/AHD9JpgCgFaCi2QdvorJv5YlLbge6SpPM5tfhIIqt7uXuzxVpidAwBPg3dP1rSN6sILmBuiNQM/qpzfSayl2gacev7UU6FBwxD4yDwWt3HDOFjh/rWqNtPA9nduDSFJjyOo+Rq+7BPa2bbqNWVTHEkka/Oqz7S8GbN9DOtxBP5llY8OVdKLAVPh0nRyuaeX5CjLJ09BTReHx+tLYYnIs9PpSSrpWcU07dEmhNdKUMlcqUhNCKNlroFQupFC0MtHoTXLqRclcKUaa4TXLqRMlDLRxQBrrXUuAUaKE0dTULqSbrpSe7W7zXcLfvIwm2wlPxEEfh8fDny1pxcOlPtzdrJhtm3bjMrZrrMVDCQLagKCOIkj5im8M4tBI7ElimB1A9qqeLth2UDQk6+Q1n4TUi7QKj9nEuxuHTjp4tqfQTT28dDR8Q7M6kLBMytvmr5sLF9th7UalRlPmmmvTSPjUFv8AYPLeRx+JIPmhj6EV3cbaq27htNwcZgBxLL/+vpUl7QcOWsW34ZWgj84P7CibtVwOjxFc1YtgY/tcMlyNMg8ywGU/MVnW9tjssTdYn3wGH9Qgx6g1btwb2bBlOYdh8YI+pqO9p+BBW0yxKnK3kwkeeoPxqTq1DiPRzkJT2cEXLGRjpbYtH8ra/UH40z9o1gZ7F083Kkfy6Ffoaj908YLeJRCYFxSnXX3gY9PnUrv7bUWAoJORkYn1jXpxrhq1dK3JNpxVbY60m4oZqTutSQCaQYzQriGBQqyql5rtChQkyrl7MUNzt0JgBhGk8V1+gqkbQGW+yjglwgejHU+OlChTXAKICeleO5apjlldeBBkeYg/WscuWocjoTQoUR6XwPHw9VrnssulsHr/ALt2A/zfrTL2nkZbbFQSjceZzLPwEChQqp1aoZpi9Ofoqdh37i+VdUaUKFZrt0+d0K5loUKqoRgK7loUK4qV3LXClChUWuXclcK1yhXKF2K4UoUK5cu5KAWhQrrXIzpoaoZ2m4tNZEBS+YwNSRoAT050KFaOB1zeCyviJIy12+ismCSLSflB+OtPcBhxcN0H8Np2HmBpQoVX/bxTLNGiuxRlrEm3dS4vFCCPQ1p29tvPgbnKAreoYfvQoUy3Yqs/+Vveob2f3iFvLyBVhy1Mr+3wp7vRaz4e6D0zdfdIIoUKs36EGbTEfZUDD4krfzjjbgr6EVdt4rObC3j1Vj193UfShQqrFfFbtPeqcW0rjUKFKoqIaFChUqh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6" name="Picture 6" descr="http://cdn.theunlockr.com/wp-content/uploads/2013/03/FCC+Chairman+Julius+Genachowski-FCC-Unlocking-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602277" cy="4953000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>
          <a:xfrm>
            <a:off x="4572000" y="1219200"/>
            <a:ext cx="2514600" cy="914400"/>
          </a:xfrm>
          <a:prstGeom prst="wedgeRectCallout">
            <a:avLst/>
          </a:prstGeom>
          <a:solidFill>
            <a:schemeClr val="accent5">
              <a:lumMod val="50000"/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1 Gigabit Networks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thumb/4/4a/20111110-OC-AMW-0030_-_Flickr_-_USDAgov.jpg/632px-20111110-OC-AMW-0030_-_Flickr_-_USDAg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19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33400"/>
            <a:ext cx="5876925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6016455"/>
            <a:ext cx="3276600" cy="338554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MuniNetworks.org/</a:t>
            </a:r>
            <a:r>
              <a:rPr lang="en-US" sz="1600" dirty="0" err="1" smtClean="0">
                <a:solidFill>
                  <a:schemeClr val="bg1"/>
                </a:solidFill>
              </a:rPr>
              <a:t>communitymap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77340"/>
            <a:ext cx="8391525" cy="491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419600" cy="579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3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hristopher\Dropbox\Fotolia_49284010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51694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4690" name="Picture 2" descr="C:\Users\christopher\Dropbox\TANE\Fotolia_50605212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7148423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367</Words>
  <Application>Microsoft Office PowerPoint</Application>
  <PresentationFormat>On-screen Show (4:3)</PresentationFormat>
  <Paragraphs>91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Local Governments Expand Broadband by Investing and Partnering</vt:lpstr>
      <vt:lpstr>Institute for Local Self-Reliance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Already in Minnesota</vt:lpstr>
      <vt:lpstr>Lac qui Parle</vt:lpstr>
      <vt:lpstr>Cook County</vt:lpstr>
      <vt:lpstr>Sibley County (and Neighbors)</vt:lpstr>
      <vt:lpstr>Fiber to Anchors, Businesses</vt:lpstr>
      <vt:lpstr>Fiber to the Business</vt:lpstr>
      <vt:lpstr>Municipal Fiber to the Home</vt:lpstr>
      <vt:lpstr>PowerPoint Presentation</vt:lpstr>
      <vt:lpstr>Thank you</vt:lpstr>
    </vt:vector>
  </TitlesOfParts>
  <Company>Institute for Local Self-Reliance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Networks</dc:title>
  <dc:creator>Christopher Mitchell</dc:creator>
  <cp:lastModifiedBy>christopher</cp:lastModifiedBy>
  <cp:revision>346</cp:revision>
  <cp:lastPrinted>2010-12-03T20:25:37Z</cp:lastPrinted>
  <dcterms:created xsi:type="dcterms:W3CDTF">2011-04-11T14:00:45Z</dcterms:created>
  <dcterms:modified xsi:type="dcterms:W3CDTF">2014-01-31T22:02:30Z</dcterms:modified>
</cp:coreProperties>
</file>