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433" r:id="rId3"/>
    <p:sldId id="440" r:id="rId4"/>
    <p:sldId id="435" r:id="rId5"/>
    <p:sldId id="437" r:id="rId6"/>
    <p:sldId id="436" r:id="rId7"/>
    <p:sldId id="438" r:id="rId8"/>
    <p:sldId id="439" r:id="rId9"/>
    <p:sldId id="441" r:id="rId10"/>
    <p:sldId id="442" r:id="rId11"/>
    <p:sldId id="434" r:id="rId12"/>
    <p:sldId id="43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B00"/>
    <a:srgbClr val="939905"/>
    <a:srgbClr val="472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157" autoAdjust="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CC004A7-A9AB-4FA1-A17E-2595564646D8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BC037DA-B135-4AC4-8EE9-1A716AAB3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5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82F879-1B12-4DED-8949-4BC0D8CBB55E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Dakota County went from</a:t>
            </a:r>
            <a:r>
              <a:rPr lang="en-US" baseline="0" dirty="0" smtClean="0"/>
              <a:t> $700,000 to $15,000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037DA-B135-4AC4-8EE9-1A716AAB30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9553F-1D16-4873-BCFF-C1E461962C5F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772400" cy="1470025"/>
          </a:xfrm>
        </p:spPr>
        <p:txBody>
          <a:bodyPr/>
          <a:lstStyle>
            <a:lvl1pPr>
              <a:defRPr>
                <a:solidFill>
                  <a:srgbClr val="47231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7231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E468-B4BC-4DAF-AFE7-01B2A9A68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239D-6781-4DDD-8431-604990309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1A7A-915B-45A1-B578-12DB5A8C9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F90F-FF41-4D80-A39E-95B4B422B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B439-6B63-4C5A-990F-8AFD56CC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63924" y="-22225"/>
            <a:ext cx="8077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2"/>
          <a:srcRect l="16849" t="87852" r="31767" b="1407"/>
          <a:stretch/>
        </p:blipFill>
        <p:spPr bwMode="auto">
          <a:xfrm>
            <a:off x="152400" y="5812631"/>
            <a:ext cx="9144000" cy="110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 userDrawn="1"/>
        </p:nvPicPr>
        <p:blipFill rotWithShape="1">
          <a:blip r:embed="rId2"/>
          <a:srcRect l="67458" t="10073" r="18459" b="35334"/>
          <a:stretch/>
        </p:blipFill>
        <p:spPr bwMode="auto">
          <a:xfrm>
            <a:off x="8013276" y="-5292"/>
            <a:ext cx="1283123" cy="605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1C24-5F08-485B-A259-9F4764446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DE42-72E5-4FAA-9330-1A406DAF9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8ADA5-7371-4E9A-9913-C18E98C7E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7ACC-799F-43DE-BBB8-D140EFE73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5B7C-ABCA-4D30-ADE8-7E6AB26B9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treacyinfo.com/index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10" descr="Treacy Info logo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6181725"/>
            <a:ext cx="2743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3200400" y="6491288"/>
            <a:ext cx="228600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www.treacyinfo.com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57E0AA-39B9-4070-AEAE-FA304A941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7231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/>
          </a:p>
        </p:txBody>
      </p:sp>
      <p:sp>
        <p:nvSpPr>
          <p:cNvPr id="18" name="Content Placeholder 2"/>
          <p:cNvSpPr txBox="1">
            <a:spLocks/>
          </p:cNvSpPr>
          <p:nvPr userDrawn="1"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7231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7231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7231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47231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7231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Click to edit Master text styles</a:t>
            </a:r>
          </a:p>
          <a:p>
            <a:pPr lvl="1"/>
            <a:r>
              <a:rPr lang="en-US" kern="0" smtClean="0"/>
              <a:t>Second level</a:t>
            </a:r>
          </a:p>
          <a:p>
            <a:pPr lvl="2"/>
            <a:r>
              <a:rPr lang="en-US" kern="0" smtClean="0"/>
              <a:t>Third level</a:t>
            </a:r>
          </a:p>
          <a:p>
            <a:pPr lvl="3"/>
            <a:r>
              <a:rPr lang="en-US" kern="0" smtClean="0"/>
              <a:t>Fourth level</a:t>
            </a:r>
          </a:p>
          <a:p>
            <a:pPr lvl="4"/>
            <a:r>
              <a:rPr lang="en-US" kern="0" smtClean="0"/>
              <a:t>Fifth level</a:t>
            </a:r>
            <a:endParaRPr lang="en-US" kern="0" dirty="0"/>
          </a:p>
        </p:txBody>
      </p:sp>
      <p:sp>
        <p:nvSpPr>
          <p:cNvPr id="19" name="Content Placeholder 3"/>
          <p:cNvSpPr txBox="1">
            <a:spLocks/>
          </p:cNvSpPr>
          <p:nvPr userDrawn="1"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7231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7231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7231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47231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7231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Click to edit Master text styles</a:t>
            </a:r>
          </a:p>
          <a:p>
            <a:pPr lvl="1"/>
            <a:r>
              <a:rPr lang="en-US" kern="0" smtClean="0"/>
              <a:t>Second level</a:t>
            </a:r>
          </a:p>
          <a:p>
            <a:pPr lvl="2"/>
            <a:r>
              <a:rPr lang="en-US" kern="0" smtClean="0"/>
              <a:t>Third level</a:t>
            </a:r>
          </a:p>
          <a:p>
            <a:pPr lvl="3"/>
            <a:r>
              <a:rPr lang="en-US" kern="0" smtClean="0"/>
              <a:t>Fourth level</a:t>
            </a:r>
          </a:p>
          <a:p>
            <a:pPr lvl="4"/>
            <a:r>
              <a:rPr lang="en-US" kern="0" smtClean="0"/>
              <a:t>Fifth level</a:t>
            </a:r>
            <a:endParaRPr lang="en-US" kern="0"/>
          </a:p>
        </p:txBody>
      </p:sp>
      <p:sp>
        <p:nvSpPr>
          <p:cNvPr id="20" name="Rectangle 12"/>
          <p:cNvSpPr txBox="1">
            <a:spLocks noChangeArrowheads="1"/>
          </p:cNvSpPr>
          <p:nvPr userDrawn="1"/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19FB439-6B63-4C5A-990F-8AFD56CC14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63924" y="-22225"/>
            <a:ext cx="8077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 userDrawn="1"/>
        </p:nvPicPr>
        <p:blipFill rotWithShape="1">
          <a:blip r:embed="rId16"/>
          <a:srcRect l="16849" t="87852" r="31767" b="1407"/>
          <a:stretch/>
        </p:blipFill>
        <p:spPr bwMode="auto">
          <a:xfrm>
            <a:off x="152400" y="5812631"/>
            <a:ext cx="9144000" cy="110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 userDrawn="1"/>
        </p:nvPicPr>
        <p:blipFill rotWithShape="1">
          <a:blip r:embed="rId16"/>
          <a:srcRect l="67458" t="10073" r="18459" b="35334"/>
          <a:stretch/>
        </p:blipFill>
        <p:spPr bwMode="auto">
          <a:xfrm>
            <a:off x="8013276" y="-5292"/>
            <a:ext cx="1283123" cy="605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231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723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723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7231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23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23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treacy@treacyinf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andinonbroadband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8153400" cy="1676400"/>
          </a:xfrm>
        </p:spPr>
        <p:txBody>
          <a:bodyPr/>
          <a:lstStyle/>
          <a:p>
            <a:pPr eaLnBrk="1" hangingPunct="1"/>
            <a:r>
              <a:rPr lang="en-US" dirty="0"/>
              <a:t>Lessons from Rural Minnesota Broadband Feasibility Studies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Ann Treacy</a:t>
            </a:r>
          </a:p>
          <a:p>
            <a:pPr eaLnBrk="1" hangingPunct="1"/>
            <a:r>
              <a:rPr lang="en-US" dirty="0" smtClean="0">
                <a:hlinkClick r:id="rId3"/>
              </a:rPr>
              <a:t>atreacy@treacyinfo.com</a:t>
            </a:r>
            <a:endParaRPr lang="en-US" dirty="0" smtClean="0"/>
          </a:p>
          <a:p>
            <a:pPr eaLnBrk="1" hangingPunct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blandinonbroadband.org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Champion</a:t>
            </a:r>
            <a:endParaRPr lang="en-US" dirty="0"/>
          </a:p>
        </p:txBody>
      </p:sp>
      <p:pic>
        <p:nvPicPr>
          <p:cNvPr id="1026" name="Picture 2" descr="business, business concepts, businesspeople, capes, concepts, fast, flying, heroes, hurrying, leaping, office workers, persons, Photographs, profiles, running, rushing, super hero, super heroes, superheroes, work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6" y="15240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0144" y="4953000"/>
            <a:ext cx="676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5B00"/>
                </a:solidFill>
              </a:rPr>
              <a:t>Leadership: You Have to do it yourself but you can’t do it alone. 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235738"/>
            <a:ext cx="8229600" cy="1143000"/>
          </a:xfrm>
        </p:spPr>
        <p:txBody>
          <a:bodyPr/>
          <a:lstStyle/>
          <a:p>
            <a:r>
              <a:rPr lang="en-US" dirty="0" smtClean="0"/>
              <a:t>Robust Broadband Networks Feasibility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$25,000 for community study</a:t>
            </a:r>
          </a:p>
          <a:p>
            <a:r>
              <a:rPr lang="en-US" dirty="0" smtClean="0"/>
              <a:t>$40,000 county or multi-community study</a:t>
            </a:r>
          </a:p>
          <a:p>
            <a:r>
              <a:rPr lang="en-US" dirty="0" smtClean="0"/>
              <a:t>1:1 match</a:t>
            </a:r>
          </a:p>
          <a:p>
            <a:r>
              <a:rPr lang="en-US" dirty="0" smtClean="0"/>
              <a:t>Next deadline April 4, 2014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434" t="4052" r="11321" b="5382"/>
          <a:stretch/>
        </p:blipFill>
        <p:spPr>
          <a:xfrm>
            <a:off x="4195916" y="2209800"/>
            <a:ext cx="5096919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5628239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F5B00"/>
                </a:solidFill>
              </a:rPr>
              <a:t>http://tinyurl.com/BFfeasibility</a:t>
            </a:r>
          </a:p>
        </p:txBody>
      </p:sp>
    </p:spTree>
    <p:extLst>
      <p:ext uri="{BB962C8B-B14F-4D97-AF65-F5344CB8AC3E}">
        <p14:creationId xmlns:p14="http://schemas.microsoft.com/office/powerpoint/2010/main" val="7799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Thank you!   </a:t>
            </a:r>
            <a:br>
              <a:rPr lang="en-US" dirty="0"/>
            </a:br>
            <a:r>
              <a:rPr lang="en-US" dirty="0"/>
              <a:t>Ann Treacy</a:t>
            </a:r>
            <a:br>
              <a:rPr lang="en-US" dirty="0"/>
            </a:br>
            <a:r>
              <a:rPr lang="en-US" dirty="0">
                <a:solidFill>
                  <a:srgbClr val="BF5B00"/>
                </a:solidFill>
              </a:rPr>
              <a:t>atreacy@treacyinfo.com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with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City of Staples/ Todd County </a:t>
            </a:r>
          </a:p>
          <a:p>
            <a:pPr lvl="0"/>
            <a:r>
              <a:rPr lang="en-US" dirty="0"/>
              <a:t>City of Winthrop (Renville County) </a:t>
            </a:r>
          </a:p>
          <a:p>
            <a:pPr lvl="0"/>
            <a:r>
              <a:rPr lang="en-US" dirty="0" err="1"/>
              <a:t>Cloquet</a:t>
            </a:r>
            <a:r>
              <a:rPr lang="en-US" dirty="0"/>
              <a:t> Valley</a:t>
            </a:r>
          </a:p>
          <a:p>
            <a:pPr lvl="0"/>
            <a:r>
              <a:rPr lang="en-US" dirty="0">
                <a:solidFill>
                  <a:srgbClr val="BF5B00"/>
                </a:solidFill>
              </a:rPr>
              <a:t>Cook County</a:t>
            </a:r>
          </a:p>
          <a:p>
            <a:pPr lvl="0"/>
            <a:r>
              <a:rPr lang="en-US" dirty="0"/>
              <a:t>Kanabec County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038600" cy="452596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BF5B00"/>
                </a:solidFill>
              </a:rPr>
              <a:t>Lac qui Parle </a:t>
            </a:r>
            <a:r>
              <a:rPr lang="en-US" dirty="0" smtClean="0">
                <a:solidFill>
                  <a:srgbClr val="BF5B00"/>
                </a:solidFill>
              </a:rPr>
              <a:t>EDA</a:t>
            </a:r>
            <a:endParaRPr lang="en-US" dirty="0">
              <a:solidFill>
                <a:srgbClr val="BF5B00"/>
              </a:solidFill>
            </a:endParaRPr>
          </a:p>
          <a:p>
            <a:pPr lvl="0"/>
            <a:r>
              <a:rPr lang="en-US" dirty="0">
                <a:solidFill>
                  <a:srgbClr val="BF5B00"/>
                </a:solidFill>
              </a:rPr>
              <a:t>Lakefield</a:t>
            </a:r>
          </a:p>
          <a:p>
            <a:pPr lvl="0"/>
            <a:r>
              <a:rPr lang="en-US" dirty="0"/>
              <a:t>Northfield</a:t>
            </a:r>
          </a:p>
          <a:p>
            <a:pPr lvl="0"/>
            <a:r>
              <a:rPr lang="en-US" dirty="0">
                <a:solidFill>
                  <a:srgbClr val="BF5B00"/>
                </a:solidFill>
              </a:rPr>
              <a:t>Red Wing</a:t>
            </a:r>
          </a:p>
          <a:p>
            <a:pPr lvl="0"/>
            <a:r>
              <a:rPr lang="en-US" dirty="0"/>
              <a:t>Redwood Falls/ Redwood County </a:t>
            </a:r>
          </a:p>
          <a:p>
            <a:pPr lvl="0"/>
            <a:r>
              <a:rPr lang="en-US" dirty="0" err="1">
                <a:solidFill>
                  <a:srgbClr val="BF5B00"/>
                </a:solidFill>
              </a:rPr>
              <a:t>SouthWest</a:t>
            </a:r>
            <a:r>
              <a:rPr lang="en-US" dirty="0">
                <a:solidFill>
                  <a:srgbClr val="BF5B00"/>
                </a:solidFill>
              </a:rPr>
              <a:t> Central Service Cooperative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804"/>
            <a:ext cx="7824893" cy="1143000"/>
          </a:xfrm>
        </p:spPr>
        <p:txBody>
          <a:bodyPr/>
          <a:lstStyle/>
          <a:p>
            <a:r>
              <a:rPr lang="en-US" dirty="0" smtClean="0"/>
              <a:t>Each Community is Different!</a:t>
            </a:r>
            <a:endParaRPr lang="en-US" dirty="0"/>
          </a:p>
        </p:txBody>
      </p:sp>
      <p:pic>
        <p:nvPicPr>
          <p:cNvPr id="8" name="Picture 4" descr="https://scontent-b-ord.xx.fbcdn.net/hphotos-ash3/t1/1045028_10152211797693417_7891607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4968557"/>
            <a:ext cx="40386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content-a-ord.xx.fbcdn.net/hphotos-ash3/t1/999912_10152200207488417_196412650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82" y="5011809"/>
            <a:ext cx="40386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bcdn-sphotos-f-a.akamaihd.net/hphotos-ak-frc3/t1/969230_10152069966478417_87621003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22" y="1244588"/>
            <a:ext cx="4774525" cy="26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-b-ord.xx.fbcdn.net/hphotos-frc3/t1/1374742_10151981994558417_188172774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69737"/>
            <a:ext cx="4388556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content-b-ord.xx.fbcdn.net/hphotos-frc1/t1/1378088_10151969271858417_51932040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4340"/>
            <a:ext cx="4372187" cy="24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content-b-ord.xx.fbcdn.net/hphotos-prn1/t31/1243607_10151951910943417_479392498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0" y="1184073"/>
            <a:ext cx="4986068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content-b-ord.xx.fbcdn.net/hphotos-prn1/1010388_10152213926698417_1608615461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18" y="3340965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fbcdn-sphotos-g-a.akamaihd.net/hphotos-ak-ash3/t1/1238221_10151901297428417_1908219242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26" y="4586288"/>
            <a:ext cx="4568825" cy="34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Business Basics: Cost versus Revenue</a:t>
            </a:r>
          </a:p>
          <a:p>
            <a:pPr lvl="0"/>
            <a:r>
              <a:rPr lang="en-US" dirty="0"/>
              <a:t>Keys to Success (ARRA)</a:t>
            </a:r>
          </a:p>
          <a:p>
            <a:pPr lvl="0"/>
            <a:r>
              <a:rPr lang="en-US" dirty="0"/>
              <a:t>Public Private Partnerships</a:t>
            </a:r>
          </a:p>
          <a:p>
            <a:pPr lvl="0"/>
            <a:r>
              <a:rPr lang="en-US" dirty="0"/>
              <a:t>Technology Scenarios</a:t>
            </a:r>
          </a:p>
          <a:p>
            <a:pPr lvl="0"/>
            <a:r>
              <a:rPr lang="en-US" dirty="0"/>
              <a:t>Local Champions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220456" cy="4525963"/>
          </a:xfrm>
        </p:spPr>
        <p:txBody>
          <a:bodyPr/>
          <a:lstStyle/>
          <a:p>
            <a:pPr lvl="0"/>
            <a:r>
              <a:rPr lang="en-US" sz="3000" dirty="0"/>
              <a:t>Business Case Projections of Costs and Revenues</a:t>
            </a:r>
          </a:p>
          <a:p>
            <a:pPr lvl="0"/>
            <a:r>
              <a:rPr lang="en-US" sz="3000" dirty="0"/>
              <a:t>Balance Sheets</a:t>
            </a:r>
          </a:p>
          <a:p>
            <a:pPr lvl="0"/>
            <a:r>
              <a:rPr lang="en-US" sz="3000" dirty="0"/>
              <a:t>Income Statements</a:t>
            </a:r>
          </a:p>
          <a:p>
            <a:pPr lvl="0"/>
            <a:r>
              <a:rPr lang="en-US" sz="3000" dirty="0"/>
              <a:t>Cash Flow Statements</a:t>
            </a:r>
          </a:p>
          <a:p>
            <a:pPr lvl="0"/>
            <a:r>
              <a:rPr lang="en-US" sz="3000" dirty="0"/>
              <a:t>Capital and Operational Breakeven Analysis</a:t>
            </a:r>
          </a:p>
          <a:p>
            <a:pPr lvl="0"/>
            <a:r>
              <a:rPr lang="en-US" sz="3000" dirty="0"/>
              <a:t>Sensitivity Analysis for Competitive </a:t>
            </a:r>
            <a:r>
              <a:rPr lang="en-US" sz="3000" dirty="0" smtClean="0"/>
              <a:t>Responses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23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Planning and Engineering</a:t>
            </a:r>
          </a:p>
          <a:p>
            <a:pPr lvl="0"/>
            <a:r>
              <a:rPr lang="en-US" dirty="0"/>
              <a:t>Construction</a:t>
            </a:r>
          </a:p>
          <a:p>
            <a:pPr lvl="0"/>
            <a:r>
              <a:rPr lang="en-US" dirty="0"/>
              <a:t>Equipment </a:t>
            </a:r>
          </a:p>
          <a:p>
            <a:pPr lvl="0"/>
            <a:r>
              <a:rPr lang="en-US" dirty="0"/>
              <a:t>Backbone Access</a:t>
            </a:r>
          </a:p>
          <a:p>
            <a:pPr lvl="0"/>
            <a:r>
              <a:rPr lang="en-US" dirty="0"/>
              <a:t>Operations (Marketing, customer support, technology management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302" t="51014" r="32119" b="15444"/>
          <a:stretch/>
        </p:blipFill>
        <p:spPr>
          <a:xfrm>
            <a:off x="3810000" y="1905000"/>
            <a:ext cx="5594816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0560" y="5185433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5B00"/>
                </a:solidFill>
              </a:rPr>
              <a:t>Fiber to the Farm is expensive!</a:t>
            </a:r>
            <a:endParaRPr lang="en-US" dirty="0">
              <a:solidFill>
                <a:srgbClr val="BF5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&amp;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State Grants and Loans </a:t>
            </a:r>
            <a:endParaRPr lang="en-US" dirty="0" smtClean="0"/>
          </a:p>
          <a:p>
            <a:pPr lvl="0"/>
            <a:r>
              <a:rPr lang="en-US" dirty="0" smtClean="0"/>
              <a:t>Federal </a:t>
            </a:r>
            <a:r>
              <a:rPr lang="en-US" dirty="0"/>
              <a:t>Grants and Loans </a:t>
            </a:r>
            <a:endParaRPr lang="en-US" dirty="0" smtClean="0"/>
          </a:p>
          <a:p>
            <a:pPr lvl="0"/>
            <a:r>
              <a:rPr lang="en-US" dirty="0" smtClean="0"/>
              <a:t>Municipal </a:t>
            </a:r>
            <a:r>
              <a:rPr lang="en-US" dirty="0"/>
              <a:t>General Obligation Bonding</a:t>
            </a:r>
          </a:p>
          <a:p>
            <a:pPr lvl="0"/>
            <a:r>
              <a:rPr lang="en-US" dirty="0"/>
              <a:t>Revenue Bonds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Residential Customers</a:t>
            </a:r>
          </a:p>
          <a:p>
            <a:r>
              <a:rPr lang="en-US" dirty="0" smtClean="0"/>
              <a:t>Business Customers</a:t>
            </a:r>
          </a:p>
          <a:p>
            <a:r>
              <a:rPr lang="en-US" dirty="0" smtClean="0"/>
              <a:t>Anchor Tenants</a:t>
            </a:r>
          </a:p>
          <a:p>
            <a:endParaRPr lang="en-US" dirty="0"/>
          </a:p>
          <a:p>
            <a:r>
              <a:rPr lang="en-US" dirty="0" smtClean="0"/>
              <a:t>Wholesale Model </a:t>
            </a:r>
            <a:r>
              <a:rPr lang="en-US" dirty="0" smtClean="0">
                <a:solidFill>
                  <a:srgbClr val="BF5B00"/>
                </a:solidFill>
              </a:rPr>
              <a:t>Open Access Network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Money saved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Private Partnership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one obvious potential partner? </a:t>
            </a:r>
          </a:p>
          <a:p>
            <a:r>
              <a:rPr lang="en-US" dirty="0" smtClean="0"/>
              <a:t>Are there several partners? </a:t>
            </a:r>
          </a:p>
          <a:p>
            <a:pPr lvl="1"/>
            <a:r>
              <a:rPr lang="en-US" dirty="0" smtClean="0"/>
              <a:t>Open Access Network</a:t>
            </a:r>
          </a:p>
          <a:p>
            <a:r>
              <a:rPr lang="en-US" dirty="0" smtClean="0"/>
              <a:t>Is there no likely partner?</a:t>
            </a:r>
          </a:p>
          <a:p>
            <a:pPr lvl="1"/>
            <a:r>
              <a:rPr lang="en-US" dirty="0" smtClean="0"/>
              <a:t>Look to area providers</a:t>
            </a:r>
          </a:p>
          <a:p>
            <a:pPr lvl="1"/>
            <a:r>
              <a:rPr lang="en-US" dirty="0" smtClean="0"/>
              <a:t>Make the business case better</a:t>
            </a:r>
          </a:p>
          <a:p>
            <a:pPr lvl="1"/>
            <a:r>
              <a:rPr lang="en-US" dirty="0" smtClean="0"/>
              <a:t>Consider a Cooperative Approach</a:t>
            </a:r>
          </a:p>
        </p:txBody>
      </p:sp>
    </p:spTree>
    <p:extLst>
      <p:ext uri="{BB962C8B-B14F-4D97-AF65-F5344CB8AC3E}">
        <p14:creationId xmlns:p14="http://schemas.microsoft.com/office/powerpoint/2010/main" val="631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FTTP </a:t>
            </a:r>
            <a:r>
              <a:rPr lang="en-US" dirty="0" smtClean="0"/>
              <a:t>(</a:t>
            </a:r>
            <a:r>
              <a:rPr lang="en-US" dirty="0"/>
              <a:t>Fiber to the Premise</a:t>
            </a:r>
            <a:r>
              <a:rPr lang="en-US" dirty="0" smtClean="0"/>
              <a:t>)</a:t>
            </a:r>
          </a:p>
          <a:p>
            <a:r>
              <a:rPr lang="en-US" dirty="0"/>
              <a:t>FTTN (Fiber to the Node/Neighborhood</a:t>
            </a:r>
            <a:r>
              <a:rPr lang="en-US" dirty="0" smtClean="0"/>
              <a:t>)</a:t>
            </a:r>
          </a:p>
          <a:p>
            <a:r>
              <a:rPr lang="en-US" dirty="0"/>
              <a:t>Open Access Fiber </a:t>
            </a:r>
            <a:r>
              <a:rPr lang="en-US" dirty="0" smtClean="0"/>
              <a:t>Network</a:t>
            </a:r>
          </a:p>
          <a:p>
            <a:r>
              <a:rPr lang="en-US" dirty="0"/>
              <a:t>Open Access Network with wireless </a:t>
            </a:r>
            <a:r>
              <a:rPr lang="en-US" dirty="0" smtClean="0"/>
              <a:t>overlay</a:t>
            </a:r>
          </a:p>
          <a:p>
            <a:r>
              <a:rPr lang="en-US" dirty="0"/>
              <a:t>Open Access Network that serves community anchor institutions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486400"/>
            <a:ext cx="6463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BF5B00"/>
                </a:solidFill>
              </a:rPr>
              <a:t>Phased is OK just make sure you’re going forward</a:t>
            </a:r>
            <a:endParaRPr lang="en-US" sz="2200" dirty="0">
              <a:solidFill>
                <a:srgbClr val="BF5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A0BFB4D80B84F93D36074F392C00A" ma:contentTypeVersion="18" ma:contentTypeDescription="Create a new document." ma:contentTypeScope="" ma:versionID="a2320d8d85da5b96fccb5bf856bd4d3c">
  <xsd:schema xmlns:xsd="http://www.w3.org/2001/XMLSchema" xmlns:p="http://schemas.microsoft.com/office/2006/metadata/properties" xmlns:ns1="http://schemas.microsoft.com/sharepoint/v3" xmlns:ns3="7c853d7b-b254-4c4a-a83f-01b5584850a9" targetNamespace="http://schemas.microsoft.com/office/2006/metadata/properties" ma:root="true" ma:fieldsID="33bf9b7f1c599219106249c4765ad2c7" ns1:_="" ns3:_="">
    <xsd:import namespace="http://schemas.microsoft.com/sharepoint/v3"/>
    <xsd:import namespace="7c853d7b-b254-4c4a-a83f-01b5584850a9"/>
    <xsd:element name="properties">
      <xsd:complexType>
        <xsd:sequence>
          <xsd:element name="documentManagement">
            <xsd:complexType>
              <xsd:all>
                <xsd:element ref="ns3:Keywords2" minOccurs="0"/>
                <xsd:element ref="ns3:Photo_x0020_Keywords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12" nillable="true" ma:displayName="E-Mail Sender" ma:hidden="true" ma:internalName="EmailSender">
      <xsd:simpleType>
        <xsd:restriction base="dms:Note"/>
      </xsd:simpleType>
    </xsd:element>
    <xsd:element name="EmailTo" ma:index="13" nillable="true" ma:displayName="E-Mail To" ma:hidden="true" ma:internalName="EmailTo">
      <xsd:simpleType>
        <xsd:restriction base="dms:Note"/>
      </xsd:simpleType>
    </xsd:element>
    <xsd:element name="EmailCc" ma:index="14" nillable="true" ma:displayName="E-Mail Cc" ma:hidden="true" ma:internalName="EmailCc">
      <xsd:simpleType>
        <xsd:restriction base="dms:Note"/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7c853d7b-b254-4c4a-a83f-01b5584850a9" elementFormDefault="qualified">
    <xsd:import namespace="http://schemas.microsoft.com/office/2006/documentManagement/types"/>
    <xsd:element name="Keywords2" ma:index="9" nillable="true" ma:displayName="Keywords" ma:default="" ma:description="Please add the appropriate keywords to this item.  When adding multiple keywords, please separate them with a comma followed by a space.  No capitalization, all entries lowercase.  Use abbreviations and acronyms, when possible.  Maximum of 255 characters." ma:internalName="Keywords20" ma:readOnly="false">
      <xsd:simpleType>
        <xsd:restriction base="dms:Text">
          <xsd:maxLength value="255"/>
        </xsd:restriction>
      </xsd:simpleType>
    </xsd:element>
    <xsd:element name="Photo_x0020_Keywords" ma:index="10" nillable="true" ma:displayName="Photo Keywords" ma:default="" ma:description="This column is to be used to apply keywords to PHOTOS and IMAGES.  There are more spaces available and this field is not required." ma:internalName="Photo_x0020_Keyword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Keywords2 xmlns="7c853d7b-b254-4c4a-a83f-01b5584850a9" xsi:nil="true"/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Photo_x0020_Keywords xmlns="7c853d7b-b254-4c4a-a83f-01b5584850a9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B0E974-5475-477C-953E-B79C8E6218AC}"/>
</file>

<file path=customXml/itemProps2.xml><?xml version="1.0" encoding="utf-8"?>
<ds:datastoreItem xmlns:ds="http://schemas.openxmlformats.org/officeDocument/2006/customXml" ds:itemID="{C81AEE1A-67FC-4682-B4AD-77213818A7A2}"/>
</file>

<file path=customXml/itemProps3.xml><?xml version="1.0" encoding="utf-8"?>
<ds:datastoreItem xmlns:ds="http://schemas.openxmlformats.org/officeDocument/2006/customXml" ds:itemID="{816F768F-F65C-46FA-8D71-DEC41E8F67EE}"/>
</file>

<file path=docProps/app.xml><?xml version="1.0" encoding="utf-8"?>
<Properties xmlns="http://schemas.openxmlformats.org/officeDocument/2006/extended-properties" xmlns:vt="http://schemas.openxmlformats.org/officeDocument/2006/docPropsVTypes">
  <TotalTime>10919</TotalTime>
  <Words>297</Words>
  <Application>Microsoft Office PowerPoint</Application>
  <PresentationFormat>On-screen Show (4:3)</PresentationFormat>
  <Paragraphs>77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Lessons from Rural Minnesota Broadband Feasibility Studies</vt:lpstr>
      <vt:lpstr>Communities with Studies</vt:lpstr>
      <vt:lpstr>Each Community is Different!</vt:lpstr>
      <vt:lpstr>Investigated</vt:lpstr>
      <vt:lpstr>Financial Components</vt:lpstr>
      <vt:lpstr>Costs</vt:lpstr>
      <vt:lpstr>Financing &amp; Revenue</vt:lpstr>
      <vt:lpstr>Public Private Partnership</vt:lpstr>
      <vt:lpstr>Technology Scenarios</vt:lpstr>
      <vt:lpstr>Local Champion</vt:lpstr>
      <vt:lpstr>Robust Broadband Networks Feasibility Grants</vt:lpstr>
      <vt:lpstr>Thank you!    Ann Treacy atreacy@treacyinfo.com  </vt:lpstr>
    </vt:vector>
  </TitlesOfParts>
  <Company>Treacy Information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Pieces to a web site</dc:title>
  <dc:creator>Ann Treacy</dc:creator>
  <cp:lastModifiedBy>Microsoft account</cp:lastModifiedBy>
  <cp:revision>64</cp:revision>
  <dcterms:created xsi:type="dcterms:W3CDTF">2007-06-22T19:21:24Z</dcterms:created>
  <dcterms:modified xsi:type="dcterms:W3CDTF">2014-01-30T02:10:08Z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0x01010001CA0BFB4D80B84F93D36074F392C00A</vt:lpwstr>
  </property>
</Properties>
</file>