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30"/>
  </p:notesMasterIdLst>
  <p:sldIdLst>
    <p:sldId id="286" r:id="rId5"/>
    <p:sldId id="389" r:id="rId6"/>
    <p:sldId id="404" r:id="rId7"/>
    <p:sldId id="373" r:id="rId8"/>
    <p:sldId id="395" r:id="rId9"/>
    <p:sldId id="388" r:id="rId10"/>
    <p:sldId id="390" r:id="rId11"/>
    <p:sldId id="376" r:id="rId12"/>
    <p:sldId id="393" r:id="rId13"/>
    <p:sldId id="397" r:id="rId14"/>
    <p:sldId id="381" r:id="rId15"/>
    <p:sldId id="382" r:id="rId16"/>
    <p:sldId id="384" r:id="rId17"/>
    <p:sldId id="385" r:id="rId18"/>
    <p:sldId id="387" r:id="rId19"/>
    <p:sldId id="402" r:id="rId20"/>
    <p:sldId id="398" r:id="rId21"/>
    <p:sldId id="378" r:id="rId22"/>
    <p:sldId id="399" r:id="rId23"/>
    <p:sldId id="407" r:id="rId24"/>
    <p:sldId id="408" r:id="rId25"/>
    <p:sldId id="400" r:id="rId26"/>
    <p:sldId id="405" r:id="rId27"/>
    <p:sldId id="367" r:id="rId28"/>
    <p:sldId id="401" r:id="rId29"/>
  </p:sldIdLst>
  <p:sldSz cx="9144000" cy="6858000" type="screen4x3"/>
  <p:notesSz cx="7077075" cy="9393238"/>
  <p:defaultTextStyle>
    <a:defPPr>
      <a:defRPr lang="en-US"/>
    </a:defPPr>
    <a:lvl1pPr algn="l" rtl="0" fontAlgn="base">
      <a:spcBef>
        <a:spcPct val="0"/>
      </a:spcBef>
      <a:spcAft>
        <a:spcPct val="0"/>
      </a:spcAft>
      <a:defRPr sz="1700" kern="1200">
        <a:solidFill>
          <a:schemeClr val="tx1"/>
        </a:solidFill>
        <a:latin typeface="Arial" charset="0"/>
        <a:ea typeface="+mn-ea"/>
        <a:cs typeface="Arial" charset="0"/>
      </a:defRPr>
    </a:lvl1pPr>
    <a:lvl2pPr marL="457200" algn="l" rtl="0" fontAlgn="base">
      <a:spcBef>
        <a:spcPct val="0"/>
      </a:spcBef>
      <a:spcAft>
        <a:spcPct val="0"/>
      </a:spcAft>
      <a:defRPr sz="1700" kern="1200">
        <a:solidFill>
          <a:schemeClr val="tx1"/>
        </a:solidFill>
        <a:latin typeface="Arial" charset="0"/>
        <a:ea typeface="+mn-ea"/>
        <a:cs typeface="Arial" charset="0"/>
      </a:defRPr>
    </a:lvl2pPr>
    <a:lvl3pPr marL="914400" algn="l" rtl="0" fontAlgn="base">
      <a:spcBef>
        <a:spcPct val="0"/>
      </a:spcBef>
      <a:spcAft>
        <a:spcPct val="0"/>
      </a:spcAft>
      <a:defRPr sz="1700" kern="1200">
        <a:solidFill>
          <a:schemeClr val="tx1"/>
        </a:solidFill>
        <a:latin typeface="Arial" charset="0"/>
        <a:ea typeface="+mn-ea"/>
        <a:cs typeface="Arial" charset="0"/>
      </a:defRPr>
    </a:lvl3pPr>
    <a:lvl4pPr marL="1371600" algn="l" rtl="0" fontAlgn="base">
      <a:spcBef>
        <a:spcPct val="0"/>
      </a:spcBef>
      <a:spcAft>
        <a:spcPct val="0"/>
      </a:spcAft>
      <a:defRPr sz="1700" kern="1200">
        <a:solidFill>
          <a:schemeClr val="tx1"/>
        </a:solidFill>
        <a:latin typeface="Arial" charset="0"/>
        <a:ea typeface="+mn-ea"/>
        <a:cs typeface="Arial" charset="0"/>
      </a:defRPr>
    </a:lvl4pPr>
    <a:lvl5pPr marL="1828800" algn="l" rtl="0" fontAlgn="base">
      <a:spcBef>
        <a:spcPct val="0"/>
      </a:spcBef>
      <a:spcAft>
        <a:spcPct val="0"/>
      </a:spcAft>
      <a:defRPr sz="1700" kern="1200">
        <a:solidFill>
          <a:schemeClr val="tx1"/>
        </a:solidFill>
        <a:latin typeface="Arial" charset="0"/>
        <a:ea typeface="+mn-ea"/>
        <a:cs typeface="Arial" charset="0"/>
      </a:defRPr>
    </a:lvl5pPr>
    <a:lvl6pPr marL="2286000" algn="l" defTabSz="914400" rtl="0" eaLnBrk="1" latinLnBrk="0" hangingPunct="1">
      <a:defRPr sz="1700" kern="1200">
        <a:solidFill>
          <a:schemeClr val="tx1"/>
        </a:solidFill>
        <a:latin typeface="Arial" charset="0"/>
        <a:ea typeface="+mn-ea"/>
        <a:cs typeface="Arial" charset="0"/>
      </a:defRPr>
    </a:lvl6pPr>
    <a:lvl7pPr marL="2743200" algn="l" defTabSz="914400" rtl="0" eaLnBrk="1" latinLnBrk="0" hangingPunct="1">
      <a:defRPr sz="1700" kern="1200">
        <a:solidFill>
          <a:schemeClr val="tx1"/>
        </a:solidFill>
        <a:latin typeface="Arial" charset="0"/>
        <a:ea typeface="+mn-ea"/>
        <a:cs typeface="Arial" charset="0"/>
      </a:defRPr>
    </a:lvl7pPr>
    <a:lvl8pPr marL="3200400" algn="l" defTabSz="914400" rtl="0" eaLnBrk="1" latinLnBrk="0" hangingPunct="1">
      <a:defRPr sz="1700" kern="1200">
        <a:solidFill>
          <a:schemeClr val="tx1"/>
        </a:solidFill>
        <a:latin typeface="Arial" charset="0"/>
        <a:ea typeface="+mn-ea"/>
        <a:cs typeface="Arial" charset="0"/>
      </a:defRPr>
    </a:lvl8pPr>
    <a:lvl9pPr marL="3657600" algn="l" defTabSz="914400" rtl="0" eaLnBrk="1" latinLnBrk="0" hangingPunct="1">
      <a:defRPr sz="17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8">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B813B"/>
    <a:srgbClr val="898A6C"/>
    <a:srgbClr val="5F604B"/>
    <a:srgbClr val="7EB0CC"/>
    <a:srgbClr val="94A545"/>
    <a:srgbClr val="CDD69E"/>
    <a:srgbClr val="DADAD0"/>
    <a:srgbClr val="DFBF99"/>
    <a:srgbClr val="E5B53B"/>
    <a:srgbClr val="006A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85" autoAdjust="0"/>
    <p:restoredTop sz="94660"/>
  </p:normalViewPr>
  <p:slideViewPr>
    <p:cSldViewPr>
      <p:cViewPr varScale="1">
        <p:scale>
          <a:sx n="81" d="100"/>
          <a:sy n="81" d="100"/>
        </p:scale>
        <p:origin x="1056" y="96"/>
      </p:cViewPr>
      <p:guideLst>
        <p:guide orient="horz" pos="2160"/>
        <p:guide pos="2880"/>
      </p:guideLst>
    </p:cSldViewPr>
  </p:slideViewPr>
  <p:notesTextViewPr>
    <p:cViewPr>
      <p:scale>
        <a:sx n="100" d="100"/>
        <a:sy n="100" d="100"/>
      </p:scale>
      <p:origin x="0" y="0"/>
    </p:cViewPr>
  </p:notesTextViewPr>
  <p:notesViewPr>
    <p:cSldViewPr>
      <p:cViewPr varScale="1">
        <p:scale>
          <a:sx n="56" d="100"/>
          <a:sy n="56" d="100"/>
        </p:scale>
        <p:origin x="-2790" y="-78"/>
      </p:cViewPr>
      <p:guideLst>
        <p:guide orient="horz" pos="2958"/>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374" cy="469983"/>
          </a:xfrm>
          <a:prstGeom prst="rect">
            <a:avLst/>
          </a:prstGeom>
        </p:spPr>
        <p:txBody>
          <a:bodyPr vert="horz" lIns="94507" tIns="47253" rIns="94507" bIns="47253" rtlCol="0"/>
          <a:lstStyle>
            <a:lvl1pPr algn="l">
              <a:defRPr sz="1200">
                <a:cs typeface="+mn-cs"/>
              </a:defRPr>
            </a:lvl1pPr>
          </a:lstStyle>
          <a:p>
            <a:pPr>
              <a:defRPr/>
            </a:pPr>
            <a:endParaRPr lang="en-US" dirty="0"/>
          </a:p>
        </p:txBody>
      </p:sp>
      <p:sp>
        <p:nvSpPr>
          <p:cNvPr id="3" name="Date Placeholder 2"/>
          <p:cNvSpPr>
            <a:spLocks noGrp="1"/>
          </p:cNvSpPr>
          <p:nvPr>
            <p:ph type="dt" idx="1"/>
          </p:nvPr>
        </p:nvSpPr>
        <p:spPr>
          <a:xfrm>
            <a:off x="4008100" y="0"/>
            <a:ext cx="3067374" cy="469983"/>
          </a:xfrm>
          <a:prstGeom prst="rect">
            <a:avLst/>
          </a:prstGeom>
        </p:spPr>
        <p:txBody>
          <a:bodyPr vert="horz" lIns="94507" tIns="47253" rIns="94507" bIns="47253" rtlCol="0"/>
          <a:lstStyle>
            <a:lvl1pPr algn="r">
              <a:defRPr sz="1200">
                <a:cs typeface="+mn-cs"/>
              </a:defRPr>
            </a:lvl1pPr>
          </a:lstStyle>
          <a:p>
            <a:pPr>
              <a:defRPr/>
            </a:pPr>
            <a:fld id="{6E3D018B-5F61-49FC-896D-EEE0971795D4}" type="datetimeFigureOut">
              <a:rPr lang="en-US"/>
              <a:pPr>
                <a:defRPr/>
              </a:pPr>
              <a:t>2/2/2014</a:t>
            </a:fld>
            <a:endParaRPr lang="en-US" dirty="0"/>
          </a:p>
        </p:txBody>
      </p:sp>
      <p:sp>
        <p:nvSpPr>
          <p:cNvPr id="4" name="Slide Image Placeholder 3"/>
          <p:cNvSpPr>
            <a:spLocks noGrp="1" noRot="1" noChangeAspect="1"/>
          </p:cNvSpPr>
          <p:nvPr>
            <p:ph type="sldImg" idx="2"/>
          </p:nvPr>
        </p:nvSpPr>
        <p:spPr>
          <a:xfrm>
            <a:off x="1192213" y="704850"/>
            <a:ext cx="4692650" cy="3521075"/>
          </a:xfrm>
          <a:prstGeom prst="rect">
            <a:avLst/>
          </a:prstGeom>
          <a:noFill/>
          <a:ln w="12700">
            <a:solidFill>
              <a:prstClr val="black"/>
            </a:solidFill>
          </a:ln>
        </p:spPr>
        <p:txBody>
          <a:bodyPr vert="horz" lIns="94507" tIns="47253" rIns="94507" bIns="47253" rtlCol="0" anchor="ctr"/>
          <a:lstStyle/>
          <a:p>
            <a:pPr lvl="0"/>
            <a:endParaRPr lang="en-US" noProof="0" dirty="0" smtClean="0"/>
          </a:p>
        </p:txBody>
      </p:sp>
      <p:sp>
        <p:nvSpPr>
          <p:cNvPr id="5" name="Notes Placeholder 4"/>
          <p:cNvSpPr>
            <a:spLocks noGrp="1"/>
          </p:cNvSpPr>
          <p:nvPr>
            <p:ph type="body" sz="quarter" idx="3"/>
          </p:nvPr>
        </p:nvSpPr>
        <p:spPr>
          <a:xfrm>
            <a:off x="708349" y="4462430"/>
            <a:ext cx="5660378" cy="4226637"/>
          </a:xfrm>
          <a:prstGeom prst="rect">
            <a:avLst/>
          </a:prstGeom>
        </p:spPr>
        <p:txBody>
          <a:bodyPr vert="horz" lIns="94507" tIns="47253" rIns="94507" bIns="4725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921651"/>
            <a:ext cx="3067374" cy="469983"/>
          </a:xfrm>
          <a:prstGeom prst="rect">
            <a:avLst/>
          </a:prstGeom>
        </p:spPr>
        <p:txBody>
          <a:bodyPr vert="horz" lIns="94507" tIns="47253" rIns="94507" bIns="47253" rtlCol="0" anchor="b"/>
          <a:lstStyle>
            <a:lvl1pPr algn="l">
              <a:defRPr sz="1200">
                <a:cs typeface="+mn-cs"/>
              </a:defRPr>
            </a:lvl1pPr>
          </a:lstStyle>
          <a:p>
            <a:pPr>
              <a:defRPr/>
            </a:pPr>
            <a:endParaRPr lang="en-US" dirty="0"/>
          </a:p>
        </p:txBody>
      </p:sp>
      <p:sp>
        <p:nvSpPr>
          <p:cNvPr id="7" name="Slide Number Placeholder 6"/>
          <p:cNvSpPr>
            <a:spLocks noGrp="1"/>
          </p:cNvSpPr>
          <p:nvPr>
            <p:ph type="sldNum" sz="quarter" idx="5"/>
          </p:nvPr>
        </p:nvSpPr>
        <p:spPr>
          <a:xfrm>
            <a:off x="4008100" y="8921651"/>
            <a:ext cx="3067374" cy="469983"/>
          </a:xfrm>
          <a:prstGeom prst="rect">
            <a:avLst/>
          </a:prstGeom>
        </p:spPr>
        <p:txBody>
          <a:bodyPr vert="horz" lIns="94507" tIns="47253" rIns="94507" bIns="47253" rtlCol="0" anchor="b"/>
          <a:lstStyle>
            <a:lvl1pPr algn="r">
              <a:defRPr sz="1200">
                <a:cs typeface="+mn-cs"/>
              </a:defRPr>
            </a:lvl1pPr>
          </a:lstStyle>
          <a:p>
            <a:pPr>
              <a:defRPr/>
            </a:pPr>
            <a:fld id="{6EA8C450-B8E1-44BD-ACB4-654BBA74647F}" type="slidenum">
              <a:rPr lang="en-US"/>
              <a:pPr>
                <a:defRPr/>
              </a:pPr>
              <a:t>‹#›</a:t>
            </a:fld>
            <a:endParaRPr lang="en-US" dirty="0"/>
          </a:p>
        </p:txBody>
      </p:sp>
    </p:spTree>
    <p:extLst>
      <p:ext uri="{BB962C8B-B14F-4D97-AF65-F5344CB8AC3E}">
        <p14:creationId xmlns:p14="http://schemas.microsoft.com/office/powerpoint/2010/main" val="5907770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BD7024A-094E-46F6-AA5D-FC8726C873EA}" type="slidenum">
              <a:rPr lang="en-US" smtClean="0"/>
              <a:pPr>
                <a:defRPr/>
              </a:pPr>
              <a:t>1</a:t>
            </a:fld>
            <a:endParaRPr lang="en-US" dirty="0" smtClean="0"/>
          </a:p>
        </p:txBody>
      </p:sp>
    </p:spTree>
    <p:extLst>
      <p:ext uri="{BB962C8B-B14F-4D97-AF65-F5344CB8AC3E}">
        <p14:creationId xmlns:p14="http://schemas.microsoft.com/office/powerpoint/2010/main" val="432679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DD6059F-4456-456C-8E34-25E64615191D}" type="slidenum">
              <a:rPr lang="en-US" smtClean="0"/>
              <a:pPr>
                <a:defRPr/>
              </a:pPr>
              <a:t>24</a:t>
            </a:fld>
            <a:endParaRPr lang="en-US" dirty="0" smtClean="0"/>
          </a:p>
        </p:txBody>
      </p:sp>
    </p:spTree>
    <p:extLst>
      <p:ext uri="{BB962C8B-B14F-4D97-AF65-F5344CB8AC3E}">
        <p14:creationId xmlns:p14="http://schemas.microsoft.com/office/powerpoint/2010/main" val="2067285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B337222-6923-4552-8498-4E0A90B23E0C}" type="slidenum">
              <a:rPr lang="en-US" smtClean="0"/>
              <a:pPr>
                <a:defRPr/>
              </a:pPr>
              <a:t>25</a:t>
            </a:fld>
            <a:endParaRPr lang="en-US" dirty="0" smtClean="0"/>
          </a:p>
        </p:txBody>
      </p:sp>
    </p:spTree>
    <p:extLst>
      <p:ext uri="{BB962C8B-B14F-4D97-AF65-F5344CB8AC3E}">
        <p14:creationId xmlns:p14="http://schemas.microsoft.com/office/powerpoint/2010/main" val="2909280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EA8C450-B8E1-44BD-ACB4-654BBA74647F}" type="slidenum">
              <a:rPr lang="en-US" smtClean="0"/>
              <a:pPr>
                <a:defRPr/>
              </a:pPr>
              <a:t>2</a:t>
            </a:fld>
            <a:endParaRPr lang="en-US" dirty="0"/>
          </a:p>
        </p:txBody>
      </p:sp>
    </p:spTree>
    <p:extLst>
      <p:ext uri="{BB962C8B-B14F-4D97-AF65-F5344CB8AC3E}">
        <p14:creationId xmlns:p14="http://schemas.microsoft.com/office/powerpoint/2010/main" val="940353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solidFill>
                  <a:srgbClr val="000000"/>
                </a:solidFill>
              </a:rPr>
              <a:t>(C) 2012 Wainhouse Research</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AEBFCDFC-A807-4694-9723-D7B7CFED5F45}" type="slidenum">
              <a:rPr lang="en-US" smtClean="0">
                <a:solidFill>
                  <a:srgbClr val="000000"/>
                </a:solidFill>
              </a:rPr>
              <a:pPr/>
              <a:t>3</a:t>
            </a:fld>
            <a:endParaRPr lang="en-US" dirty="0">
              <a:solidFill>
                <a:srgbClr val="000000"/>
              </a:solidFill>
            </a:endParaRPr>
          </a:p>
        </p:txBody>
      </p:sp>
      <p:sp>
        <p:nvSpPr>
          <p:cNvPr id="4" name="Header Placeholder 3"/>
          <p:cNvSpPr>
            <a:spLocks noGrp="1"/>
          </p:cNvSpPr>
          <p:nvPr>
            <p:ph type="hdr" sz="quarter" idx="13"/>
          </p:nvPr>
        </p:nvSpPr>
        <p:spPr/>
        <p:txBody>
          <a:bodyPr/>
          <a:lstStyle/>
          <a:p>
            <a:r>
              <a:rPr lang="en-US" dirty="0" smtClean="0">
                <a:solidFill>
                  <a:srgbClr val="000000"/>
                </a:solidFill>
              </a:rPr>
              <a:t>WR PPT</a:t>
            </a:r>
            <a:endParaRPr lang="en-US" dirty="0">
              <a:solidFill>
                <a:srgbClr val="000000"/>
              </a:solidFill>
            </a:endParaRPr>
          </a:p>
        </p:txBody>
      </p:sp>
    </p:spTree>
    <p:extLst>
      <p:ext uri="{BB962C8B-B14F-4D97-AF65-F5344CB8AC3E}">
        <p14:creationId xmlns:p14="http://schemas.microsoft.com/office/powerpoint/2010/main" val="1359576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INEVITABLE GROWTH</a:t>
            </a:r>
          </a:p>
          <a:p>
            <a:r>
              <a:rPr lang="en-US" b="1" i="0" u="none" strike="noStrike" dirty="0" smtClean="0">
                <a:effectLst/>
              </a:rPr>
              <a:t>Business videoconferencing will grow six fold over the forecast period.</a:t>
            </a:r>
            <a:endParaRPr lang="en-US" b="0" i="0" u="none" strike="noStrike" dirty="0" smtClean="0">
              <a:effectLst/>
            </a:endParaRPr>
          </a:p>
          <a:p>
            <a:r>
              <a:rPr lang="en-US" b="0" i="0" u="none" strike="noStrike" dirty="0" smtClean="0">
                <a:effectLst/>
              </a:rPr>
              <a:t>Additional</a:t>
            </a:r>
            <a:r>
              <a:rPr lang="en-US" b="0" i="0" u="none" strike="noStrike" baseline="0" dirty="0" smtClean="0">
                <a:effectLst/>
              </a:rPr>
              <a:t> Context: </a:t>
            </a:r>
            <a:r>
              <a:rPr lang="en-US" b="0" i="0" u="none" strike="noStrike" dirty="0" smtClean="0">
                <a:effectLst/>
              </a:rPr>
              <a:t>Business videoconferencing traffic is growing significantly faster than overall business IP traffic, at a CAGR of 48 percent between 2011 and 2016. </a:t>
            </a:r>
          </a:p>
          <a:p>
            <a:r>
              <a:rPr lang="en-US" b="0" dirty="0" smtClean="0"/>
              <a:t>SOURCE</a:t>
            </a:r>
          </a:p>
          <a:p>
            <a:r>
              <a:rPr lang="en-US" b="0" dirty="0" smtClean="0"/>
              <a:t>Cisco Visual Networking Index: Forecast and Methodology, 2011-2016</a:t>
            </a:r>
            <a:r>
              <a:rPr lang="en-US" b="0" i="0" u="none" strike="noStrike" baseline="0" dirty="0" smtClean="0">
                <a:effectLst/>
              </a:rPr>
              <a:t> </a:t>
            </a:r>
            <a:r>
              <a:rPr lang="en-US" b="0" i="0" u="none" strike="noStrike" dirty="0" smtClean="0">
                <a:effectLst/>
              </a:rPr>
              <a:t>http://www.cisco.com/en/US/solutions/collateral/ns341/ns525/ns537/ns705/ns827/white_paper_c11-481360_ns827_Networking_Solutions_White_Paper.html </a:t>
            </a:r>
          </a:p>
          <a:p>
            <a:endParaRPr lang="en-US" b="0" i="0" u="none" strike="noStrike" dirty="0" smtClean="0">
              <a:effectLst/>
            </a:endParaRPr>
          </a:p>
          <a:p>
            <a:pPr defTabSz="470546" eaLnBrk="1" fontAlgn="auto" hangingPunct="1">
              <a:spcBef>
                <a:spcPts val="0"/>
              </a:spcBef>
              <a:spcAft>
                <a:spcPts val="0"/>
              </a:spcAft>
              <a:defRPr/>
            </a:pPr>
            <a:r>
              <a:rPr lang="en-US" b="1" i="0" u="none" strike="noStrike" dirty="0" smtClean="0">
                <a:effectLst/>
              </a:rPr>
              <a:t>Globally, the desktop videoconferencing and room-based videoconferencing user bases are growing from 2011-2016 at 43 percent and 14 percent CAGRs, respectively</a:t>
            </a:r>
          </a:p>
          <a:p>
            <a:pPr defTabSz="470546" eaLnBrk="1" fontAlgn="auto" hangingPunct="1">
              <a:spcBef>
                <a:spcPts val="0"/>
              </a:spcBef>
              <a:spcAft>
                <a:spcPts val="0"/>
              </a:spcAft>
              <a:defRPr/>
            </a:pPr>
            <a:r>
              <a:rPr lang="en-US" b="0" dirty="0" smtClean="0"/>
              <a:t>SOURCE</a:t>
            </a:r>
          </a:p>
          <a:p>
            <a:pPr defTabSz="470546" eaLnBrk="1" fontAlgn="auto" hangingPunct="1">
              <a:spcBef>
                <a:spcPts val="0"/>
              </a:spcBef>
              <a:spcAft>
                <a:spcPts val="0"/>
              </a:spcAft>
              <a:defRPr/>
            </a:pPr>
            <a:r>
              <a:rPr lang="en-US" b="0" dirty="0" smtClean="0"/>
              <a:t>Cisco Visual</a:t>
            </a:r>
            <a:r>
              <a:rPr lang="en-US" b="0" baseline="0" dirty="0" smtClean="0"/>
              <a:t> Networking Index </a:t>
            </a:r>
            <a:r>
              <a:rPr lang="en-US" b="0" dirty="0" smtClean="0"/>
              <a:t>Services Adoption Forecast: 2011 – 2016</a:t>
            </a:r>
            <a:endParaRPr lang="en-US" b="0" baseline="0" dirty="0" smtClean="0"/>
          </a:p>
          <a:p>
            <a:r>
              <a:rPr lang="en-US" b="0" i="0" u="none" strike="noStrike" dirty="0" smtClean="0">
                <a:effectLst/>
              </a:rPr>
              <a:t>http://www.cisco.com/en/US/solutions/collateral/ns341/ns525/ns537/ns705/ns1186/Cisco_VNI_SA_Forecast_WP.html </a:t>
            </a:r>
          </a:p>
          <a:p>
            <a:endParaRPr lang="en-US" b="0" i="0" u="none" strike="noStrike" dirty="0" smtClean="0">
              <a:effectLst/>
            </a:endParaRPr>
          </a:p>
          <a:p>
            <a:r>
              <a:rPr lang="en-US" sz="800" b="1" dirty="0"/>
              <a:t>In-person communications matter to business leaders, with 75 percent indicating in-person collaboration as critical to business success, affecting business outcomes more than other forms of communication.</a:t>
            </a:r>
          </a:p>
          <a:p>
            <a:r>
              <a:rPr lang="en-US" b="1" i="0" u="none" strike="noStrike" baseline="0" dirty="0" smtClean="0">
                <a:effectLst/>
              </a:rPr>
              <a:t>SOURCE</a:t>
            </a:r>
          </a:p>
          <a:p>
            <a:r>
              <a:rPr lang="en-US" sz="800" dirty="0"/>
              <a:t>Economist Intelligence Unit Study, December 2011</a:t>
            </a:r>
          </a:p>
          <a:p>
            <a:r>
              <a:rPr lang="en-US" sz="800" dirty="0"/>
              <a:t>https://www.cisco.com/web/telepresence/pro/eiu-research-whitepaper.pdf</a:t>
            </a:r>
          </a:p>
          <a:p>
            <a:endParaRPr lang="en-US" sz="800" b="1" u="sng" dirty="0">
              <a:ea typeface="MS PGothic" pitchFamily="34" charset="-128"/>
              <a:cs typeface="MS PGothic" pitchFamily="34" charset="-128"/>
            </a:endParaRPr>
          </a:p>
          <a:p>
            <a:r>
              <a:rPr lang="en-US" sz="800" b="1" u="sng" dirty="0">
                <a:ea typeface="MS PGothic" pitchFamily="34" charset="-128"/>
                <a:cs typeface="MS PGothic" pitchFamily="34" charset="-128"/>
              </a:rPr>
              <a:t>POSITIVE EFFECTS AT WORK</a:t>
            </a:r>
            <a:endParaRPr lang="en-US" sz="800" dirty="0">
              <a:ea typeface="MS PGothic" pitchFamily="34" charset="-128"/>
              <a:cs typeface="MS PGothic" pitchFamily="34" charset="-128"/>
            </a:endParaRPr>
          </a:p>
          <a:p>
            <a:pPr defTabSz="470546" eaLnBrk="1" fontAlgn="auto" hangingPunct="1">
              <a:spcBef>
                <a:spcPts val="0"/>
              </a:spcBef>
              <a:spcAft>
                <a:spcPts val="0"/>
              </a:spcAft>
              <a:defRPr/>
            </a:pPr>
            <a:r>
              <a:rPr lang="en-US" sz="800" dirty="0">
                <a:ea typeface="MS PGothic" pitchFamily="34" charset="-128"/>
                <a:cs typeface="MS PGothic" pitchFamily="34" charset="-128"/>
              </a:rPr>
              <a:t>SOURCE </a:t>
            </a:r>
          </a:p>
          <a:p>
            <a:pPr defTabSz="470546" eaLnBrk="1" fontAlgn="auto" hangingPunct="1">
              <a:spcBef>
                <a:spcPts val="0"/>
              </a:spcBef>
              <a:spcAft>
                <a:spcPts val="0"/>
              </a:spcAft>
              <a:defRPr/>
            </a:pPr>
            <a:r>
              <a:rPr lang="en-US" sz="800" dirty="0">
                <a:ea typeface="MS PGothic" pitchFamily="34" charset="-128"/>
                <a:cs typeface="MS PGothic" pitchFamily="34" charset="-128"/>
              </a:rPr>
              <a:t>Aberdeen Group Research Brief: The ROI of Video Collaboration</a:t>
            </a:r>
          </a:p>
          <a:p>
            <a:r>
              <a:rPr lang="en-US" sz="800" dirty="0">
                <a:ea typeface="MS PGothic" pitchFamily="34" charset="-128"/>
                <a:cs typeface="MS PGothic" pitchFamily="34" charset="-128"/>
              </a:rPr>
              <a:t>http://www.cisco.com/en/US/solutions/collateral/ns1168/roi_of_video_collaboration.pdf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D340018-577B-4C94-8943-BF0D6ABA3ABC}" type="slidenum">
              <a:rPr lang="en-US" smtClean="0"/>
              <a:pPr/>
              <a:t>5</a:t>
            </a:fld>
            <a:endParaRPr lang="en-US" dirty="0"/>
          </a:p>
        </p:txBody>
      </p:sp>
    </p:spTree>
    <p:extLst>
      <p:ext uri="{BB962C8B-B14F-4D97-AF65-F5344CB8AC3E}">
        <p14:creationId xmlns:p14="http://schemas.microsoft.com/office/powerpoint/2010/main" val="666404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2213" y="704850"/>
            <a:ext cx="4692650" cy="3521075"/>
          </a:xfrm>
        </p:spPr>
      </p:sp>
      <p:sp>
        <p:nvSpPr>
          <p:cNvPr id="3" name="Notes Placeholder 2"/>
          <p:cNvSpPr>
            <a:spLocks noGrp="1"/>
          </p:cNvSpPr>
          <p:nvPr>
            <p:ph type="body" idx="1"/>
          </p:nvPr>
        </p:nvSpPr>
        <p:spPr/>
        <p:txBody>
          <a:bodyPr>
            <a:normAutofit fontScale="92500" lnSpcReduction="10000"/>
          </a:bodyPr>
          <a:lstStyle/>
          <a:p>
            <a:pPr defTabSz="890183">
              <a:defRPr/>
            </a:pPr>
            <a:r>
              <a:rPr lang="en-US" dirty="0" smtClean="0"/>
              <a:t>Before</a:t>
            </a:r>
            <a:r>
              <a:rPr lang="en-US" baseline="0" dirty="0" smtClean="0"/>
              <a:t> we get into Video Smart Start offers, lets give context to the market forces that are driving video collaboration for everyone, everywhere. We are laser-focused on what our customers need.  THIS SLIDE SHOWS WHAT IS HAPPENING AND WHY NEW Solutions are NEEDED TO SOLVE THESE PROBLEMS!!</a:t>
            </a:r>
          </a:p>
          <a:p>
            <a:pPr defTabSz="890183">
              <a:defRPr/>
            </a:pPr>
            <a:r>
              <a:rPr lang="en-US" dirty="0" smtClean="0"/>
              <a:t>In the mobile, global, social world, video is the new standard in communication. Your business can’t afford to be left behind. </a:t>
            </a:r>
          </a:p>
          <a:p>
            <a:pPr defTabSz="890183">
              <a:defRPr/>
            </a:pPr>
            <a:endParaRPr lang="en-US" baseline="0" dirty="0" smtClean="0"/>
          </a:p>
          <a:p>
            <a:pPr defTabSz="890183">
              <a:defRPr/>
            </a:pPr>
            <a:endParaRPr lang="en-US" dirty="0" smtClean="0"/>
          </a:p>
          <a:p>
            <a:pPr defTabSz="890183">
              <a:defRPr/>
            </a:pPr>
            <a:r>
              <a:rPr lang="en-US" dirty="0" smtClean="0"/>
              <a:t>The explosive growth in video-enabled workforce has created both opportunities and challenges for companies looking to take advantage of video collaboration solutions.  Let’s look at</a:t>
            </a:r>
            <a:r>
              <a:rPr lang="en-US" baseline="0" dirty="0" smtClean="0"/>
              <a:t> some of the stats that show this growth:</a:t>
            </a:r>
            <a:endParaRPr lang="en-US" dirty="0" smtClean="0"/>
          </a:p>
          <a:p>
            <a:pPr defTabSz="890183">
              <a:defRPr/>
            </a:pPr>
            <a:endParaRPr lang="en-US" dirty="0" smtClean="0"/>
          </a:p>
          <a:p>
            <a:pPr defTabSz="890183">
              <a:defRPr/>
            </a:pPr>
            <a:r>
              <a:rPr lang="en-US" dirty="0" smtClean="0"/>
              <a:t>Starting with the upper left hand corner – </a:t>
            </a:r>
          </a:p>
          <a:p>
            <a:pPr marL="242379" indent="-242379">
              <a:spcBef>
                <a:spcPct val="0"/>
              </a:spcBef>
              <a:buFont typeface="+mj-lt"/>
              <a:buAutoNum type="arabicPeriod"/>
            </a:pPr>
            <a:r>
              <a:rPr lang="en-US" dirty="0" smtClean="0">
                <a:solidFill>
                  <a:schemeClr val="tx2"/>
                </a:solidFill>
                <a:cs typeface="Arial" charset="0"/>
              </a:rPr>
              <a:t>By 2015, there will 132 million active video soft client users and an expected increase in excess of 340% in soft-client deployments across all business sectors and company sizes between 2010 and 2012 alone.</a:t>
            </a:r>
            <a:r>
              <a:rPr lang="en-US" sz="800" dirty="0">
                <a:solidFill>
                  <a:schemeClr val="tx2"/>
                </a:solidFill>
                <a:cs typeface="Arial" charset="0"/>
              </a:rPr>
              <a:t> </a:t>
            </a:r>
          </a:p>
          <a:p>
            <a:pPr marL="587302" lvl="1" indent="-242379">
              <a:spcBef>
                <a:spcPct val="0"/>
              </a:spcBef>
              <a:buFont typeface="Arial" pitchFamily="34" charset="0"/>
              <a:buChar char="•"/>
            </a:pPr>
            <a:r>
              <a:rPr lang="en-US" sz="800" dirty="0">
                <a:solidFill>
                  <a:schemeClr val="tx2"/>
                </a:solidFill>
                <a:cs typeface="Arial" charset="0"/>
              </a:rPr>
              <a:t>Source: Gartner, “Market Trends: Videoconferencing Worldwide 2011,” April 28, 2011</a:t>
            </a:r>
            <a:r>
              <a:rPr lang="en-US" sz="800" dirty="0">
                <a:solidFill>
                  <a:srgbClr val="000000"/>
                </a:solidFill>
                <a:cs typeface="Arial" charset="0"/>
              </a:rPr>
              <a:t>. </a:t>
            </a:r>
            <a:endParaRPr lang="en-US" dirty="0" smtClean="0"/>
          </a:p>
          <a:p>
            <a:pPr fontAlgn="base">
              <a:spcBef>
                <a:spcPct val="0"/>
              </a:spcBef>
              <a:spcAft>
                <a:spcPct val="0"/>
              </a:spcAft>
              <a:buFont typeface="+mj-lt"/>
              <a:buAutoNum type="arabicPeriod"/>
            </a:pPr>
            <a:r>
              <a:rPr lang="en-US" dirty="0" smtClean="0">
                <a:solidFill>
                  <a:schemeClr val="tx2"/>
                </a:solidFill>
                <a:cs typeface="Arial" charset="0"/>
              </a:rPr>
              <a:t>Nearly half of information workers will have some type of personal video solution in 2016, up from just 15% today. </a:t>
            </a:r>
          </a:p>
          <a:p>
            <a:pPr marL="762094" lvl="1" indent="-174793">
              <a:spcBef>
                <a:spcPct val="0"/>
              </a:spcBef>
              <a:buFont typeface="Arial" pitchFamily="34" charset="0"/>
              <a:buChar char="•"/>
            </a:pPr>
            <a:r>
              <a:rPr lang="en-US" sz="800" dirty="0">
                <a:solidFill>
                  <a:schemeClr val="tx2"/>
                </a:solidFill>
                <a:cs typeface="Arial" charset="0"/>
              </a:rPr>
              <a:t>Source: Forrester - Preparing for Uneven Corporate Adoption of Video Communications, May 9, 2011</a:t>
            </a:r>
          </a:p>
          <a:p>
            <a:pPr fontAlgn="base">
              <a:spcBef>
                <a:spcPct val="0"/>
              </a:spcBef>
              <a:spcAft>
                <a:spcPct val="0"/>
              </a:spcAft>
              <a:buFont typeface="+mj-lt"/>
              <a:buAutoNum type="arabicPeriod"/>
            </a:pPr>
            <a:r>
              <a:rPr lang="en-US" sz="800" dirty="0">
                <a:solidFill>
                  <a:schemeClr val="tx2"/>
                </a:solidFill>
              </a:rPr>
              <a:t>84 of the “100 Best Companies to Work For 2013” list telecommuting benefits for employees </a:t>
            </a:r>
          </a:p>
          <a:p>
            <a:pPr fontAlgn="base">
              <a:spcBef>
                <a:spcPct val="0"/>
              </a:spcBef>
              <a:spcAft>
                <a:spcPct val="0"/>
              </a:spcAft>
              <a:buFont typeface="+mj-lt"/>
              <a:buAutoNum type="arabicPeriod"/>
            </a:pPr>
            <a:r>
              <a:rPr lang="en-US" sz="800" dirty="0">
                <a:solidFill>
                  <a:schemeClr val="tx2"/>
                </a:solidFill>
              </a:rPr>
              <a:t>94% agree that videoconferencing improves efficiency/productivity* </a:t>
            </a:r>
          </a:p>
          <a:p>
            <a:pPr marL="762094" lvl="1" indent="-174793">
              <a:buFont typeface="Arial" pitchFamily="34" charset="0"/>
              <a:buChar char="•"/>
            </a:pPr>
            <a:r>
              <a:rPr lang="en-US" sz="800" dirty="0">
                <a:solidFill>
                  <a:schemeClr val="tx2"/>
                </a:solidFill>
              </a:rPr>
              <a:t>Source:  End-User Survey: The “Real” Benefits of Video’, </a:t>
            </a:r>
            <a:r>
              <a:rPr lang="en-US" sz="800" dirty="0" smtClean="0">
                <a:solidFill>
                  <a:schemeClr val="tx2"/>
                </a:solidFill>
              </a:rPr>
              <a:t>February </a:t>
            </a:r>
            <a:r>
              <a:rPr lang="en-US" sz="800" dirty="0">
                <a:solidFill>
                  <a:schemeClr val="tx2"/>
                </a:solidFill>
              </a:rPr>
              <a:t>2013 </a:t>
            </a:r>
          </a:p>
          <a:p>
            <a:pPr fontAlgn="base">
              <a:spcBef>
                <a:spcPct val="0"/>
              </a:spcBef>
              <a:spcAft>
                <a:spcPct val="0"/>
              </a:spcAft>
            </a:pPr>
            <a:endParaRPr lang="en-US" sz="800" dirty="0">
              <a:solidFill>
                <a:srgbClr val="000000"/>
              </a:solidFill>
              <a:cs typeface="Arial" charset="0"/>
            </a:endParaRPr>
          </a:p>
          <a:p>
            <a:pPr fontAlgn="base">
              <a:spcBef>
                <a:spcPct val="0"/>
              </a:spcBef>
              <a:spcAft>
                <a:spcPct val="0"/>
              </a:spcAft>
            </a:pPr>
            <a:endParaRPr lang="en-US" sz="800" dirty="0">
              <a:solidFill>
                <a:schemeClr val="tx2"/>
              </a:solidFill>
              <a:cs typeface="Arial" charset="0"/>
            </a:endParaRPr>
          </a:p>
          <a:p>
            <a:pPr defTabSz="890183">
              <a:defRPr/>
            </a:pPr>
            <a:endParaRPr lang="en-US" dirty="0" smtClean="0"/>
          </a:p>
          <a:p>
            <a:pPr defTabSz="890183">
              <a:defRPr/>
            </a:pPr>
            <a:endParaRPr lang="en-US" dirty="0" smtClean="0"/>
          </a:p>
          <a:p>
            <a:pPr defTabSz="890183">
              <a:defRPr/>
            </a:pPr>
            <a:r>
              <a:rPr lang="en-US" dirty="0" smtClean="0"/>
              <a:t>These companies are weighing their options considering cost, ease-of-use, reliability, interoperability, scalability. </a:t>
            </a:r>
          </a:p>
          <a:p>
            <a:pPr defTabSz="890183">
              <a:defRPr/>
            </a:pPr>
            <a:endParaRPr lang="en-US" dirty="0" smtClean="0"/>
          </a:p>
          <a:p>
            <a:pPr defTabSz="890183">
              <a:defRPr/>
            </a:pPr>
            <a:r>
              <a:rPr lang="en-US" dirty="0" smtClean="0"/>
              <a:t>But interoperability is the key – in fact: </a:t>
            </a:r>
          </a:p>
          <a:p>
            <a:pPr defTabSz="890183">
              <a:defRPr/>
            </a:pPr>
            <a:r>
              <a:rPr lang="en-US" dirty="0" smtClean="0"/>
              <a:t>4. More than 58% of IT leaders cite 'Interoperability' as their chief obstacle to UC success</a:t>
            </a:r>
            <a:r>
              <a:rPr lang="en-US" baseline="0" dirty="0" smtClean="0"/>
              <a:t> (see lower right hand corner)</a:t>
            </a:r>
            <a:r>
              <a:rPr lang="en-US" dirty="0" smtClean="0"/>
              <a:t> </a:t>
            </a:r>
          </a:p>
          <a:p>
            <a:pPr defTabSz="890183">
              <a:defRPr/>
            </a:pPr>
            <a:endParaRPr lang="en-US" dirty="0" smtClean="0"/>
          </a:p>
          <a:p>
            <a:pPr defTabSz="890183">
              <a:defRPr/>
            </a:pPr>
            <a:r>
              <a:rPr lang="en-US" dirty="0" smtClean="0"/>
              <a:t>They are considering</a:t>
            </a:r>
            <a:r>
              <a:rPr lang="en-US" baseline="0" dirty="0" smtClean="0"/>
              <a:t> video collaboration technology </a:t>
            </a:r>
            <a:r>
              <a:rPr lang="en-US" dirty="0" smtClean="0"/>
              <a:t>because, simply put, they need an enterprise class solution for multi-party video collaboration that will extend to their existing business applications and process and work with the broadest possible audience, on any device – room, laptop, tablet, etc., without compromising interoperability with existing and future investments.  These requirements are rooted in the trends exploding in the industry today including the use of mobile video (desktop, smart phone or tablet) and pitfalls or video collaboration systems, protocols and standards that do not interoperate today.</a:t>
            </a:r>
          </a:p>
          <a:p>
            <a:pPr defTabSz="890183">
              <a:defRPr/>
            </a:pPr>
            <a:endParaRPr lang="en-US" dirty="0" smtClean="0">
              <a:latin typeface="Times" pitchFamily="18" charset="0"/>
            </a:endParaRPr>
          </a:p>
          <a:p>
            <a:pPr defTabSz="890183">
              <a:defRPr/>
            </a:pPr>
            <a:r>
              <a:rPr lang="en-US" dirty="0" smtClean="0">
                <a:latin typeface="Times" pitchFamily="18" charset="0"/>
              </a:rPr>
              <a:t>Polycom is addressing these market</a:t>
            </a:r>
            <a:r>
              <a:rPr lang="en-US" baseline="0" dirty="0" smtClean="0">
                <a:latin typeface="Times" pitchFamily="18" charset="0"/>
              </a:rPr>
              <a:t> forces with our new Video Smart Start Offers</a:t>
            </a:r>
            <a:endParaRPr lang="en-US" dirty="0" smtClean="0">
              <a:latin typeface="Times" pitchFamily="18" charset="0"/>
            </a:endParaRPr>
          </a:p>
          <a:p>
            <a:pPr>
              <a:buNone/>
            </a:pPr>
            <a:endParaRPr lang="en-US"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6</a:t>
            </a:fld>
            <a:endParaRPr lang="en-US" dirty="0"/>
          </a:p>
        </p:txBody>
      </p:sp>
    </p:spTree>
    <p:extLst>
      <p:ext uri="{BB962C8B-B14F-4D97-AF65-F5344CB8AC3E}">
        <p14:creationId xmlns:p14="http://schemas.microsoft.com/office/powerpoint/2010/main" val="3867170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21"/>
              </a:spcBef>
            </a:pPr>
            <a:r>
              <a:rPr lang="en-US" dirty="0" smtClean="0">
                <a:solidFill>
                  <a:srgbClr val="333333"/>
                </a:solidFill>
                <a:latin typeface="CiscoSans ExtraLight" pitchFamily="34" charset="0"/>
              </a:rPr>
              <a:t>Video and the visual medium delivers the most natural collaboration experience possible.   </a:t>
            </a:r>
          </a:p>
          <a:p>
            <a:pPr marL="243489" indent="-243489">
              <a:spcBef>
                <a:spcPts val="621"/>
              </a:spcBef>
            </a:pPr>
            <a:endParaRPr lang="en-US" dirty="0" smtClean="0">
              <a:solidFill>
                <a:srgbClr val="333333"/>
              </a:solidFill>
              <a:latin typeface="CiscoSans ExtraLight" pitchFamily="34" charset="0"/>
            </a:endParaRPr>
          </a:p>
          <a:p>
            <a:pPr marL="243489" indent="-243489">
              <a:spcBef>
                <a:spcPts val="621"/>
              </a:spcBef>
            </a:pPr>
            <a:r>
              <a:rPr lang="en-US" b="1" u="sng" dirty="0" smtClean="0">
                <a:solidFill>
                  <a:srgbClr val="333333"/>
                </a:solidFill>
                <a:latin typeface="CiscoSans ExtraLight" pitchFamily="34" charset="0"/>
              </a:rPr>
              <a:t>The Benefits of Visual Communication</a:t>
            </a:r>
          </a:p>
          <a:p>
            <a:pPr marL="243489" indent="-243489">
              <a:spcBef>
                <a:spcPts val="621"/>
              </a:spcBef>
            </a:pPr>
            <a:r>
              <a:rPr lang="en-US" dirty="0" smtClean="0">
                <a:solidFill>
                  <a:srgbClr val="333333"/>
                </a:solidFill>
                <a:latin typeface="CiscoSans ExtraLight" pitchFamily="34" charset="0"/>
              </a:rPr>
              <a:t>64% of communication is non-verbal</a:t>
            </a:r>
          </a:p>
          <a:p>
            <a:pPr marL="243489" indent="-243489">
              <a:spcBef>
                <a:spcPts val="621"/>
              </a:spcBef>
            </a:pPr>
            <a:r>
              <a:rPr lang="en-US" dirty="0" smtClean="0">
                <a:solidFill>
                  <a:srgbClr val="333333"/>
                </a:solidFill>
                <a:latin typeface="CiscoSans ExtraLight" pitchFamily="34" charset="0"/>
              </a:rPr>
              <a:t>One third of the human cortex is dedicated to vision</a:t>
            </a:r>
          </a:p>
          <a:p>
            <a:pPr>
              <a:spcBef>
                <a:spcPts val="621"/>
              </a:spcBef>
            </a:pPr>
            <a:r>
              <a:rPr lang="en-US" baseline="30000" dirty="0" smtClean="0">
                <a:solidFill>
                  <a:schemeClr val="tx1">
                    <a:lumMod val="75000"/>
                  </a:schemeClr>
                </a:solidFill>
              </a:rPr>
              <a:t>1 </a:t>
            </a:r>
            <a:r>
              <a:rPr lang="en-US" dirty="0" smtClean="0">
                <a:solidFill>
                  <a:schemeClr val="tx1">
                    <a:lumMod val="75000"/>
                  </a:schemeClr>
                </a:solidFill>
              </a:rPr>
              <a:t>Kandola, Pearn “</a:t>
            </a:r>
            <a:r>
              <a:rPr lang="en-US" i="1" dirty="0" smtClean="0">
                <a:solidFill>
                  <a:schemeClr val="tx1">
                    <a:lumMod val="75000"/>
                  </a:schemeClr>
                </a:solidFill>
              </a:rPr>
              <a:t>The Psychology of Effective Business Communications in Geographically Dispersed Teams”, </a:t>
            </a:r>
            <a:r>
              <a:rPr lang="en-US" dirty="0" smtClean="0">
                <a:solidFill>
                  <a:schemeClr val="tx1">
                    <a:lumMod val="75000"/>
                  </a:schemeClr>
                </a:solidFill>
              </a:rPr>
              <a:t>Cisco Systems, September 2006</a:t>
            </a:r>
          </a:p>
          <a:p>
            <a:pPr>
              <a:spcBef>
                <a:spcPts val="621"/>
              </a:spcBef>
            </a:pPr>
            <a:r>
              <a:rPr lang="en-US" baseline="30000" dirty="0" smtClean="0">
                <a:solidFill>
                  <a:schemeClr val="tx1">
                    <a:lumMod val="75000"/>
                  </a:schemeClr>
                </a:solidFill>
              </a:rPr>
              <a:t>2 </a:t>
            </a:r>
            <a:r>
              <a:rPr lang="en-US" dirty="0" smtClean="0">
                <a:solidFill>
                  <a:schemeClr val="tx1">
                    <a:lumMod val="75000"/>
                  </a:schemeClr>
                </a:solidFill>
              </a:rPr>
              <a:t>Vision Group Research, FMRIB, University of Oxford, UK</a:t>
            </a:r>
          </a:p>
          <a:p>
            <a:pPr marL="243489" indent="-243489">
              <a:spcBef>
                <a:spcPts val="621"/>
              </a:spcBef>
            </a:pPr>
            <a:endParaRPr lang="en-US" dirty="0" smtClean="0">
              <a:solidFill>
                <a:srgbClr val="333333"/>
              </a:solidFill>
              <a:latin typeface="CiscoSans ExtraLight" pitchFamily="34" charset="0"/>
            </a:endParaRPr>
          </a:p>
          <a:p>
            <a:endParaRPr lang="en-US" dirty="0"/>
          </a:p>
        </p:txBody>
      </p:sp>
      <p:sp>
        <p:nvSpPr>
          <p:cNvPr id="4" name="Slide Number Placeholder 3"/>
          <p:cNvSpPr>
            <a:spLocks noGrp="1"/>
          </p:cNvSpPr>
          <p:nvPr>
            <p:ph type="sldNum" sz="quarter" idx="10"/>
          </p:nvPr>
        </p:nvSpPr>
        <p:spPr/>
        <p:txBody>
          <a:bodyPr/>
          <a:lstStyle/>
          <a:p>
            <a:fld id="{0D340018-577B-4C94-8943-BF0D6ABA3ABC}" type="slidenum">
              <a:rPr lang="en-US" smtClean="0"/>
              <a:pPr/>
              <a:t>8</a:t>
            </a:fld>
            <a:endParaRPr lang="en-US" dirty="0"/>
          </a:p>
        </p:txBody>
      </p:sp>
    </p:spTree>
    <p:extLst>
      <p:ext uri="{BB962C8B-B14F-4D97-AF65-F5344CB8AC3E}">
        <p14:creationId xmlns:p14="http://schemas.microsoft.com/office/powerpoint/2010/main" val="130601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EA8C450-B8E1-44BD-ACB4-654BBA74647F}" type="slidenum">
              <a:rPr lang="en-US" smtClean="0"/>
              <a:pPr>
                <a:defRPr/>
              </a:pPr>
              <a:t>9</a:t>
            </a:fld>
            <a:endParaRPr lang="en-US" dirty="0"/>
          </a:p>
        </p:txBody>
      </p:sp>
    </p:spTree>
    <p:extLst>
      <p:ext uri="{BB962C8B-B14F-4D97-AF65-F5344CB8AC3E}">
        <p14:creationId xmlns:p14="http://schemas.microsoft.com/office/powerpoint/2010/main" val="3491281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dirty="0" smtClean="0"/>
              <a:t>The ability to collaborate and work together is becoming increasingly important as students enter the workforce.  </a:t>
            </a:r>
          </a:p>
          <a:p>
            <a:pPr>
              <a:defRPr/>
            </a:pPr>
            <a:r>
              <a:rPr dirty="0" smtClean="0"/>
              <a:t>In fact, here at Cisco, our culture is built around collaboration and our ability to use technologies to work better together, in a more seamless way, regardless of time or location.</a:t>
            </a:r>
          </a:p>
          <a:p>
            <a:pPr>
              <a:defRPr/>
            </a:pPr>
            <a:r>
              <a:rPr dirty="0" smtClean="0"/>
              <a:t>Collaborative learning takes many shapes in schools.</a:t>
            </a:r>
          </a:p>
          <a:p>
            <a:pPr>
              <a:defRPr/>
            </a:pPr>
            <a:r>
              <a:rPr dirty="0" smtClean="0"/>
              <a:t>It can be formal learning, which is scheduled and instructor-led, and could be based on a solution such as our WebEx Training Center Virtual Classroom, our Show-and-Share Video portal, or TelePresence.</a:t>
            </a:r>
          </a:p>
          <a:p>
            <a:pPr>
              <a:defRPr/>
            </a:pPr>
            <a:r>
              <a:rPr dirty="0" smtClean="0"/>
              <a:t>Collaborative learning could also take place using either live or on-demand video, again with Show-and-Share, WebEx, TelePresence, and Flip Video cameras.  Imagine students recording themselves for a class project, and then posting these videos to a video portal or to their learning portfolios.</a:t>
            </a:r>
          </a:p>
          <a:p>
            <a:pPr>
              <a:defRPr/>
            </a:pPr>
            <a:r>
              <a:rPr dirty="0" smtClean="0"/>
              <a:t>Finally, collaborative learning can take place informally, anytime, anywhere based on Unified Communications and WebEx.  Students can work in groups over WebEx from their homes after school, or they can connect via IM and share folders and files through WebEx Connect.</a:t>
            </a:r>
          </a:p>
          <a:p>
            <a:pPr>
              <a:defRPr/>
            </a:pPr>
            <a:endParaRPr dirty="0"/>
          </a:p>
        </p:txBody>
      </p:sp>
      <p:sp>
        <p:nvSpPr>
          <p:cNvPr id="84996"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dirty="0" smtClean="0">
                <a:cs typeface="Arial" charset="0"/>
              </a:rPr>
              <a:t>© 2010, Cisco Systems, Inc. All rights reserved.</a:t>
            </a:r>
          </a:p>
          <a:p>
            <a:r>
              <a:rPr lang="en-US" dirty="0" smtClean="0">
                <a:cs typeface="Arial" charset="0"/>
              </a:rPr>
              <a:t>Presentation_ID.scr</a:t>
            </a:r>
          </a:p>
        </p:txBody>
      </p:sp>
      <p:sp>
        <p:nvSpPr>
          <p:cNvPr id="8499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4756566-ED51-45CD-AEB8-D643F43722CA}" type="slidenum">
              <a:rPr lang="en-US" smtClean="0"/>
              <a:pPr>
                <a:defRPr/>
              </a:pPr>
              <a:t>15</a:t>
            </a:fld>
            <a:endParaRPr lang="en-US" dirty="0" smtClean="0"/>
          </a:p>
        </p:txBody>
      </p:sp>
    </p:spTree>
    <p:extLst>
      <p:ext uri="{BB962C8B-B14F-4D97-AF65-F5344CB8AC3E}">
        <p14:creationId xmlns:p14="http://schemas.microsoft.com/office/powerpoint/2010/main" val="2765730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solidFill>
                  <a:srgbClr val="000000"/>
                </a:solidFill>
              </a:rPr>
              <a:t>Note to SPEAKER: </a:t>
            </a:r>
            <a:r>
              <a:rPr lang="en-US" dirty="0">
                <a:solidFill>
                  <a:srgbClr val="000000"/>
                </a:solidFill>
              </a:rPr>
              <a:t>It’s important you pause and take time to explain this slide. The customer will identify with at least one of these bullets; ask them to elaborate on their past experiences to help transition to subsequent the offer slides. </a:t>
            </a:r>
            <a:endParaRPr lang="en-US" b="1" dirty="0">
              <a:solidFill>
                <a:srgbClr val="000000"/>
              </a:solidFill>
            </a:endParaRPr>
          </a:p>
          <a:p>
            <a:pPr lvl="0"/>
            <a:endParaRPr lang="en-US" b="1" dirty="0">
              <a:solidFill>
                <a:srgbClr val="000000"/>
              </a:solidFill>
            </a:endParaRPr>
          </a:p>
          <a:p>
            <a:pPr lvl="0"/>
            <a:r>
              <a:rPr lang="en-US" dirty="0">
                <a:solidFill>
                  <a:srgbClr val="000000"/>
                </a:solidFill>
              </a:rPr>
              <a:t>How many of you have ever:</a:t>
            </a:r>
          </a:p>
          <a:p>
            <a:pPr lvl="1"/>
            <a:endParaRPr lang="en-US" dirty="0">
              <a:solidFill>
                <a:srgbClr val="000000"/>
              </a:solidFill>
            </a:endParaRPr>
          </a:p>
          <a:p>
            <a:pPr>
              <a:buFontTx/>
              <a:buChar char="-"/>
            </a:pPr>
            <a:r>
              <a:rPr lang="en-US" baseline="0" dirty="0" smtClean="0"/>
              <a:t>Had a limited experience with telepresence, not being able to talk to external participants?</a:t>
            </a:r>
          </a:p>
          <a:p>
            <a:pPr>
              <a:buFontTx/>
              <a:buChar char="-"/>
            </a:pPr>
            <a:r>
              <a:rPr lang="en-US" baseline="0" dirty="0" smtClean="0"/>
              <a:t>Had hard-to-use or ineffective equipment/systems and use cases before?</a:t>
            </a:r>
          </a:p>
          <a:p>
            <a:pPr>
              <a:buFontTx/>
              <a:buChar char="-"/>
            </a:pPr>
            <a:r>
              <a:rPr lang="en-US" dirty="0" smtClean="0"/>
              <a:t>Had</a:t>
            </a:r>
            <a:r>
              <a:rPr lang="en-US" baseline="0" dirty="0" smtClean="0"/>
              <a:t> issues or perceive issues with managing costs to deploy and manage?</a:t>
            </a:r>
          </a:p>
          <a:p>
            <a:pPr>
              <a:buFontTx/>
              <a:buChar char="-"/>
            </a:pPr>
            <a:r>
              <a:rPr lang="en-US" baseline="0" dirty="0" smtClean="0"/>
              <a:t>Had issues or perceive issues with staffing/support for it?</a:t>
            </a:r>
          </a:p>
          <a:p>
            <a:pPr>
              <a:buFontTx/>
              <a:buChar char="-"/>
            </a:pPr>
            <a:r>
              <a:rPr lang="en-US" baseline="0" dirty="0" smtClean="0"/>
              <a:t>Don’t know how to value telepresence vs. video conferencing vs. video chat?</a:t>
            </a:r>
            <a:endParaRPr lang="en-US" dirty="0" smtClean="0"/>
          </a:p>
          <a:p>
            <a:endParaRPr lang="en-US" dirty="0"/>
          </a:p>
        </p:txBody>
      </p:sp>
      <p:sp>
        <p:nvSpPr>
          <p:cNvPr id="4" name="Slide Number Placeholder 3"/>
          <p:cNvSpPr>
            <a:spLocks noGrp="1"/>
          </p:cNvSpPr>
          <p:nvPr>
            <p:ph type="sldNum" sz="quarter" idx="10"/>
          </p:nvPr>
        </p:nvSpPr>
        <p:spPr/>
        <p:txBody>
          <a:bodyPr/>
          <a:lstStyle/>
          <a:p>
            <a:fld id="{0D340018-577B-4C94-8943-BF0D6ABA3ABC}" type="slidenum">
              <a:rPr lang="en-US" smtClean="0"/>
              <a:pPr/>
              <a:t>18</a:t>
            </a:fld>
            <a:endParaRPr lang="en-US" dirty="0"/>
          </a:p>
        </p:txBody>
      </p:sp>
    </p:spTree>
    <p:extLst>
      <p:ext uri="{BB962C8B-B14F-4D97-AF65-F5344CB8AC3E}">
        <p14:creationId xmlns:p14="http://schemas.microsoft.com/office/powerpoint/2010/main" val="387034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52400"/>
            <a:ext cx="60198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93751" y="1600200"/>
            <a:ext cx="743584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advTm="500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500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advTm="500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500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500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advTm="500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advTm="500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Tm="5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body" idx="1"/>
          </p:nvPr>
        </p:nvSpPr>
        <p:spPr bwMode="auto">
          <a:xfrm>
            <a:off x="685800" y="1625600"/>
            <a:ext cx="7772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1" name="Picture 13" descr="GreenBar"/>
          <p:cNvPicPr>
            <a:picLocks noChangeAspect="1" noChangeArrowheads="1"/>
          </p:cNvPicPr>
          <p:nvPr/>
        </p:nvPicPr>
        <p:blipFill>
          <a:blip r:embed="rId15" cstate="print"/>
          <a:srcRect t="9840"/>
          <a:stretch>
            <a:fillRect/>
          </a:stretch>
        </p:blipFill>
        <p:spPr bwMode="auto">
          <a:xfrm>
            <a:off x="0" y="-7938"/>
            <a:ext cx="9144000" cy="1163638"/>
          </a:xfrm>
          <a:prstGeom prst="rect">
            <a:avLst/>
          </a:prstGeom>
          <a:noFill/>
          <a:ln w="9525">
            <a:noFill/>
            <a:miter lim="800000"/>
            <a:headEnd/>
            <a:tailEnd/>
          </a:ln>
        </p:spPr>
      </p:pic>
      <p:sp>
        <p:nvSpPr>
          <p:cNvPr id="12291" name="Rectangle 3"/>
          <p:cNvSpPr>
            <a:spLocks noGrp="1" noChangeArrowheads="1"/>
          </p:cNvSpPr>
          <p:nvPr>
            <p:ph type="title"/>
          </p:nvPr>
        </p:nvSpPr>
        <p:spPr bwMode="auto">
          <a:xfrm>
            <a:off x="12700" y="0"/>
            <a:ext cx="9067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pic>
        <p:nvPicPr>
          <p:cNvPr id="2053" name="Picture 7" descr="OpaqueVG.jpg"/>
          <p:cNvPicPr>
            <a:picLocks noChangeAspect="1"/>
          </p:cNvPicPr>
          <p:nvPr/>
        </p:nvPicPr>
        <p:blipFill>
          <a:blip r:embed="rId16" cstate="print"/>
          <a:srcRect/>
          <a:stretch>
            <a:fillRect/>
          </a:stretch>
        </p:blipFill>
        <p:spPr bwMode="auto">
          <a:xfrm>
            <a:off x="8102600" y="5715000"/>
            <a:ext cx="774700" cy="711200"/>
          </a:xfrm>
          <a:prstGeom prst="rect">
            <a:avLst/>
          </a:prstGeom>
          <a:noFill/>
          <a:ln w="9525">
            <a:noFill/>
            <a:miter lim="800000"/>
            <a:headEnd/>
            <a:tailEnd/>
          </a:ln>
        </p:spPr>
      </p:pic>
      <p:pic>
        <p:nvPicPr>
          <p:cNvPr id="2054" name="Picture 8" descr="PPT_btm.jpg"/>
          <p:cNvPicPr>
            <a:picLocks noChangeAspect="1"/>
          </p:cNvPicPr>
          <p:nvPr/>
        </p:nvPicPr>
        <p:blipFill>
          <a:blip r:embed="rId17" cstate="print"/>
          <a:srcRect b="30556"/>
          <a:stretch>
            <a:fillRect/>
          </a:stretch>
        </p:blipFill>
        <p:spPr bwMode="auto">
          <a:xfrm>
            <a:off x="0" y="6553200"/>
            <a:ext cx="9144000" cy="304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advTm="5000"/>
  <p:txStyles>
    <p:titleStyle>
      <a:lvl1pPr algn="ctr" rtl="0" eaLnBrk="1" fontAlgn="base" hangingPunct="1">
        <a:spcBef>
          <a:spcPct val="0"/>
        </a:spcBef>
        <a:spcAft>
          <a:spcPct val="0"/>
        </a:spcAft>
        <a:defRPr sz="4400">
          <a:solidFill>
            <a:schemeClr val="bg1"/>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400">
          <a:solidFill>
            <a:schemeClr val="bg1"/>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4400">
          <a:solidFill>
            <a:schemeClr val="bg1"/>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4400">
          <a:solidFill>
            <a:schemeClr val="bg1"/>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4400">
          <a:solidFill>
            <a:schemeClr val="bg1"/>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4400">
          <a:solidFill>
            <a:schemeClr val="bg1"/>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4400">
          <a:solidFill>
            <a:schemeClr val="bg1"/>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4400">
          <a:solidFill>
            <a:schemeClr val="bg1"/>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4400">
          <a:solidFill>
            <a:schemeClr val="bg1"/>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png"/><Relationship Id="rId14"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jpe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a:xfrm>
            <a:off x="12700" y="0"/>
            <a:ext cx="9131300" cy="1295400"/>
          </a:xfrm>
          <a:prstGeom prst="roundRect">
            <a:avLst>
              <a:gd name="adj" fmla="val 50000"/>
            </a:avLst>
          </a:prstGeom>
        </p:spPr>
        <p:txBody>
          <a:bodyPr/>
          <a:lstStyle/>
          <a:p>
            <a:pPr eaLnBrk="1" hangingPunct="1"/>
            <a:r>
              <a:rPr lang="en-US" sz="4000" dirty="0" smtClean="0">
                <a:effectLst>
                  <a:outerShdw blurRad="38100" dist="38100" dir="2700000" algn="tl">
                    <a:srgbClr val="000000">
                      <a:alpha val="43137"/>
                    </a:srgbClr>
                  </a:outerShdw>
                </a:effectLst>
              </a:rPr>
              <a:t>Video Conferencing Overview</a:t>
            </a:r>
            <a:br>
              <a:rPr lang="en-US" sz="40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Today’s Applications</a:t>
            </a:r>
          </a:p>
        </p:txBody>
      </p:sp>
      <p:pic>
        <p:nvPicPr>
          <p:cNvPr id="15364" name="Picture 1"/>
          <p:cNvPicPr>
            <a:picLocks noChangeAspect="1" noChangeArrowheads="1"/>
          </p:cNvPicPr>
          <p:nvPr>
            <p:custDataLst>
              <p:tags r:id="rId1"/>
            </p:custDataLst>
          </p:nvPr>
        </p:nvPicPr>
        <p:blipFill>
          <a:blip r:embed="rId4" cstate="print"/>
          <a:srcRect/>
          <a:stretch>
            <a:fillRect/>
          </a:stretch>
        </p:blipFill>
        <p:spPr bwMode="auto">
          <a:xfrm>
            <a:off x="3429000" y="2133600"/>
            <a:ext cx="2133600" cy="1447800"/>
          </a:xfrm>
          <a:prstGeom prst="rect">
            <a:avLst/>
          </a:prstGeom>
          <a:noFill/>
          <a:ln w="9525">
            <a:noFill/>
            <a:miter lim="800000"/>
            <a:headEnd/>
            <a:tailEnd/>
          </a:ln>
        </p:spPr>
      </p:pic>
      <p:pic>
        <p:nvPicPr>
          <p:cNvPr id="15365" name="Picture 1" descr="\\vgapp01\users\ddriscoll\Video Guidance\MARKETING - IMAGES\Datasheet Images\VG_Overview.jpg"/>
          <p:cNvPicPr>
            <a:picLocks noChangeAspect="1" noChangeArrowheads="1"/>
          </p:cNvPicPr>
          <p:nvPr/>
        </p:nvPicPr>
        <p:blipFill>
          <a:blip r:embed="rId5" cstate="print"/>
          <a:srcRect/>
          <a:stretch>
            <a:fillRect/>
          </a:stretch>
        </p:blipFill>
        <p:spPr bwMode="auto">
          <a:xfrm>
            <a:off x="5562600" y="2133600"/>
            <a:ext cx="1981200" cy="2819400"/>
          </a:xfrm>
          <a:prstGeom prst="rect">
            <a:avLst/>
          </a:prstGeom>
          <a:noFill/>
          <a:ln w="9525">
            <a:noFill/>
            <a:miter lim="800000"/>
            <a:headEnd/>
            <a:tailEnd/>
          </a:ln>
        </p:spPr>
      </p:pic>
      <p:pic>
        <p:nvPicPr>
          <p:cNvPr id="15366" name="Picture 2" descr="\\vgapp01\users\ddriscoll\Video Guidance\MARKETING - IMAGES\Datasheet Images\VG_Connect_Services2 - Copy.jpg"/>
          <p:cNvPicPr>
            <a:picLocks noChangeAspect="1" noChangeArrowheads="1"/>
          </p:cNvPicPr>
          <p:nvPr/>
        </p:nvPicPr>
        <p:blipFill>
          <a:blip r:embed="rId6" cstate="print"/>
          <a:srcRect/>
          <a:stretch>
            <a:fillRect/>
          </a:stretch>
        </p:blipFill>
        <p:spPr bwMode="auto">
          <a:xfrm>
            <a:off x="3429000" y="3581400"/>
            <a:ext cx="2133600" cy="1366838"/>
          </a:xfrm>
          <a:prstGeom prst="rect">
            <a:avLst/>
          </a:prstGeom>
          <a:noFill/>
          <a:ln w="9525">
            <a:noFill/>
            <a:miter lim="800000"/>
            <a:headEnd/>
            <a:tailEnd/>
          </a:ln>
        </p:spPr>
      </p:pic>
      <p:pic>
        <p:nvPicPr>
          <p:cNvPr id="15367" name="Picture 2" descr="\\vgapp01\users\ddriscoll\Video Guidance\MARKETING - IMAGES\Datasheet Images\Partner_VG_connect_Service.jpg"/>
          <p:cNvPicPr>
            <a:picLocks noChangeAspect="1" noChangeArrowheads="1"/>
          </p:cNvPicPr>
          <p:nvPr/>
        </p:nvPicPr>
        <p:blipFill>
          <a:blip r:embed="rId7" cstate="print"/>
          <a:srcRect/>
          <a:stretch>
            <a:fillRect/>
          </a:stretch>
        </p:blipFill>
        <p:spPr bwMode="auto">
          <a:xfrm>
            <a:off x="1447800" y="2133600"/>
            <a:ext cx="1981200" cy="2819400"/>
          </a:xfrm>
          <a:prstGeom prst="rect">
            <a:avLst/>
          </a:prstGeom>
          <a:noFill/>
          <a:ln w="9525">
            <a:noFill/>
            <a:miter lim="800000"/>
            <a:headEnd/>
            <a:tailEnd/>
          </a:ln>
        </p:spPr>
      </p:pic>
    </p:spTree>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4294967295"/>
          </p:nvPr>
        </p:nvSpPr>
        <p:spPr>
          <a:xfrm>
            <a:off x="685800" y="1371600"/>
            <a:ext cx="7620000" cy="3429000"/>
          </a:xfrm>
        </p:spPr>
        <p:txBody>
          <a:bodyPr/>
          <a:lstStyle/>
          <a:p>
            <a:pPr algn="ctr" eaLnBrk="1" hangingPunct="1">
              <a:buFontTx/>
              <a:buNone/>
            </a:pPr>
            <a:r>
              <a:rPr lang="en-US" sz="4000" dirty="0" smtClean="0">
                <a:solidFill>
                  <a:schemeClr val="bg1"/>
                </a:solidFill>
              </a:rPr>
              <a:t>Visual Communications Overview</a:t>
            </a:r>
          </a:p>
          <a:p>
            <a:pPr eaLnBrk="1" hangingPunct="1">
              <a:buFontTx/>
              <a:buNone/>
            </a:pPr>
            <a:endParaRPr lang="en-US" sz="4000" dirty="0" smtClean="0">
              <a:solidFill>
                <a:schemeClr val="bg1"/>
              </a:solidFill>
            </a:endParaRPr>
          </a:p>
          <a:p>
            <a:pPr algn="ctr" eaLnBrk="1" hangingPunct="1">
              <a:buFontTx/>
              <a:buNone/>
            </a:pPr>
            <a:r>
              <a:rPr lang="en-US" dirty="0" smtClean="0">
                <a:solidFill>
                  <a:schemeClr val="bg1"/>
                </a:solidFill>
              </a:rPr>
              <a:t>Where are we going?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447800" y="1953161"/>
            <a:ext cx="6019800" cy="1569660"/>
          </a:xfrm>
          <a:prstGeom prst="rect">
            <a:avLst/>
          </a:prstGeom>
        </p:spPr>
        <p:txBody>
          <a:bodyPr wrap="square">
            <a:spAutoFit/>
          </a:bodyPr>
          <a:lstStyle/>
          <a:p>
            <a:pPr algn="ctr" eaLnBrk="1" hangingPunct="1">
              <a:buFontTx/>
              <a:buNone/>
            </a:pPr>
            <a:r>
              <a:rPr lang="en-US" sz="4800" dirty="0" smtClean="0">
                <a:solidFill>
                  <a:schemeClr val="bg1"/>
                </a:solidFill>
                <a:effectLst>
                  <a:outerShdw blurRad="38100" dist="38100" dir="2700000" algn="tl">
                    <a:srgbClr val="000000">
                      <a:alpha val="43137"/>
                    </a:srgbClr>
                  </a:outerShdw>
                </a:effectLst>
              </a:rPr>
              <a:t>A Few Vertical Market Applications</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4723768"/>
      </p:ext>
    </p:extLst>
  </p:cSld>
  <p:clrMapOvr>
    <a:masterClrMapping/>
  </p:clrMapOvr>
  <p:transition advTm="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Autofit/>
          </a:bodyPr>
          <a:lstStyle/>
          <a:p>
            <a:r>
              <a:rPr lang="en-US" sz="3600" dirty="0" smtClean="0">
                <a:solidFill>
                  <a:schemeClr val="bg1"/>
                </a:solidFill>
                <a:effectLst>
                  <a:outerShdw blurRad="38100" dist="38100" dir="2700000" algn="tl">
                    <a:srgbClr val="000000">
                      <a:alpha val="43137"/>
                    </a:srgbClr>
                  </a:outerShdw>
                </a:effectLst>
              </a:rPr>
              <a:t>Today’s Banking Solutions </a:t>
            </a:r>
            <a:endParaRPr lang="en-US" sz="36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1828800"/>
            <a:ext cx="5638800" cy="3886200"/>
          </a:xfrm>
        </p:spPr>
        <p:txBody>
          <a:bodyPr>
            <a:noAutofit/>
          </a:bodyPr>
          <a:lstStyle/>
          <a:p>
            <a:pPr marL="457200" indent="-457200">
              <a:spcAft>
                <a:spcPts val="600"/>
              </a:spcAft>
              <a:buBlip>
                <a:blip r:embed="rId2"/>
              </a:buBlip>
            </a:pPr>
            <a:r>
              <a:rPr lang="en-US" sz="2000" b="1" dirty="0" smtClean="0">
                <a:solidFill>
                  <a:srgbClr val="BB813B"/>
                </a:solidFill>
                <a:cs typeface="Arial" pitchFamily="34" charset="0"/>
              </a:rPr>
              <a:t>Demand staffing:    </a:t>
            </a:r>
            <a:r>
              <a:rPr lang="en-US" sz="2000" dirty="0" smtClean="0">
                <a:cs typeface="Arial" pitchFamily="34" charset="0"/>
              </a:rPr>
              <a:t>Since it is difficult to have all experts in all branches.</a:t>
            </a:r>
          </a:p>
          <a:p>
            <a:pPr marL="457200" indent="-457200">
              <a:spcAft>
                <a:spcPts val="600"/>
              </a:spcAft>
              <a:buBlip>
                <a:blip r:embed="rId2"/>
              </a:buBlip>
            </a:pPr>
            <a:r>
              <a:rPr lang="en-US" sz="2000" b="1" dirty="0" smtClean="0">
                <a:solidFill>
                  <a:srgbClr val="BB813B"/>
                </a:solidFill>
                <a:cs typeface="Arial" pitchFamily="34" charset="0"/>
              </a:rPr>
              <a:t>Human Resources :  </a:t>
            </a:r>
            <a:r>
              <a:rPr lang="en-US" sz="2000" dirty="0" smtClean="0">
                <a:solidFill>
                  <a:srgbClr val="5F604B"/>
                </a:solidFill>
                <a:cs typeface="Arial" pitchFamily="34" charset="0"/>
              </a:rPr>
              <a:t>Are conducting remote interviews and recruiting, employee training and performance reviews. </a:t>
            </a:r>
          </a:p>
          <a:p>
            <a:pPr marL="457200" indent="-457200">
              <a:spcAft>
                <a:spcPts val="600"/>
              </a:spcAft>
              <a:buBlip>
                <a:blip r:embed="rId2"/>
              </a:buBlip>
            </a:pPr>
            <a:r>
              <a:rPr lang="en-US" sz="2000" b="1" dirty="0" smtClean="0">
                <a:solidFill>
                  <a:srgbClr val="BB813B"/>
                </a:solidFill>
                <a:cs typeface="Arial" pitchFamily="34" charset="0"/>
              </a:rPr>
              <a:t>Branch offices :   </a:t>
            </a:r>
            <a:r>
              <a:rPr lang="en-US" sz="2000" dirty="0" smtClean="0">
                <a:solidFill>
                  <a:srgbClr val="5F604B"/>
                </a:solidFill>
                <a:cs typeface="Arial" pitchFamily="34" charset="0"/>
              </a:rPr>
              <a:t>Are dealing with loans and business services.</a:t>
            </a:r>
          </a:p>
          <a:p>
            <a:pPr marL="457200" indent="-457200">
              <a:buBlip>
                <a:blip r:embed="rId2"/>
              </a:buBlip>
            </a:pPr>
            <a:r>
              <a:rPr lang="en-US" sz="2000" b="1" dirty="0" smtClean="0">
                <a:solidFill>
                  <a:srgbClr val="BB813B"/>
                </a:solidFill>
                <a:cs typeface="Arial" pitchFamily="34" charset="0"/>
              </a:rPr>
              <a:t>Virtual Banker Concept:  </a:t>
            </a:r>
            <a:r>
              <a:rPr lang="en-US" sz="2000" dirty="0" smtClean="0">
                <a:solidFill>
                  <a:srgbClr val="5F604B"/>
                </a:solidFill>
                <a:cs typeface="Arial" pitchFamily="34" charset="0"/>
              </a:rPr>
              <a:t>Is providing two-way audio and video conferencing between consumers and advisors.</a:t>
            </a:r>
            <a:endParaRPr lang="en-US" sz="2000" dirty="0">
              <a:solidFill>
                <a:srgbClr val="5F604B"/>
              </a:solidFill>
              <a:cs typeface="Arial" pitchFamily="34" charset="0"/>
            </a:endParaRPr>
          </a:p>
        </p:txBody>
      </p:sp>
      <p:pic>
        <p:nvPicPr>
          <p:cNvPr id="6" name="Picture 9" descr="Industry-FinanceA.jpg"/>
          <p:cNvPicPr>
            <a:picLocks noChangeAspect="1"/>
          </p:cNvPicPr>
          <p:nvPr/>
        </p:nvPicPr>
        <p:blipFill>
          <a:blip r:embed="rId3" cstate="print"/>
          <a:srcRect/>
          <a:stretch>
            <a:fillRect/>
          </a:stretch>
        </p:blipFill>
        <p:spPr bwMode="auto">
          <a:xfrm>
            <a:off x="6248400" y="2286001"/>
            <a:ext cx="2665014" cy="2286000"/>
          </a:xfrm>
          <a:prstGeom prst="rect">
            <a:avLst/>
          </a:prstGeom>
          <a:noFill/>
          <a:ln w="9525">
            <a:noFill/>
            <a:miter lim="800000"/>
            <a:headEnd/>
            <a:tailEnd/>
          </a:ln>
        </p:spPr>
      </p:pic>
    </p:spTree>
    <p:extLst>
      <p:ext uri="{BB962C8B-B14F-4D97-AF65-F5344CB8AC3E}">
        <p14:creationId xmlns:p14="http://schemas.microsoft.com/office/powerpoint/2010/main" val="3864398862"/>
      </p:ext>
    </p:extLst>
  </p:cSld>
  <p:clrMapOvr>
    <a:masterClrMapping/>
  </p:clrMapOvr>
  <p:transition advClick="0" advTm="6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r>
              <a:rPr lang="en-US" sz="3600" dirty="0" smtClean="0">
                <a:effectLst>
                  <a:outerShdw blurRad="38100" dist="38100" dir="2700000" algn="tl">
                    <a:srgbClr val="000000">
                      <a:alpha val="43137"/>
                    </a:srgbClr>
                  </a:outerShdw>
                </a:effectLst>
              </a:rPr>
              <a:t>Today’s Banking Solutions </a:t>
            </a:r>
            <a:r>
              <a:rPr lang="en-US" sz="2000" dirty="0" smtClean="0">
                <a:effectLst>
                  <a:outerShdw blurRad="38100" dist="38100" dir="2700000" algn="tl">
                    <a:srgbClr val="000000">
                      <a:alpha val="43137"/>
                    </a:srgbClr>
                  </a:outerShdw>
                </a:effectLst>
              </a:rPr>
              <a:t>continued</a:t>
            </a:r>
            <a:endParaRPr lang="en-US" sz="2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2133600"/>
            <a:ext cx="6019800" cy="3352800"/>
          </a:xfrm>
        </p:spPr>
        <p:txBody>
          <a:bodyPr>
            <a:normAutofit/>
          </a:bodyPr>
          <a:lstStyle/>
          <a:p>
            <a:pPr marL="457200" indent="-457200">
              <a:spcAft>
                <a:spcPts val="600"/>
              </a:spcAft>
              <a:buBlip>
                <a:blip r:embed="rId2"/>
              </a:buBlip>
            </a:pPr>
            <a:r>
              <a:rPr lang="en-US" sz="2000" b="1" dirty="0" smtClean="0">
                <a:solidFill>
                  <a:srgbClr val="BB813B"/>
                </a:solidFill>
                <a:cs typeface="Arial" pitchFamily="34" charset="0"/>
              </a:rPr>
              <a:t>Video terminals:    </a:t>
            </a:r>
            <a:r>
              <a:rPr lang="en-US" sz="2000" dirty="0" smtClean="0">
                <a:solidFill>
                  <a:srgbClr val="5F604B"/>
                </a:solidFill>
                <a:cs typeface="Arial" pitchFamily="34" charset="0"/>
              </a:rPr>
              <a:t>Are outfitted in branches providing customers access to remote experts.</a:t>
            </a:r>
          </a:p>
          <a:p>
            <a:pPr marL="457200" indent="-457200">
              <a:spcAft>
                <a:spcPts val="600"/>
              </a:spcAft>
              <a:buBlip>
                <a:blip r:embed="rId2"/>
              </a:buBlip>
            </a:pPr>
            <a:r>
              <a:rPr lang="en-US" sz="2000" b="1" dirty="0" smtClean="0">
                <a:solidFill>
                  <a:srgbClr val="BB813B"/>
                </a:solidFill>
                <a:cs typeface="Arial" pitchFamily="34" charset="0"/>
              </a:rPr>
              <a:t>Customer Information:  </a:t>
            </a:r>
            <a:r>
              <a:rPr lang="en-US" sz="2000" dirty="0" smtClean="0">
                <a:solidFill>
                  <a:srgbClr val="5F604B"/>
                </a:solidFill>
                <a:cs typeface="Arial" pitchFamily="34" charset="0"/>
              </a:rPr>
              <a:t>Providing customers the latest in product and services while they are within the bank.</a:t>
            </a:r>
          </a:p>
          <a:p>
            <a:pPr marL="457200" indent="-457200">
              <a:spcAft>
                <a:spcPts val="600"/>
              </a:spcAft>
              <a:buBlip>
                <a:blip r:embed="rId2"/>
              </a:buBlip>
            </a:pPr>
            <a:r>
              <a:rPr lang="en-US" sz="2000" b="1" dirty="0" smtClean="0">
                <a:solidFill>
                  <a:srgbClr val="BB813B"/>
                </a:solidFill>
                <a:cs typeface="Arial" pitchFamily="34" charset="0"/>
              </a:rPr>
              <a:t>Training:  </a:t>
            </a:r>
            <a:r>
              <a:rPr lang="en-US" sz="2000" dirty="0" smtClean="0">
                <a:solidFill>
                  <a:srgbClr val="5F604B"/>
                </a:solidFill>
                <a:cs typeface="Arial" pitchFamily="34" charset="0"/>
              </a:rPr>
              <a:t>Providing staff education.</a:t>
            </a:r>
          </a:p>
          <a:p>
            <a:pPr marL="457200" indent="-457200">
              <a:spcAft>
                <a:spcPts val="600"/>
              </a:spcAft>
              <a:buBlip>
                <a:blip r:embed="rId2"/>
              </a:buBlip>
            </a:pPr>
            <a:r>
              <a:rPr lang="en-US" sz="2000" b="1" dirty="0" smtClean="0">
                <a:solidFill>
                  <a:srgbClr val="BB813B"/>
                </a:solidFill>
                <a:cs typeface="Arial" pitchFamily="34" charset="0"/>
              </a:rPr>
              <a:t>Executives:   </a:t>
            </a:r>
            <a:r>
              <a:rPr lang="en-US" sz="2000" dirty="0" smtClean="0">
                <a:solidFill>
                  <a:srgbClr val="5F604B"/>
                </a:solidFill>
                <a:cs typeface="Arial" pitchFamily="34" charset="0"/>
              </a:rPr>
              <a:t>Are delivering board meetings and leadership announcements.</a:t>
            </a:r>
          </a:p>
          <a:p>
            <a:pPr>
              <a:spcBef>
                <a:spcPts val="900"/>
              </a:spcBef>
              <a:buFont typeface="Wingdings" pitchFamily="2" charset="2"/>
              <a:buChar char="Ø"/>
            </a:pPr>
            <a:endParaRPr lang="en-US" sz="2000" dirty="0" smtClean="0">
              <a:solidFill>
                <a:srgbClr val="BB813B"/>
              </a:solidFill>
              <a:latin typeface="Arial" pitchFamily="34" charset="0"/>
              <a:cs typeface="Arial" pitchFamily="34" charset="0"/>
            </a:endParaRPr>
          </a:p>
          <a:p>
            <a:pPr>
              <a:buFont typeface="Wingdings" pitchFamily="2" charset="2"/>
              <a:buChar char="Ø"/>
            </a:pPr>
            <a:endParaRPr lang="en-US" sz="2000" dirty="0">
              <a:solidFill>
                <a:srgbClr val="BB813B"/>
              </a:solidFill>
              <a:latin typeface="Arial" pitchFamily="34" charset="0"/>
              <a:cs typeface="Arial" pitchFamily="34" charset="0"/>
            </a:endParaRPr>
          </a:p>
        </p:txBody>
      </p:sp>
      <p:pic>
        <p:nvPicPr>
          <p:cNvPr id="6" name="Picture 6"/>
          <p:cNvPicPr>
            <a:picLocks noChangeAspect="1" noChangeArrowheads="1"/>
          </p:cNvPicPr>
          <p:nvPr/>
        </p:nvPicPr>
        <p:blipFill>
          <a:blip r:embed="rId3" cstate="print"/>
          <a:srcRect/>
          <a:stretch>
            <a:fillRect/>
          </a:stretch>
        </p:blipFill>
        <p:spPr bwMode="auto">
          <a:xfrm>
            <a:off x="6705600" y="2286000"/>
            <a:ext cx="1892300" cy="2590800"/>
          </a:xfrm>
          <a:prstGeom prst="rect">
            <a:avLst/>
          </a:prstGeom>
          <a:noFill/>
          <a:ln w="9525">
            <a:noFill/>
            <a:miter lim="800000"/>
            <a:headEnd/>
            <a:tailEnd/>
          </a:ln>
        </p:spPr>
      </p:pic>
    </p:spTree>
    <p:extLst>
      <p:ext uri="{BB962C8B-B14F-4D97-AF65-F5344CB8AC3E}">
        <p14:creationId xmlns:p14="http://schemas.microsoft.com/office/powerpoint/2010/main" val="147349070"/>
      </p:ext>
    </p:extLst>
  </p:cSld>
  <p:clrMapOvr>
    <a:masterClrMapping/>
  </p:clrMapOvr>
  <p:transition advClick="0" advTm="6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2700" y="0"/>
            <a:ext cx="9131300" cy="1295400"/>
          </a:xfrm>
        </p:spPr>
        <p:txBody>
          <a:bodyPr/>
          <a:lstStyle/>
          <a:p>
            <a:pPr eaLnBrk="1" hangingPunct="1"/>
            <a:r>
              <a:rPr lang="en-US" sz="3600" dirty="0" smtClean="0">
                <a:effectLst>
                  <a:outerShdw blurRad="38100" dist="38100" dir="2700000" algn="tl">
                    <a:srgbClr val="000000">
                      <a:alpha val="43137"/>
                    </a:srgbClr>
                  </a:outerShdw>
                </a:effectLst>
              </a:rPr>
              <a:t>Today’s Healthcare Applications</a:t>
            </a:r>
          </a:p>
        </p:txBody>
      </p:sp>
      <p:sp>
        <p:nvSpPr>
          <p:cNvPr id="51203" name="Content Placeholder 2"/>
          <p:cNvSpPr>
            <a:spLocks noGrp="1"/>
          </p:cNvSpPr>
          <p:nvPr>
            <p:ph sz="half" idx="1"/>
          </p:nvPr>
        </p:nvSpPr>
        <p:spPr>
          <a:xfrm>
            <a:off x="685800" y="1904999"/>
            <a:ext cx="3962400" cy="3657601"/>
          </a:xfrm>
        </p:spPr>
        <p:txBody>
          <a:bodyPr/>
          <a:lstStyle/>
          <a:p>
            <a:pPr eaLnBrk="1" hangingPunct="1">
              <a:buBlip>
                <a:blip r:embed="rId2"/>
              </a:buBlip>
            </a:pPr>
            <a:r>
              <a:rPr lang="en-US" dirty="0" smtClean="0">
                <a:solidFill>
                  <a:srgbClr val="BB813B"/>
                </a:solidFill>
              </a:rPr>
              <a:t>Patient Rooms</a:t>
            </a:r>
          </a:p>
          <a:p>
            <a:pPr eaLnBrk="1" hangingPunct="1">
              <a:buBlip>
                <a:blip r:embed="rId2"/>
              </a:buBlip>
            </a:pPr>
            <a:r>
              <a:rPr lang="en-US" dirty="0" smtClean="0">
                <a:solidFill>
                  <a:srgbClr val="BB813B"/>
                </a:solidFill>
              </a:rPr>
              <a:t>Telepharmacy</a:t>
            </a:r>
          </a:p>
          <a:p>
            <a:pPr eaLnBrk="1" hangingPunct="1">
              <a:buBlip>
                <a:blip r:embed="rId2"/>
              </a:buBlip>
            </a:pPr>
            <a:r>
              <a:rPr lang="en-US" dirty="0" smtClean="0">
                <a:solidFill>
                  <a:srgbClr val="BB813B"/>
                </a:solidFill>
              </a:rPr>
              <a:t>Emergency Medicine</a:t>
            </a:r>
          </a:p>
          <a:p>
            <a:pPr eaLnBrk="1" hangingPunct="1">
              <a:buBlip>
                <a:blip r:embed="rId2"/>
              </a:buBlip>
            </a:pPr>
            <a:r>
              <a:rPr lang="en-US" dirty="0" smtClean="0">
                <a:solidFill>
                  <a:srgbClr val="BB813B"/>
                </a:solidFill>
              </a:rPr>
              <a:t>Remote Dermatology</a:t>
            </a:r>
          </a:p>
          <a:p>
            <a:pPr eaLnBrk="1" hangingPunct="1">
              <a:buBlip>
                <a:blip r:embed="rId2"/>
              </a:buBlip>
            </a:pPr>
            <a:r>
              <a:rPr lang="en-US" dirty="0" smtClean="0">
                <a:solidFill>
                  <a:srgbClr val="BB813B"/>
                </a:solidFill>
              </a:rPr>
              <a:t>Remote Pathology</a:t>
            </a:r>
          </a:p>
          <a:p>
            <a:pPr eaLnBrk="1" hangingPunct="1">
              <a:buBlip>
                <a:blip r:embed="rId2"/>
              </a:buBlip>
            </a:pPr>
            <a:r>
              <a:rPr lang="en-US" dirty="0" smtClean="0">
                <a:solidFill>
                  <a:srgbClr val="BB813B"/>
                </a:solidFill>
              </a:rPr>
              <a:t>Medical Training</a:t>
            </a:r>
          </a:p>
          <a:p>
            <a:pPr eaLnBrk="1" hangingPunct="1">
              <a:buBlip>
                <a:blip r:embed="rId2"/>
              </a:buBlip>
            </a:pPr>
            <a:r>
              <a:rPr lang="en-US" dirty="0" smtClean="0">
                <a:solidFill>
                  <a:srgbClr val="BB813B"/>
                </a:solidFill>
              </a:rPr>
              <a:t>Continuing Education</a:t>
            </a:r>
          </a:p>
        </p:txBody>
      </p:sp>
      <p:sp>
        <p:nvSpPr>
          <p:cNvPr id="4" name="Content Placeholder 3"/>
          <p:cNvSpPr>
            <a:spLocks noGrp="1"/>
          </p:cNvSpPr>
          <p:nvPr>
            <p:ph sz="half" idx="2"/>
          </p:nvPr>
        </p:nvSpPr>
        <p:spPr>
          <a:xfrm>
            <a:off x="4876800" y="1904999"/>
            <a:ext cx="4114800" cy="2133601"/>
          </a:xfrm>
        </p:spPr>
        <p:txBody>
          <a:bodyPr/>
          <a:lstStyle/>
          <a:p>
            <a:pPr>
              <a:buBlip>
                <a:blip r:embed="rId2"/>
              </a:buBlip>
            </a:pPr>
            <a:r>
              <a:rPr lang="en-US" dirty="0" smtClean="0">
                <a:solidFill>
                  <a:srgbClr val="BB813B"/>
                </a:solidFill>
              </a:rPr>
              <a:t>Remote Surgery</a:t>
            </a:r>
          </a:p>
          <a:p>
            <a:pPr>
              <a:buBlip>
                <a:blip r:embed="rId2"/>
              </a:buBlip>
            </a:pPr>
            <a:r>
              <a:rPr lang="en-US" dirty="0" smtClean="0">
                <a:solidFill>
                  <a:srgbClr val="BB813B"/>
                </a:solidFill>
              </a:rPr>
              <a:t>Remote Psychology</a:t>
            </a:r>
          </a:p>
          <a:p>
            <a:pPr>
              <a:buBlip>
                <a:blip r:embed="rId2"/>
              </a:buBlip>
            </a:pPr>
            <a:r>
              <a:rPr lang="en-US" dirty="0" smtClean="0">
                <a:solidFill>
                  <a:srgbClr val="BB813B"/>
                </a:solidFill>
              </a:rPr>
              <a:t>Remote Triage</a:t>
            </a:r>
          </a:p>
          <a:p>
            <a:pPr>
              <a:buBlip>
                <a:blip r:embed="rId2"/>
              </a:buBlip>
            </a:pPr>
            <a:r>
              <a:rPr lang="en-US" dirty="0" smtClean="0">
                <a:solidFill>
                  <a:srgbClr val="BB813B"/>
                </a:solidFill>
              </a:rPr>
              <a:t>Remote Treatment </a:t>
            </a:r>
          </a:p>
          <a:p>
            <a:pPr>
              <a:buNone/>
            </a:pPr>
            <a:endParaRPr lang="en-US" dirty="0"/>
          </a:p>
        </p:txBody>
      </p:sp>
      <p:pic>
        <p:nvPicPr>
          <p:cNvPr id="2051" name="Picture 3" descr="\\vgapp01\users\ddriscoll\Video Guidance\MARKETING - IMAGES\Polycom Medical\Healthcare_PatientRoom_01[1].tiff"/>
          <p:cNvPicPr>
            <a:picLocks noChangeAspect="1" noChangeArrowheads="1"/>
          </p:cNvPicPr>
          <p:nvPr/>
        </p:nvPicPr>
        <p:blipFill>
          <a:blip r:embed="rId3" cstate="print"/>
          <a:srcRect/>
          <a:stretch>
            <a:fillRect/>
          </a:stretch>
        </p:blipFill>
        <p:spPr bwMode="auto">
          <a:xfrm>
            <a:off x="5334000" y="4038601"/>
            <a:ext cx="2781956" cy="1676400"/>
          </a:xfrm>
          <a:prstGeom prst="rect">
            <a:avLst/>
          </a:prstGeom>
          <a:noFill/>
        </p:spPr>
      </p:pic>
    </p:spTree>
    <p:extLst>
      <p:ext uri="{BB962C8B-B14F-4D97-AF65-F5344CB8AC3E}">
        <p14:creationId xmlns:p14="http://schemas.microsoft.com/office/powerpoint/2010/main" val="3654560592"/>
      </p:ext>
    </p:extLst>
  </p:cSld>
  <p:clrMapOvr>
    <a:masterClrMapping/>
  </p:clrMapOvr>
  <p:transition advClick="0" advTm="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2700" y="0"/>
            <a:ext cx="9131300" cy="1295400"/>
          </a:xfrm>
        </p:spPr>
        <p:txBody>
          <a:bodyPr/>
          <a:lstStyle/>
          <a:p>
            <a:r>
              <a:rPr lang="en-US" sz="3600" dirty="0">
                <a:effectLst>
                  <a:outerShdw blurRad="38100" dist="38100" dir="2700000" algn="tl">
                    <a:srgbClr val="000000">
                      <a:alpha val="43137"/>
                    </a:srgbClr>
                  </a:outerShdw>
                </a:effectLst>
              </a:rPr>
              <a:t>Today’s Healthcare Applications</a:t>
            </a:r>
            <a:r>
              <a:rPr lang="en-US" sz="3600" dirty="0" smtClean="0">
                <a:effectLst>
                  <a:outerShdw blurRad="38100" dist="38100" dir="2700000" algn="tl">
                    <a:srgbClr val="000000">
                      <a:alpha val="43137"/>
                    </a:srgbClr>
                  </a:outerShdw>
                </a:effectLst>
              </a:rPr>
              <a:t/>
            </a:r>
            <a:br>
              <a:rPr lang="en-US" sz="36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Patient Care Application</a:t>
            </a:r>
          </a:p>
        </p:txBody>
      </p:sp>
      <p:sp>
        <p:nvSpPr>
          <p:cNvPr id="52227" name="Content Placeholder 2"/>
          <p:cNvSpPr>
            <a:spLocks noGrp="1"/>
          </p:cNvSpPr>
          <p:nvPr>
            <p:ph idx="1"/>
          </p:nvPr>
        </p:nvSpPr>
        <p:spPr/>
        <p:txBody>
          <a:bodyPr/>
          <a:lstStyle/>
          <a:p>
            <a:pPr eaLnBrk="1" hangingPunct="1">
              <a:buBlip>
                <a:blip r:embed="rId2"/>
              </a:buBlip>
            </a:pPr>
            <a:r>
              <a:rPr lang="en-US" sz="2400" dirty="0" smtClean="0">
                <a:solidFill>
                  <a:srgbClr val="BB813B"/>
                </a:solidFill>
              </a:rPr>
              <a:t>Reduce suffering associated with separation</a:t>
            </a:r>
          </a:p>
          <a:p>
            <a:pPr lvl="1" eaLnBrk="1" hangingPunct="1">
              <a:buBlip>
                <a:blip r:embed="rId3"/>
              </a:buBlip>
            </a:pPr>
            <a:r>
              <a:rPr lang="en-US" sz="2000" dirty="0" smtClean="0">
                <a:solidFill>
                  <a:srgbClr val="5F604B"/>
                </a:solidFill>
              </a:rPr>
              <a:t>Parent – Child, Parent – Parent , Child – Sibling/Peer/School</a:t>
            </a:r>
          </a:p>
          <a:p>
            <a:pPr eaLnBrk="1" hangingPunct="1">
              <a:buBlip>
                <a:blip r:embed="rId2"/>
              </a:buBlip>
            </a:pPr>
            <a:r>
              <a:rPr lang="en-US" sz="2400" dirty="0" smtClean="0">
                <a:solidFill>
                  <a:srgbClr val="BB813B"/>
                </a:solidFill>
              </a:rPr>
              <a:t>Enable presence of off-site parent. Family caregiver in medical discussions.</a:t>
            </a:r>
          </a:p>
          <a:p>
            <a:pPr eaLnBrk="1" hangingPunct="1">
              <a:buBlip>
                <a:blip r:embed="rId2"/>
              </a:buBlip>
            </a:pPr>
            <a:r>
              <a:rPr lang="en-US" sz="2400" dirty="0" smtClean="0">
                <a:solidFill>
                  <a:srgbClr val="BB813B"/>
                </a:solidFill>
              </a:rPr>
              <a:t>Empower patients to remain connected with school</a:t>
            </a:r>
          </a:p>
          <a:p>
            <a:pPr>
              <a:buBlip>
                <a:blip r:embed="rId2"/>
              </a:buBlip>
            </a:pPr>
            <a:r>
              <a:rPr lang="en-US" sz="2400" dirty="0">
                <a:solidFill>
                  <a:srgbClr val="BB813B"/>
                </a:solidFill>
              </a:rPr>
              <a:t>Engage outside provider in medical discussions.</a:t>
            </a:r>
          </a:p>
          <a:p>
            <a:pPr eaLnBrk="1" hangingPunct="1">
              <a:buBlip>
                <a:blip r:embed="rId2"/>
              </a:buBlip>
            </a:pPr>
            <a:r>
              <a:rPr lang="en-US" sz="2400" dirty="0" smtClean="0">
                <a:solidFill>
                  <a:srgbClr val="BB813B"/>
                </a:solidFill>
              </a:rPr>
              <a:t>Provide interactive patient and </a:t>
            </a:r>
          </a:p>
          <a:p>
            <a:pPr marL="0" indent="0" eaLnBrk="1" hangingPunct="1">
              <a:buNone/>
            </a:pPr>
            <a:r>
              <a:rPr lang="en-US" sz="2400" dirty="0" smtClean="0">
                <a:solidFill>
                  <a:srgbClr val="BB813B"/>
                </a:solidFill>
              </a:rPr>
              <a:t>    family preparation and education </a:t>
            </a:r>
          </a:p>
          <a:p>
            <a:pPr marL="0" indent="0" eaLnBrk="1" hangingPunct="1">
              <a:buNone/>
            </a:pPr>
            <a:r>
              <a:rPr lang="en-US" sz="2400" dirty="0">
                <a:solidFill>
                  <a:srgbClr val="BB813B"/>
                </a:solidFill>
              </a:rPr>
              <a:t> </a:t>
            </a:r>
            <a:r>
              <a:rPr lang="en-US" sz="2400" dirty="0" smtClean="0">
                <a:solidFill>
                  <a:srgbClr val="BB813B"/>
                </a:solidFill>
              </a:rPr>
              <a:t>   prior to visits</a:t>
            </a:r>
          </a:p>
          <a:p>
            <a:pPr marL="0" indent="0" eaLnBrk="1" hangingPunct="1">
              <a:buNone/>
            </a:pPr>
            <a:endParaRPr lang="en-US" sz="2400" dirty="0" smtClean="0">
              <a:solidFill>
                <a:srgbClr val="BB813B"/>
              </a:solidFill>
            </a:endParaRPr>
          </a:p>
          <a:p>
            <a:pPr eaLnBrk="1" hangingPunct="1"/>
            <a:endParaRPr lang="en-US" dirty="0" smtClean="0"/>
          </a:p>
        </p:txBody>
      </p:sp>
      <p:pic>
        <p:nvPicPr>
          <p:cNvPr id="4" name="Picture 2" descr="\\vgapp01\users\ddriscoll\Video Guidance\MARKETING - IMAGES\Polycom\Practitioner-Cart_Exam-Room_02a.jpg"/>
          <p:cNvPicPr>
            <a:picLocks noChangeAspect="1" noChangeArrowheads="1"/>
          </p:cNvPicPr>
          <p:nvPr/>
        </p:nvPicPr>
        <p:blipFill>
          <a:blip r:embed="rId4" cstate="print"/>
          <a:srcRect/>
          <a:stretch>
            <a:fillRect/>
          </a:stretch>
        </p:blipFill>
        <p:spPr bwMode="auto">
          <a:xfrm>
            <a:off x="6092154" y="4162311"/>
            <a:ext cx="2289846" cy="1552689"/>
          </a:xfrm>
          <a:prstGeom prst="rect">
            <a:avLst/>
          </a:prstGeom>
          <a:noFill/>
          <a:ln w="9525">
            <a:noFill/>
            <a:miter lim="800000"/>
            <a:headEnd/>
            <a:tailEnd/>
          </a:ln>
        </p:spPr>
      </p:pic>
    </p:spTree>
    <p:extLst>
      <p:ext uri="{BB962C8B-B14F-4D97-AF65-F5344CB8AC3E}">
        <p14:creationId xmlns:p14="http://schemas.microsoft.com/office/powerpoint/2010/main" val="2946030676"/>
      </p:ext>
    </p:extLst>
  </p:cSld>
  <p:clrMapOvr>
    <a:masterClrMapping/>
  </p:clrMapOvr>
  <p:transition advClick="0" advTm="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0" y="1225550"/>
            <a:ext cx="9144000" cy="4565650"/>
            <a:chOff x="0" y="772"/>
            <a:chExt cx="5760" cy="3548"/>
          </a:xfrm>
        </p:grpSpPr>
        <p:pic>
          <p:nvPicPr>
            <p:cNvPr id="58382" name="Picture 8" descr="NGBG.jpg"/>
            <p:cNvPicPr>
              <a:picLocks noChangeAspect="1"/>
            </p:cNvPicPr>
            <p:nvPr/>
          </p:nvPicPr>
          <p:blipFill>
            <a:blip r:embed="rId3" cstate="print"/>
            <a:srcRect b="10417"/>
            <a:stretch>
              <a:fillRect/>
            </a:stretch>
          </p:blipFill>
          <p:spPr bwMode="auto">
            <a:xfrm>
              <a:off x="0" y="880"/>
              <a:ext cx="5760" cy="3440"/>
            </a:xfrm>
            <a:prstGeom prst="rect">
              <a:avLst/>
            </a:prstGeom>
            <a:noFill/>
            <a:ln w="9525">
              <a:noFill/>
              <a:miter lim="800000"/>
              <a:headEnd/>
              <a:tailEnd/>
            </a:ln>
          </p:spPr>
        </p:pic>
        <p:sp>
          <p:nvSpPr>
            <p:cNvPr id="58383" name="Rectangle 11"/>
            <p:cNvSpPr>
              <a:spLocks noChangeArrowheads="1"/>
            </p:cNvSpPr>
            <p:nvPr/>
          </p:nvSpPr>
          <p:spPr bwMode="auto">
            <a:xfrm>
              <a:off x="0" y="864"/>
              <a:ext cx="5760" cy="3456"/>
            </a:xfrm>
            <a:prstGeom prst="rect">
              <a:avLst/>
            </a:prstGeom>
            <a:solidFill>
              <a:schemeClr val="bg1">
                <a:alpha val="70195"/>
              </a:schemeClr>
            </a:solidFill>
            <a:ln w="9525">
              <a:noFill/>
              <a:miter lim="800000"/>
              <a:headEnd/>
              <a:tailEnd/>
            </a:ln>
          </p:spPr>
          <p:txBody>
            <a:bodyPr wrap="none" anchor="ctr"/>
            <a:lstStyle/>
            <a:p>
              <a:pPr algn="r"/>
              <a:endParaRPr lang="en-US" dirty="0"/>
            </a:p>
          </p:txBody>
        </p:sp>
        <p:pic>
          <p:nvPicPr>
            <p:cNvPr id="58384" name="Picture 9" descr="top.png"/>
            <p:cNvPicPr>
              <a:picLocks noChangeAspect="1"/>
            </p:cNvPicPr>
            <p:nvPr/>
          </p:nvPicPr>
          <p:blipFill>
            <a:blip r:embed="rId4" cstate="print"/>
            <a:srcRect l="1724" r="2733"/>
            <a:stretch>
              <a:fillRect/>
            </a:stretch>
          </p:blipFill>
          <p:spPr bwMode="auto">
            <a:xfrm>
              <a:off x="0" y="772"/>
              <a:ext cx="5760" cy="1516"/>
            </a:xfrm>
            <a:prstGeom prst="rect">
              <a:avLst/>
            </a:prstGeom>
            <a:noFill/>
            <a:ln w="9525">
              <a:noFill/>
              <a:miter lim="800000"/>
              <a:headEnd/>
              <a:tailEnd/>
            </a:ln>
          </p:spPr>
        </p:pic>
      </p:grpSp>
      <p:sp>
        <p:nvSpPr>
          <p:cNvPr id="58371" name="Title 3"/>
          <p:cNvSpPr>
            <a:spLocks noGrp="1"/>
          </p:cNvSpPr>
          <p:nvPr>
            <p:ph type="title"/>
          </p:nvPr>
        </p:nvSpPr>
        <p:spPr>
          <a:xfrm>
            <a:off x="12700" y="0"/>
            <a:ext cx="9131300" cy="1295400"/>
          </a:xfrm>
        </p:spPr>
        <p:txBody>
          <a:bodyPr/>
          <a:lstStyle/>
          <a:p>
            <a:r>
              <a:rPr lang="en-US" sz="3600" dirty="0">
                <a:effectLst>
                  <a:outerShdw blurRad="38100" dist="38100" dir="2700000" algn="tl">
                    <a:srgbClr val="000000">
                      <a:alpha val="43137"/>
                    </a:srgbClr>
                  </a:outerShdw>
                </a:effectLst>
              </a:rPr>
              <a:t>Today’s </a:t>
            </a:r>
            <a:r>
              <a:rPr lang="en-US" sz="3600" dirty="0" smtClean="0">
                <a:effectLst>
                  <a:outerShdw blurRad="38100" dist="38100" dir="2700000" algn="tl">
                    <a:srgbClr val="000000">
                      <a:alpha val="43137"/>
                    </a:srgbClr>
                  </a:outerShdw>
                </a:effectLst>
              </a:rPr>
              <a:t>Education Applications</a:t>
            </a:r>
            <a:br>
              <a:rPr lang="en-US" sz="36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Next Generation Learning</a:t>
            </a:r>
          </a:p>
        </p:txBody>
      </p:sp>
      <p:pic>
        <p:nvPicPr>
          <p:cNvPr id="58372" name="Picture 11" descr="TB1.png"/>
          <p:cNvPicPr>
            <a:picLocks noChangeAspect="1"/>
          </p:cNvPicPr>
          <p:nvPr/>
        </p:nvPicPr>
        <p:blipFill>
          <a:blip r:embed="rId5" cstate="print"/>
          <a:srcRect l="3273" r="2461"/>
          <a:stretch>
            <a:fillRect/>
          </a:stretch>
        </p:blipFill>
        <p:spPr bwMode="auto">
          <a:xfrm>
            <a:off x="0" y="1447800"/>
            <a:ext cx="9144000" cy="1412875"/>
          </a:xfrm>
          <a:prstGeom prst="rect">
            <a:avLst/>
          </a:prstGeom>
          <a:noFill/>
          <a:ln w="9525">
            <a:noFill/>
            <a:miter lim="800000"/>
            <a:headEnd/>
            <a:tailEnd/>
          </a:ln>
        </p:spPr>
      </p:pic>
      <p:sp>
        <p:nvSpPr>
          <p:cNvPr id="13" name="Rectangle 12"/>
          <p:cNvSpPr/>
          <p:nvPr/>
        </p:nvSpPr>
        <p:spPr>
          <a:xfrm>
            <a:off x="3733800" y="1600200"/>
            <a:ext cx="4953000" cy="846386"/>
          </a:xfrm>
          <a:prstGeom prst="rect">
            <a:avLst/>
          </a:prstGeom>
        </p:spPr>
        <p:txBody>
          <a:bodyPr>
            <a:spAutoFit/>
          </a:bodyPr>
          <a:lstStyle/>
          <a:p>
            <a:pPr algn="r">
              <a:defRPr/>
            </a:pPr>
            <a:r>
              <a:rPr lang="en-US" b="1" dirty="0">
                <a:solidFill>
                  <a:schemeClr val="bg1"/>
                </a:solidFill>
                <a:cs typeface="+mn-cs"/>
              </a:rPr>
              <a:t>Formal Learning (scheduled, instructor-led)</a:t>
            </a:r>
          </a:p>
          <a:p>
            <a:pPr marL="342900" indent="-228600" algn="r">
              <a:buBlip>
                <a:blip r:embed="rId6"/>
              </a:buBlip>
              <a:defRPr/>
            </a:pPr>
            <a:r>
              <a:rPr lang="en-US" sz="1600" b="1" dirty="0">
                <a:solidFill>
                  <a:srgbClr val="E5B53B"/>
                </a:solidFill>
                <a:cs typeface="+mn-cs"/>
              </a:rPr>
              <a:t>Virtual </a:t>
            </a:r>
            <a:r>
              <a:rPr lang="en-US" sz="1600" b="1" dirty="0" smtClean="0">
                <a:solidFill>
                  <a:srgbClr val="E5B53B"/>
                </a:solidFill>
                <a:cs typeface="+mn-cs"/>
              </a:rPr>
              <a:t>Classrooms</a:t>
            </a:r>
            <a:endParaRPr lang="en-US" sz="1600" b="1" dirty="0">
              <a:solidFill>
                <a:srgbClr val="E5B53B"/>
              </a:solidFill>
              <a:cs typeface="+mn-cs"/>
            </a:endParaRPr>
          </a:p>
          <a:p>
            <a:pPr marL="342900" indent="-228600" algn="r">
              <a:buBlip>
                <a:blip r:embed="rId6"/>
              </a:buBlip>
              <a:defRPr/>
            </a:pPr>
            <a:r>
              <a:rPr lang="en-US" sz="1600" b="1" dirty="0">
                <a:solidFill>
                  <a:srgbClr val="E5B53B"/>
                </a:solidFill>
                <a:cs typeface="+mn-cs"/>
              </a:rPr>
              <a:t>Video </a:t>
            </a:r>
            <a:r>
              <a:rPr lang="en-US" sz="1600" b="1" dirty="0" smtClean="0">
                <a:solidFill>
                  <a:srgbClr val="E5B53B"/>
                </a:solidFill>
                <a:cs typeface="+mn-cs"/>
              </a:rPr>
              <a:t>Portals</a:t>
            </a:r>
            <a:endParaRPr lang="en-US" sz="1600" b="1" dirty="0">
              <a:solidFill>
                <a:srgbClr val="E5B53B"/>
              </a:solidFill>
              <a:cs typeface="+mn-cs"/>
            </a:endParaRPr>
          </a:p>
        </p:txBody>
      </p:sp>
      <p:pic>
        <p:nvPicPr>
          <p:cNvPr id="58374" name="Picture 15" descr="TB1.png"/>
          <p:cNvPicPr>
            <a:picLocks noChangeAspect="1"/>
          </p:cNvPicPr>
          <p:nvPr/>
        </p:nvPicPr>
        <p:blipFill>
          <a:blip r:embed="rId5" cstate="print"/>
          <a:srcRect l="3273" r="2461"/>
          <a:stretch>
            <a:fillRect/>
          </a:stretch>
        </p:blipFill>
        <p:spPr bwMode="auto">
          <a:xfrm>
            <a:off x="0" y="3048000"/>
            <a:ext cx="9144000" cy="1295400"/>
          </a:xfrm>
          <a:prstGeom prst="rect">
            <a:avLst/>
          </a:prstGeom>
          <a:noFill/>
          <a:ln w="9525">
            <a:noFill/>
            <a:miter lim="800000"/>
            <a:headEnd/>
            <a:tailEnd/>
          </a:ln>
        </p:spPr>
      </p:pic>
      <p:pic>
        <p:nvPicPr>
          <p:cNvPr id="58375" name="Picture 16" descr="TB1.png"/>
          <p:cNvPicPr>
            <a:picLocks noChangeAspect="1"/>
          </p:cNvPicPr>
          <p:nvPr/>
        </p:nvPicPr>
        <p:blipFill>
          <a:blip r:embed="rId5" cstate="print"/>
          <a:srcRect l="3273" r="2461"/>
          <a:stretch>
            <a:fillRect/>
          </a:stretch>
        </p:blipFill>
        <p:spPr bwMode="auto">
          <a:xfrm>
            <a:off x="0" y="4648200"/>
            <a:ext cx="9144000" cy="1219200"/>
          </a:xfrm>
          <a:prstGeom prst="rect">
            <a:avLst/>
          </a:prstGeom>
          <a:noFill/>
          <a:ln w="9525">
            <a:noFill/>
            <a:miter lim="800000"/>
            <a:headEnd/>
            <a:tailEnd/>
          </a:ln>
        </p:spPr>
      </p:pic>
      <p:sp>
        <p:nvSpPr>
          <p:cNvPr id="58376" name="Rectangle 17"/>
          <p:cNvSpPr>
            <a:spLocks noChangeArrowheads="1"/>
          </p:cNvSpPr>
          <p:nvPr/>
        </p:nvSpPr>
        <p:spPr bwMode="auto">
          <a:xfrm>
            <a:off x="3810000" y="3352800"/>
            <a:ext cx="4876800" cy="861774"/>
          </a:xfrm>
          <a:prstGeom prst="rect">
            <a:avLst/>
          </a:prstGeom>
          <a:noFill/>
          <a:ln w="9525">
            <a:noFill/>
            <a:miter lim="800000"/>
            <a:headEnd/>
            <a:tailEnd/>
          </a:ln>
        </p:spPr>
        <p:txBody>
          <a:bodyPr>
            <a:spAutoFit/>
          </a:bodyPr>
          <a:lstStyle/>
          <a:p>
            <a:pPr algn="r"/>
            <a:r>
              <a:rPr lang="en-US" b="1" dirty="0">
                <a:solidFill>
                  <a:srgbClr val="FFFFFF"/>
                </a:solidFill>
              </a:rPr>
              <a:t>Video (live and on-demand)</a:t>
            </a:r>
            <a:r>
              <a:rPr lang="en-US" sz="1800" dirty="0">
                <a:solidFill>
                  <a:schemeClr val="bg1"/>
                </a:solidFill>
              </a:rPr>
              <a:t> </a:t>
            </a:r>
          </a:p>
          <a:p>
            <a:pPr algn="r">
              <a:buBlip>
                <a:blip r:embed="rId6"/>
              </a:buBlip>
            </a:pPr>
            <a:r>
              <a:rPr lang="en-US" sz="1600" b="1" dirty="0">
                <a:solidFill>
                  <a:srgbClr val="E5B53B"/>
                </a:solidFill>
              </a:rPr>
              <a:t> </a:t>
            </a:r>
            <a:r>
              <a:rPr lang="en-US" sz="1600" b="1" dirty="0" smtClean="0">
                <a:solidFill>
                  <a:srgbClr val="E5B53B"/>
                </a:solidFill>
              </a:rPr>
              <a:t>Field Trips</a:t>
            </a:r>
          </a:p>
          <a:p>
            <a:pPr algn="r">
              <a:buBlip>
                <a:blip r:embed="rId6"/>
              </a:buBlip>
            </a:pPr>
            <a:r>
              <a:rPr lang="en-US" sz="1600" b="1" dirty="0">
                <a:solidFill>
                  <a:srgbClr val="E5B53B"/>
                </a:solidFill>
              </a:rPr>
              <a:t> </a:t>
            </a:r>
            <a:r>
              <a:rPr lang="en-US" sz="1600" b="1" dirty="0" smtClean="0">
                <a:solidFill>
                  <a:srgbClr val="E5B53B"/>
                </a:solidFill>
              </a:rPr>
              <a:t>Class Flipping</a:t>
            </a:r>
            <a:endParaRPr lang="en-US" b="1" dirty="0">
              <a:solidFill>
                <a:srgbClr val="FFFFFF"/>
              </a:solidFill>
            </a:endParaRPr>
          </a:p>
        </p:txBody>
      </p:sp>
      <p:sp>
        <p:nvSpPr>
          <p:cNvPr id="58377" name="Rectangle 18"/>
          <p:cNvSpPr>
            <a:spLocks noChangeArrowheads="1"/>
          </p:cNvSpPr>
          <p:nvPr/>
        </p:nvSpPr>
        <p:spPr bwMode="auto">
          <a:xfrm>
            <a:off x="5816600" y="3898900"/>
            <a:ext cx="2171700" cy="338138"/>
          </a:xfrm>
          <a:prstGeom prst="rect">
            <a:avLst/>
          </a:prstGeom>
          <a:noFill/>
          <a:ln w="9525">
            <a:noFill/>
            <a:miter lim="800000"/>
            <a:headEnd/>
            <a:tailEnd/>
          </a:ln>
        </p:spPr>
        <p:txBody>
          <a:bodyPr>
            <a:spAutoFit/>
          </a:bodyPr>
          <a:lstStyle/>
          <a:p>
            <a:pPr marL="228600" indent="-228600" algn="r">
              <a:buFont typeface="Wingdings" pitchFamily="2" charset="2"/>
              <a:buChar char="§"/>
            </a:pPr>
            <a:endParaRPr lang="en-US" sz="1600" dirty="0">
              <a:solidFill>
                <a:srgbClr val="FFFFFF"/>
              </a:solidFill>
            </a:endParaRPr>
          </a:p>
        </p:txBody>
      </p:sp>
      <p:sp>
        <p:nvSpPr>
          <p:cNvPr id="58378" name="Rectangle 19"/>
          <p:cNvSpPr>
            <a:spLocks noChangeArrowheads="1"/>
          </p:cNvSpPr>
          <p:nvPr/>
        </p:nvSpPr>
        <p:spPr bwMode="auto">
          <a:xfrm>
            <a:off x="2403475" y="4800600"/>
            <a:ext cx="6283325" cy="846138"/>
          </a:xfrm>
          <a:prstGeom prst="rect">
            <a:avLst/>
          </a:prstGeom>
          <a:noFill/>
          <a:ln w="9525">
            <a:noFill/>
            <a:miter lim="800000"/>
            <a:headEnd/>
            <a:tailEnd/>
          </a:ln>
        </p:spPr>
        <p:txBody>
          <a:bodyPr>
            <a:spAutoFit/>
          </a:bodyPr>
          <a:lstStyle/>
          <a:p>
            <a:pPr algn="r"/>
            <a:r>
              <a:rPr lang="en-US" b="1" dirty="0">
                <a:solidFill>
                  <a:srgbClr val="FFFFFF"/>
                </a:solidFill>
              </a:rPr>
              <a:t>Informal Learning (anywhere, anytime, team-based)</a:t>
            </a:r>
          </a:p>
          <a:p>
            <a:pPr algn="r">
              <a:buBlip>
                <a:blip r:embed="rId6"/>
              </a:buBlip>
            </a:pPr>
            <a:r>
              <a:rPr lang="en-US" sz="1600" b="1" dirty="0">
                <a:solidFill>
                  <a:srgbClr val="E5B53B"/>
                </a:solidFill>
              </a:rPr>
              <a:t>  </a:t>
            </a:r>
            <a:r>
              <a:rPr lang="en-US" sz="1600" b="1" dirty="0" smtClean="0">
                <a:solidFill>
                  <a:srgbClr val="E5B53B"/>
                </a:solidFill>
              </a:rPr>
              <a:t>CoSpace Meeting </a:t>
            </a:r>
            <a:r>
              <a:rPr lang="en-US" sz="1600" b="1" dirty="0">
                <a:solidFill>
                  <a:srgbClr val="E5B53B"/>
                </a:solidFill>
              </a:rPr>
              <a:t>Centers</a:t>
            </a:r>
          </a:p>
          <a:p>
            <a:pPr algn="r">
              <a:buBlip>
                <a:blip r:embed="rId6"/>
              </a:buBlip>
            </a:pPr>
            <a:r>
              <a:rPr lang="en-US" sz="1600" b="1" dirty="0">
                <a:solidFill>
                  <a:srgbClr val="E5B53B"/>
                </a:solidFill>
              </a:rPr>
              <a:t>  Streaming</a:t>
            </a:r>
          </a:p>
        </p:txBody>
      </p:sp>
      <p:pic>
        <p:nvPicPr>
          <p:cNvPr id="58379" name="Picture 22" descr="1.png"/>
          <p:cNvPicPr>
            <a:picLocks noChangeAspect="1"/>
          </p:cNvPicPr>
          <p:nvPr/>
        </p:nvPicPr>
        <p:blipFill>
          <a:blip r:embed="rId7" cstate="print"/>
          <a:srcRect/>
          <a:stretch>
            <a:fillRect/>
          </a:stretch>
        </p:blipFill>
        <p:spPr bwMode="auto">
          <a:xfrm>
            <a:off x="609600" y="1371600"/>
            <a:ext cx="1577975" cy="1524000"/>
          </a:xfrm>
          <a:prstGeom prst="rect">
            <a:avLst/>
          </a:prstGeom>
          <a:noFill/>
          <a:ln w="9525">
            <a:noFill/>
            <a:miter lim="800000"/>
            <a:headEnd/>
            <a:tailEnd/>
          </a:ln>
        </p:spPr>
      </p:pic>
      <p:pic>
        <p:nvPicPr>
          <p:cNvPr id="58380" name="Picture 24" descr="2.png"/>
          <p:cNvPicPr>
            <a:picLocks noChangeAspect="1"/>
          </p:cNvPicPr>
          <p:nvPr/>
        </p:nvPicPr>
        <p:blipFill>
          <a:blip r:embed="rId8" cstate="print"/>
          <a:srcRect/>
          <a:stretch>
            <a:fillRect/>
          </a:stretch>
        </p:blipFill>
        <p:spPr bwMode="auto">
          <a:xfrm>
            <a:off x="2286000" y="2971800"/>
            <a:ext cx="1652588" cy="1443038"/>
          </a:xfrm>
          <a:prstGeom prst="rect">
            <a:avLst/>
          </a:prstGeom>
          <a:noFill/>
          <a:ln w="9525">
            <a:noFill/>
            <a:miter lim="800000"/>
            <a:headEnd/>
            <a:tailEnd/>
          </a:ln>
        </p:spPr>
      </p:pic>
      <p:pic>
        <p:nvPicPr>
          <p:cNvPr id="58381" name="Picture 25" descr="3.png"/>
          <p:cNvPicPr>
            <a:picLocks noChangeAspect="1"/>
          </p:cNvPicPr>
          <p:nvPr/>
        </p:nvPicPr>
        <p:blipFill>
          <a:blip r:embed="rId9" cstate="print"/>
          <a:srcRect/>
          <a:stretch>
            <a:fillRect/>
          </a:stretch>
        </p:blipFill>
        <p:spPr bwMode="auto">
          <a:xfrm>
            <a:off x="609600" y="4495800"/>
            <a:ext cx="1524000" cy="1450975"/>
          </a:xfrm>
          <a:prstGeom prst="rect">
            <a:avLst/>
          </a:prstGeom>
          <a:noFill/>
          <a:ln w="9525">
            <a:noFill/>
            <a:miter lim="800000"/>
            <a:headEnd/>
            <a:tailEnd/>
          </a:ln>
        </p:spPr>
      </p:pic>
    </p:spTree>
    <p:extLst>
      <p:ext uri="{BB962C8B-B14F-4D97-AF65-F5344CB8AC3E}">
        <p14:creationId xmlns:p14="http://schemas.microsoft.com/office/powerpoint/2010/main" val="3512396540"/>
      </p:ext>
    </p:extLst>
  </p:cSld>
  <p:clrMapOvr>
    <a:masterClrMapping/>
  </p:clrMapOvr>
  <p:transition advTm="4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0"/>
            <a:ext cx="9131300" cy="1371600"/>
          </a:xfrm>
        </p:spPr>
        <p:txBody>
          <a:bodyPr/>
          <a:lstStyle/>
          <a:p>
            <a:r>
              <a:rPr lang="en-US" dirty="0">
                <a:effectLst>
                  <a:outerShdw blurRad="38100" dist="38100" dir="2700000" algn="tl">
                    <a:srgbClr val="000000">
                      <a:alpha val="43137"/>
                    </a:srgbClr>
                  </a:outerShdw>
                </a:effectLst>
              </a:rPr>
              <a:t>Today’s Education Applications</a:t>
            </a:r>
            <a:br>
              <a:rPr lang="en-US"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Next Generation Learning</a:t>
            </a:r>
            <a:endParaRPr lang="en-US" sz="2800" dirty="0"/>
          </a:p>
        </p:txBody>
      </p:sp>
      <p:sp>
        <p:nvSpPr>
          <p:cNvPr id="3" name="Content Placeholder 2"/>
          <p:cNvSpPr>
            <a:spLocks noGrp="1"/>
          </p:cNvSpPr>
          <p:nvPr>
            <p:ph idx="1"/>
          </p:nvPr>
        </p:nvSpPr>
        <p:spPr>
          <a:xfrm>
            <a:off x="304800" y="1371600"/>
            <a:ext cx="8534400" cy="4495801"/>
          </a:xfrm>
        </p:spPr>
        <p:txBody>
          <a:bodyPr/>
          <a:lstStyle/>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pPr marL="0" indent="0">
              <a:buNone/>
            </a:pPr>
            <a:r>
              <a:rPr lang="en-US" sz="1600" b="1" dirty="0" smtClean="0">
                <a:solidFill>
                  <a:srgbClr val="BB813B"/>
                </a:solidFill>
              </a:rPr>
              <a:t>             </a:t>
            </a:r>
            <a:r>
              <a:rPr lang="en-US" sz="1800" b="1" dirty="0" smtClean="0">
                <a:solidFill>
                  <a:srgbClr val="BB813B"/>
                </a:solidFill>
              </a:rPr>
              <a:t>Classrooms                   Remote Students	         Remote Teachers</a:t>
            </a:r>
          </a:p>
          <a:p>
            <a:pPr marL="400050" lvl="1" indent="0">
              <a:buNone/>
            </a:pPr>
            <a:endParaRPr lang="en-US" sz="1400" b="1" dirty="0" smtClean="0">
              <a:solidFill>
                <a:srgbClr val="BB813B"/>
              </a:solidFill>
            </a:endParaRPr>
          </a:p>
          <a:p>
            <a:pPr marL="400050" lvl="1" indent="0">
              <a:buNone/>
            </a:pPr>
            <a:r>
              <a:rPr lang="en-US" sz="1600" b="1" dirty="0" smtClean="0"/>
              <a:t>Video conferencing </a:t>
            </a:r>
            <a:r>
              <a:rPr lang="en-US" sz="1600" b="1" dirty="0"/>
              <a:t>helps institutions deploy interactive video communication </a:t>
            </a:r>
            <a:r>
              <a:rPr lang="en-US" sz="1600" b="1" dirty="0" smtClean="0"/>
              <a:t>to:</a:t>
            </a:r>
          </a:p>
          <a:p>
            <a:pPr marL="1257300" lvl="2" indent="-457200">
              <a:buBlip>
                <a:blip r:embed="rId2"/>
              </a:buBlip>
            </a:pPr>
            <a:r>
              <a:rPr lang="en-US" sz="1600" dirty="0" smtClean="0"/>
              <a:t>Utilize </a:t>
            </a:r>
            <a:r>
              <a:rPr lang="en-US" sz="1600" dirty="0"/>
              <a:t>remote experts and content from anywhere in the world</a:t>
            </a:r>
          </a:p>
          <a:p>
            <a:pPr marL="1257300" lvl="2" indent="-457200">
              <a:buBlip>
                <a:blip r:embed="rId2"/>
              </a:buBlip>
            </a:pPr>
            <a:r>
              <a:rPr lang="en-US" sz="1600" dirty="0" smtClean="0"/>
              <a:t>Improve </a:t>
            </a:r>
            <a:r>
              <a:rPr lang="en-US" sz="1600" dirty="0"/>
              <a:t>professional development and teacher </a:t>
            </a:r>
            <a:r>
              <a:rPr lang="en-US" sz="1600" dirty="0" smtClean="0"/>
              <a:t>training</a:t>
            </a:r>
          </a:p>
          <a:p>
            <a:pPr marL="1257300" lvl="2" indent="-457200">
              <a:buBlip>
                <a:blip r:embed="rId2"/>
              </a:buBlip>
            </a:pPr>
            <a:r>
              <a:rPr lang="en-US" sz="1600" dirty="0" smtClean="0"/>
              <a:t>Support </a:t>
            </a:r>
            <a:r>
              <a:rPr lang="en-US" sz="1600" dirty="0"/>
              <a:t>extended office hours and off-campus </a:t>
            </a:r>
            <a:r>
              <a:rPr lang="en-US" sz="1600" dirty="0" smtClean="0"/>
              <a:t>teaching</a:t>
            </a:r>
          </a:p>
          <a:p>
            <a:pPr marL="1257300" lvl="2" indent="-457200">
              <a:buBlip>
                <a:blip r:embed="rId2"/>
              </a:buBlip>
            </a:pPr>
            <a:r>
              <a:rPr lang="en-US" sz="1600" dirty="0" smtClean="0"/>
              <a:t>Enable </a:t>
            </a:r>
            <a:r>
              <a:rPr lang="en-US" sz="1600" dirty="0"/>
              <a:t>interactive distance </a:t>
            </a:r>
            <a:r>
              <a:rPr lang="en-US" sz="1600" dirty="0" smtClean="0"/>
              <a:t>learning</a:t>
            </a:r>
          </a:p>
          <a:p>
            <a:pPr marL="1257300" lvl="2" indent="-457200">
              <a:buBlip>
                <a:blip r:embed="rId2"/>
              </a:buBlip>
            </a:pPr>
            <a:r>
              <a:rPr lang="en-US" sz="1600" dirty="0" smtClean="0"/>
              <a:t>Utilize </a:t>
            </a:r>
            <a:r>
              <a:rPr lang="en-US" sz="1600" dirty="0"/>
              <a:t>lecture capture for synchronous, asynchronous and blended </a:t>
            </a:r>
            <a:r>
              <a:rPr lang="en-US" sz="1600" dirty="0" smtClean="0"/>
              <a:t>courses</a:t>
            </a:r>
            <a:endParaRPr lang="en-US" sz="16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695318"/>
            <a:ext cx="2209800" cy="1458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4237" y="1639020"/>
            <a:ext cx="2290763" cy="15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646645"/>
            <a:ext cx="2233613" cy="149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7380443"/>
      </p:ext>
    </p:extLst>
  </p:cSld>
  <p:clrMapOvr>
    <a:masterClrMapping/>
  </p:clrMapOvr>
  <p:transition advTm="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4294967295"/>
          </p:nvPr>
        </p:nvSpPr>
        <p:spPr>
          <a:xfrm>
            <a:off x="685800" y="1371600"/>
            <a:ext cx="7620000" cy="3429000"/>
          </a:xfrm>
        </p:spPr>
        <p:txBody>
          <a:bodyPr/>
          <a:lstStyle/>
          <a:p>
            <a:pPr algn="ctr" eaLnBrk="1" hangingPunct="1">
              <a:buFontTx/>
              <a:buNone/>
            </a:pPr>
            <a:r>
              <a:rPr lang="en-US" sz="4000" dirty="0" smtClean="0">
                <a:solidFill>
                  <a:schemeClr val="bg1"/>
                </a:solidFill>
              </a:rPr>
              <a:t>Visual Communications Overview</a:t>
            </a:r>
          </a:p>
          <a:p>
            <a:pPr eaLnBrk="1" hangingPunct="1">
              <a:buFontTx/>
              <a:buNone/>
            </a:pPr>
            <a:endParaRPr lang="en-US" sz="4000" dirty="0" smtClean="0">
              <a:solidFill>
                <a:schemeClr val="bg1"/>
              </a:solidFill>
            </a:endParaRPr>
          </a:p>
          <a:p>
            <a:pPr algn="ctr" eaLnBrk="1" hangingPunct="1">
              <a:buFontTx/>
              <a:buNone/>
            </a:pPr>
            <a:r>
              <a:rPr lang="en-US" dirty="0" smtClean="0">
                <a:solidFill>
                  <a:schemeClr val="bg1"/>
                </a:solidFill>
              </a:rPr>
              <a:t>Where are we going?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361383" y="2590800"/>
            <a:ext cx="6421246" cy="707886"/>
          </a:xfrm>
          <a:prstGeom prst="rect">
            <a:avLst/>
          </a:prstGeom>
        </p:spPr>
        <p:txBody>
          <a:bodyPr wrap="none">
            <a:spAutoFit/>
          </a:bodyPr>
          <a:lstStyle/>
          <a:p>
            <a:pPr algn="ctr" eaLnBrk="1" hangingPunct="1">
              <a:buFontTx/>
              <a:buNone/>
            </a:pPr>
            <a:r>
              <a:rPr lang="en-US" sz="4000" dirty="0" smtClean="0">
                <a:solidFill>
                  <a:schemeClr val="bg1"/>
                </a:solidFill>
                <a:effectLst>
                  <a:outerShdw blurRad="38100" dist="38100" dir="2700000" algn="tl">
                    <a:srgbClr val="000000">
                      <a:alpha val="43137"/>
                    </a:srgbClr>
                  </a:outerShdw>
                </a:effectLst>
              </a:rPr>
              <a:t>Many Options are Available</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4387332"/>
      </p:ext>
    </p:extLst>
  </p:cSld>
  <p:clrMapOvr>
    <a:masterClrMapping/>
  </p:clrMapOvr>
  <p:transition advTm="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5943600"/>
          </a:xfrm>
          <a:prstGeom prst="rect">
            <a:avLst/>
          </a:prstGeom>
          <a:noFill/>
          <a:ln>
            <a:noFill/>
          </a:ln>
        </p:spPr>
      </p:pic>
    </p:spTree>
    <p:extLst>
      <p:ext uri="{BB962C8B-B14F-4D97-AF65-F5344CB8AC3E}">
        <p14:creationId xmlns:p14="http://schemas.microsoft.com/office/powerpoint/2010/main" val="1642394487"/>
      </p:ext>
    </p:extLst>
  </p:cSld>
  <p:clrMapOvr>
    <a:masterClrMapping/>
  </p:clrMapOvr>
  <p:transition advTm="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700" y="0"/>
            <a:ext cx="9131300" cy="1295400"/>
          </a:xfrm>
        </p:spPr>
        <p:txBody>
          <a:bodyPr/>
          <a:lstStyle/>
          <a:p>
            <a:r>
              <a:rPr lang="en-US" sz="3600" dirty="0" smtClean="0">
                <a:effectLst>
                  <a:outerShdw blurRad="38100" dist="38100" dir="2700000" algn="tl">
                    <a:srgbClr val="000000">
                      <a:alpha val="43137"/>
                    </a:srgbClr>
                  </a:outerShdw>
                </a:effectLst>
              </a:rPr>
              <a:t>An Option to Consider</a:t>
            </a:r>
            <a:br>
              <a:rPr lang="en-US" sz="36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Cloud-based Video Collaboration</a:t>
            </a:r>
            <a:endParaRPr lang="en-US" sz="2800" dirty="0"/>
          </a:p>
        </p:txBody>
      </p:sp>
      <p:sp>
        <p:nvSpPr>
          <p:cNvPr id="4" name="Content Placeholder 3"/>
          <p:cNvSpPr>
            <a:spLocks noGrp="1"/>
          </p:cNvSpPr>
          <p:nvPr>
            <p:ph sz="half" idx="1"/>
          </p:nvPr>
        </p:nvSpPr>
        <p:spPr>
          <a:xfrm>
            <a:off x="381000" y="1600201"/>
            <a:ext cx="4724400" cy="1371599"/>
          </a:xfrm>
        </p:spPr>
        <p:txBody>
          <a:bodyPr/>
          <a:lstStyle/>
          <a:p>
            <a:pPr>
              <a:spcBef>
                <a:spcPts val="0"/>
              </a:spcBef>
              <a:buBlip>
                <a:blip r:embed="rId2"/>
              </a:buBlip>
            </a:pPr>
            <a:r>
              <a:rPr lang="en-US" sz="1800" b="1" dirty="0" smtClean="0">
                <a:solidFill>
                  <a:srgbClr val="BB813B"/>
                </a:solidFill>
              </a:rPr>
              <a:t>Ad hoc “In-person” meetings </a:t>
            </a:r>
          </a:p>
          <a:p>
            <a:pPr>
              <a:buBlip>
                <a:blip r:embed="rId2"/>
              </a:buBlip>
            </a:pPr>
            <a:r>
              <a:rPr lang="en-US" sz="1800" b="1" dirty="0" smtClean="0">
                <a:solidFill>
                  <a:srgbClr val="BB813B"/>
                </a:solidFill>
              </a:rPr>
              <a:t>Select endpoints that are right for you</a:t>
            </a:r>
            <a:endParaRPr lang="en-US" sz="1800" b="1" dirty="0">
              <a:solidFill>
                <a:srgbClr val="BB813B"/>
              </a:solidFill>
            </a:endParaRPr>
          </a:p>
          <a:p>
            <a:pPr>
              <a:buBlip>
                <a:blip r:embed="rId2"/>
              </a:buBlip>
            </a:pPr>
            <a:r>
              <a:rPr lang="en-US" sz="1800" b="1" dirty="0" smtClean="0">
                <a:solidFill>
                  <a:srgbClr val="BB813B"/>
                </a:solidFill>
              </a:rPr>
              <a:t>A fully managed service that includes a user adoption program</a:t>
            </a:r>
            <a:endParaRPr lang="en-US" sz="1800" b="1" dirty="0">
              <a:solidFill>
                <a:srgbClr val="BB813B"/>
              </a:solidFill>
            </a:endParaRPr>
          </a:p>
        </p:txBody>
      </p:sp>
      <p:sp>
        <p:nvSpPr>
          <p:cNvPr id="8" name="Content Placeholder 7"/>
          <p:cNvSpPr>
            <a:spLocks noGrp="1"/>
          </p:cNvSpPr>
          <p:nvPr>
            <p:ph sz="half" idx="2"/>
          </p:nvPr>
        </p:nvSpPr>
        <p:spPr>
          <a:xfrm>
            <a:off x="5105400" y="1600201"/>
            <a:ext cx="3886200" cy="2362199"/>
          </a:xfrm>
        </p:spPr>
        <p:txBody>
          <a:bodyPr/>
          <a:lstStyle/>
          <a:p>
            <a:pPr>
              <a:buBlip>
                <a:blip r:embed="rId2"/>
              </a:buBlip>
            </a:pPr>
            <a:r>
              <a:rPr lang="en-US" sz="1800" b="1" dirty="0" smtClean="0">
                <a:solidFill>
                  <a:srgbClr val="BB813B"/>
                </a:solidFill>
              </a:rPr>
              <a:t>Affordable - </a:t>
            </a:r>
            <a:r>
              <a:rPr lang="en-US" sz="1400" b="1" dirty="0" smtClean="0">
                <a:solidFill>
                  <a:srgbClr val="5F604B"/>
                </a:solidFill>
              </a:rPr>
              <a:t>Monthly </a:t>
            </a:r>
            <a:r>
              <a:rPr lang="en-US" sz="1400" b="1" dirty="0">
                <a:solidFill>
                  <a:srgbClr val="5F604B"/>
                </a:solidFill>
              </a:rPr>
              <a:t>pricing model</a:t>
            </a:r>
          </a:p>
          <a:p>
            <a:pPr>
              <a:buBlip>
                <a:blip r:embed="rId2"/>
              </a:buBlip>
            </a:pPr>
            <a:r>
              <a:rPr lang="en-US" sz="1800" b="1" dirty="0">
                <a:solidFill>
                  <a:srgbClr val="BB813B"/>
                </a:solidFill>
              </a:rPr>
              <a:t>Feature </a:t>
            </a:r>
            <a:r>
              <a:rPr lang="en-US" sz="1800" b="1" dirty="0" smtClean="0">
                <a:solidFill>
                  <a:srgbClr val="BB813B"/>
                </a:solidFill>
              </a:rPr>
              <a:t>rich – </a:t>
            </a:r>
            <a:r>
              <a:rPr lang="en-US" sz="1400" b="1" dirty="0" smtClean="0"/>
              <a:t>User controlled</a:t>
            </a:r>
            <a:endParaRPr lang="en-US" sz="1400" b="1" dirty="0">
              <a:solidFill>
                <a:srgbClr val="BB813B"/>
              </a:solidFill>
            </a:endParaRPr>
          </a:p>
          <a:p>
            <a:pPr>
              <a:buBlip>
                <a:blip r:embed="rId2"/>
              </a:buBlip>
            </a:pPr>
            <a:r>
              <a:rPr lang="en-US" sz="1800" b="1" dirty="0" smtClean="0">
                <a:solidFill>
                  <a:srgbClr val="BB813B"/>
                </a:solidFill>
              </a:rPr>
              <a:t>Supports WebRTC</a:t>
            </a:r>
          </a:p>
          <a:p>
            <a:pPr>
              <a:buBlip>
                <a:blip r:embed="rId2"/>
              </a:buBlip>
            </a:pPr>
            <a:endParaRPr lang="en-US" sz="1800" b="1" dirty="0">
              <a:solidFill>
                <a:srgbClr val="BB813B"/>
              </a:solidFill>
            </a:endParaRPr>
          </a:p>
          <a:p>
            <a:endParaRPr lang="en-US" dirty="0"/>
          </a:p>
        </p:txBody>
      </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79" y="3048000"/>
            <a:ext cx="8354521"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8851168"/>
      </p:ext>
    </p:extLst>
  </p:cSld>
  <p:clrMapOvr>
    <a:masterClrMapping/>
  </p:clrMapOvr>
  <p:transition advTm="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The Drivers of Visual Communicat</a:t>
            </a:r>
            <a:r>
              <a:rPr kumimoji="0" lang="en-US" sz="4000"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ions</a:t>
            </a:r>
            <a:r>
              <a:rPr kumimoji="0" lang="en-US" sz="4000" b="0"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are Changing</a:t>
            </a:r>
            <a:endParaRPr kumimoji="0" lang="en-US" sz="3600" b="0"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
        <p:nvSpPr>
          <p:cNvPr id="83" name="Oval 82"/>
          <p:cNvSpPr/>
          <p:nvPr/>
        </p:nvSpPr>
        <p:spPr bwMode="auto">
          <a:xfrm>
            <a:off x="1825172" y="5493844"/>
            <a:ext cx="2042462" cy="210201"/>
          </a:xfrm>
          <a:prstGeom prst="ellipse">
            <a:avLst/>
          </a:prstGeom>
          <a:gradFill flip="none" rotWithShape="1">
            <a:gsLst>
              <a:gs pos="100000">
                <a:schemeClr val="tx1">
                  <a:lumMod val="75000"/>
                  <a:lumOff val="25000"/>
                  <a:alpha val="0"/>
                </a:schemeClr>
              </a:gs>
              <a:gs pos="0">
                <a:schemeClr val="tx1">
                  <a:lumMod val="95000"/>
                  <a:lumOff val="5000"/>
                  <a:alpha val="28000"/>
                </a:schemeClr>
              </a:gs>
            </a:gsLst>
            <a:path path="shape">
              <a:fillToRect l="50000" t="50000" r="50000" b="50000"/>
            </a:path>
            <a:tileRect/>
          </a:gra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spcBef>
                <a:spcPct val="50000"/>
              </a:spcBef>
            </a:pPr>
            <a:endParaRPr lang="en-US" sz="800" b="1" dirty="0">
              <a:solidFill>
                <a:schemeClr val="bg1"/>
              </a:solidFill>
              <a:latin typeface="Arial" charset="0"/>
            </a:endParaRPr>
          </a:p>
        </p:txBody>
      </p:sp>
      <p:sp>
        <p:nvSpPr>
          <p:cNvPr id="84" name="Oval 83"/>
          <p:cNvSpPr/>
          <p:nvPr/>
        </p:nvSpPr>
        <p:spPr bwMode="auto">
          <a:xfrm>
            <a:off x="3581752" y="5493844"/>
            <a:ext cx="2042462" cy="210201"/>
          </a:xfrm>
          <a:prstGeom prst="ellipse">
            <a:avLst/>
          </a:prstGeom>
          <a:gradFill flip="none" rotWithShape="1">
            <a:gsLst>
              <a:gs pos="100000">
                <a:schemeClr val="tx1">
                  <a:lumMod val="75000"/>
                  <a:lumOff val="25000"/>
                  <a:alpha val="0"/>
                </a:schemeClr>
              </a:gs>
              <a:gs pos="0">
                <a:schemeClr val="tx1">
                  <a:lumMod val="95000"/>
                  <a:lumOff val="5000"/>
                  <a:alpha val="28000"/>
                </a:schemeClr>
              </a:gs>
            </a:gsLst>
            <a:path path="shape">
              <a:fillToRect l="50000" t="50000" r="50000" b="50000"/>
            </a:path>
            <a:tileRect/>
          </a:gra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spcBef>
                <a:spcPct val="50000"/>
              </a:spcBef>
            </a:pPr>
            <a:endParaRPr lang="en-US" sz="800" b="1" dirty="0">
              <a:solidFill>
                <a:schemeClr val="bg1"/>
              </a:solidFill>
              <a:latin typeface="Arial" charset="0"/>
            </a:endParaRPr>
          </a:p>
        </p:txBody>
      </p:sp>
      <p:sp>
        <p:nvSpPr>
          <p:cNvPr id="85" name="Oval 84"/>
          <p:cNvSpPr/>
          <p:nvPr/>
        </p:nvSpPr>
        <p:spPr bwMode="auto">
          <a:xfrm>
            <a:off x="5338332" y="5493844"/>
            <a:ext cx="2042462" cy="210201"/>
          </a:xfrm>
          <a:prstGeom prst="ellipse">
            <a:avLst/>
          </a:prstGeom>
          <a:gradFill flip="none" rotWithShape="1">
            <a:gsLst>
              <a:gs pos="100000">
                <a:schemeClr val="tx1">
                  <a:lumMod val="75000"/>
                  <a:lumOff val="25000"/>
                  <a:alpha val="0"/>
                </a:schemeClr>
              </a:gs>
              <a:gs pos="0">
                <a:schemeClr val="tx1">
                  <a:lumMod val="95000"/>
                  <a:lumOff val="5000"/>
                  <a:alpha val="28000"/>
                </a:schemeClr>
              </a:gs>
            </a:gsLst>
            <a:path path="shape">
              <a:fillToRect l="50000" t="50000" r="50000" b="50000"/>
            </a:path>
            <a:tileRect/>
          </a:gra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spcBef>
                <a:spcPct val="50000"/>
              </a:spcBef>
            </a:pPr>
            <a:endParaRPr lang="en-US" sz="800" b="1" dirty="0">
              <a:solidFill>
                <a:schemeClr val="bg1"/>
              </a:solidFill>
              <a:latin typeface="Arial" charset="0"/>
            </a:endParaRPr>
          </a:p>
        </p:txBody>
      </p:sp>
      <p:sp>
        <p:nvSpPr>
          <p:cNvPr id="86" name="Rounded Rectangle 85"/>
          <p:cNvSpPr/>
          <p:nvPr/>
        </p:nvSpPr>
        <p:spPr>
          <a:xfrm rot="10800000">
            <a:off x="319011" y="2186117"/>
            <a:ext cx="1569682" cy="3399338"/>
          </a:xfrm>
          <a:prstGeom prst="roundRect">
            <a:avLst>
              <a:gd name="adj" fmla="val 0"/>
            </a:avLst>
          </a:prstGeom>
          <a:gradFill flip="none" rotWithShape="1">
            <a:gsLst>
              <a:gs pos="100000">
                <a:srgbClr val="FFFFFF"/>
              </a:gs>
              <a:gs pos="0">
                <a:schemeClr val="bg1">
                  <a:lumMod val="75000"/>
                </a:schemeClr>
              </a:gs>
            </a:gsLst>
            <a:lin ang="5400000" scaled="1"/>
            <a:tileRect/>
          </a:gradFill>
          <a:ln w="28575">
            <a:solidFill>
              <a:schemeClr val="tx1">
                <a:lumMod val="50000"/>
                <a:lumOff val="50000"/>
              </a:schemeClr>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spcBef>
                <a:spcPct val="50000"/>
              </a:spcBef>
            </a:pPr>
            <a:endParaRPr lang="en-US" sz="2400" b="1" dirty="0">
              <a:solidFill>
                <a:schemeClr val="bg1"/>
              </a:solidFill>
              <a:latin typeface="Arial" charset="0"/>
            </a:endParaRPr>
          </a:p>
        </p:txBody>
      </p:sp>
      <p:grpSp>
        <p:nvGrpSpPr>
          <p:cNvPr id="3" name="Group 86"/>
          <p:cNvGrpSpPr/>
          <p:nvPr/>
        </p:nvGrpSpPr>
        <p:grpSpPr>
          <a:xfrm>
            <a:off x="310391" y="1583645"/>
            <a:ext cx="1578406" cy="602472"/>
            <a:chOff x="342196" y="1983880"/>
            <a:chExt cx="1654128" cy="1962995"/>
          </a:xfrm>
        </p:grpSpPr>
        <p:sp>
          <p:nvSpPr>
            <p:cNvPr id="88" name="AutoShape 2"/>
            <p:cNvSpPr>
              <a:spLocks/>
            </p:cNvSpPr>
            <p:nvPr/>
          </p:nvSpPr>
          <p:spPr bwMode="auto">
            <a:xfrm>
              <a:off x="351121" y="1983880"/>
              <a:ext cx="1645203" cy="1962995"/>
            </a:xfrm>
            <a:prstGeom prst="roundRect">
              <a:avLst>
                <a:gd name="adj" fmla="val 0"/>
              </a:avLst>
            </a:prstGeom>
            <a:gradFill flip="none" rotWithShape="1">
              <a:gsLst>
                <a:gs pos="0">
                  <a:schemeClr val="accent2"/>
                </a:gs>
                <a:gs pos="100000">
                  <a:schemeClr val="accent2">
                    <a:lumMod val="60000"/>
                    <a:lumOff val="40000"/>
                  </a:schemeClr>
                </a:gs>
              </a:gsLst>
              <a:lin ang="16200000" scaled="1"/>
              <a:tileRect/>
            </a:gradFill>
            <a:ln w="28575">
              <a:solidFill>
                <a:schemeClr val="accent2"/>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0" tIns="0" rIns="0" bIns="0" anchor="ctr"/>
            <a:lstStyle/>
            <a:p>
              <a:pPr algn="ctr"/>
              <a:endParaRPr lang="en-US" sz="1200" b="1" dirty="0">
                <a:solidFill>
                  <a:schemeClr val="bg1"/>
                </a:solidFill>
                <a:effectLst>
                  <a:outerShdw blurRad="38100" dist="38100" dir="2700000" algn="tl">
                    <a:srgbClr val="000000">
                      <a:alpha val="43137"/>
                    </a:srgbClr>
                  </a:outerShdw>
                </a:effectLst>
                <a:latin typeface="Arial Bold" charset="0"/>
                <a:ea typeface="ヒラギノ角ゴ ProN W3" charset="0"/>
                <a:cs typeface="Arial Bold" charset="0"/>
                <a:sym typeface="Arial Bold" charset="0"/>
              </a:endParaRPr>
            </a:p>
          </p:txBody>
        </p:sp>
        <p:sp>
          <p:nvSpPr>
            <p:cNvPr id="89" name="Rectangle 88"/>
            <p:cNvSpPr/>
            <p:nvPr/>
          </p:nvSpPr>
          <p:spPr bwMode="auto">
            <a:xfrm>
              <a:off x="342196" y="2410344"/>
              <a:ext cx="1626153" cy="790056"/>
            </a:xfrm>
            <a:prstGeom prst="rect">
              <a:avLst/>
            </a:prstGeom>
            <a:gradFill>
              <a:gsLst>
                <a:gs pos="0">
                  <a:schemeClr val="bg1">
                    <a:alpha val="23000"/>
                  </a:schemeClr>
                </a:gs>
                <a:gs pos="100000">
                  <a:schemeClr val="bg1">
                    <a:alpha val="0"/>
                  </a:schemeClr>
                </a:gs>
              </a:gsLst>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defTabSz="1218987" eaLnBrk="0" hangingPunct="0">
                <a:spcBef>
                  <a:spcPct val="50000"/>
                </a:spcBef>
              </a:pPr>
              <a:endParaRPr lang="en-US" sz="1500" b="1" dirty="0">
                <a:solidFill>
                  <a:schemeClr val="bg1"/>
                </a:solidFill>
                <a:latin typeface="Arial" charset="0"/>
              </a:endParaRPr>
            </a:p>
          </p:txBody>
        </p:sp>
      </p:grpSp>
      <p:sp>
        <p:nvSpPr>
          <p:cNvPr id="90" name="Content Placeholder 1"/>
          <p:cNvSpPr txBox="1">
            <a:spLocks/>
          </p:cNvSpPr>
          <p:nvPr/>
        </p:nvSpPr>
        <p:spPr>
          <a:xfrm>
            <a:off x="477552" y="1725243"/>
            <a:ext cx="1242789" cy="319278"/>
          </a:xfrm>
          <a:prstGeom prst="rect">
            <a:avLst/>
          </a:prstGeom>
        </p:spPr>
        <p:txBody>
          <a:bodyPr lIns="0" rIns="0" anchor="ctr" anchorCtr="0"/>
          <a:lstStyle>
            <a:defPPr>
              <a:defRPr lang="en-US"/>
            </a:defPPr>
            <a:lvl1pPr marL="342900" indent="-342900" eaLnBrk="0" hangingPunct="0">
              <a:spcBef>
                <a:spcPts val="600"/>
              </a:spcBef>
              <a:buSzPct val="100000"/>
              <a:buBlip>
                <a:blip r:embed="rId5"/>
              </a:buBlip>
              <a:defRPr sz="2400">
                <a:latin typeface="+mn-lt"/>
                <a:cs typeface="+mn-cs"/>
              </a:defRPr>
            </a:lvl1pPr>
            <a:lvl2pPr marL="0" lvl="1" indent="0" algn="ctr" eaLnBrk="0" hangingPunct="0">
              <a:lnSpc>
                <a:spcPct val="90000"/>
              </a:lnSpc>
              <a:spcBef>
                <a:spcPts val="600"/>
              </a:spcBef>
              <a:buClr>
                <a:srgbClr val="999B9E"/>
              </a:buClr>
              <a:buSzPct val="100000"/>
              <a:buFont typeface="Symbol" pitchFamily="18" charset="2"/>
              <a:buNone/>
              <a:defRPr sz="4400" b="1">
                <a:solidFill>
                  <a:schemeClr val="bg1"/>
                </a:solidFill>
                <a:latin typeface="+mn-lt"/>
              </a:defRPr>
            </a:lvl2pPr>
            <a:lvl3pPr marL="1143000" indent="-228600" eaLnBrk="0" hangingPunct="0">
              <a:spcBef>
                <a:spcPts val="600"/>
              </a:spcBef>
              <a:buClr>
                <a:srgbClr val="999B9E"/>
              </a:buClr>
              <a:buSzPct val="100000"/>
              <a:buFont typeface="Symbol" pitchFamily="18" charset="2"/>
              <a:buChar char="·"/>
              <a:defRPr sz="2400">
                <a:latin typeface="+mn-lt"/>
              </a:defRPr>
            </a:lvl3pPr>
            <a:lvl4pPr marL="1600200" indent="-228600" eaLnBrk="0" hangingPunct="0">
              <a:spcBef>
                <a:spcPts val="600"/>
              </a:spcBef>
              <a:buClr>
                <a:srgbClr val="999B9E"/>
              </a:buClr>
              <a:buSzPct val="100000"/>
              <a:buFont typeface="Symbol" pitchFamily="18" charset="2"/>
              <a:buChar char="·"/>
              <a:defRPr sz="1600">
                <a:latin typeface="+mn-lt"/>
              </a:defRPr>
            </a:lvl4pPr>
            <a:lvl5pPr marL="2057400" indent="-228600" eaLnBrk="0" hangingPunct="0">
              <a:spcBef>
                <a:spcPct val="20000"/>
              </a:spcBef>
              <a:buClr>
                <a:schemeClr val="bg2"/>
              </a:buClr>
              <a:buFont typeface="Symbol" pitchFamily="18" charset="2"/>
              <a:buChar char="·"/>
              <a:defRPr sz="1400">
                <a:latin typeface="+mn-lt"/>
              </a:defRPr>
            </a:lvl5pPr>
            <a:lvl6pPr marL="2514600" indent="-228600" fontAlgn="base">
              <a:spcBef>
                <a:spcPct val="20000"/>
              </a:spcBef>
              <a:spcAft>
                <a:spcPct val="0"/>
              </a:spcAft>
              <a:buClr>
                <a:schemeClr val="bg2"/>
              </a:buClr>
              <a:buFont typeface="Symbol" pitchFamily="18" charset="2"/>
              <a:buChar char="·"/>
              <a:defRPr sz="1400">
                <a:latin typeface="+mn-lt"/>
              </a:defRPr>
            </a:lvl6pPr>
            <a:lvl7pPr marL="2971800" indent="-228600" fontAlgn="base">
              <a:spcBef>
                <a:spcPct val="20000"/>
              </a:spcBef>
              <a:spcAft>
                <a:spcPct val="0"/>
              </a:spcAft>
              <a:buClr>
                <a:schemeClr val="bg2"/>
              </a:buClr>
              <a:buFont typeface="Symbol" pitchFamily="18" charset="2"/>
              <a:buChar char="·"/>
              <a:defRPr sz="1400">
                <a:latin typeface="+mn-lt"/>
              </a:defRPr>
            </a:lvl7pPr>
            <a:lvl8pPr marL="3429000" indent="-228600" fontAlgn="base">
              <a:spcBef>
                <a:spcPct val="20000"/>
              </a:spcBef>
              <a:spcAft>
                <a:spcPct val="0"/>
              </a:spcAft>
              <a:buClr>
                <a:schemeClr val="bg2"/>
              </a:buClr>
              <a:buFont typeface="Symbol" pitchFamily="18" charset="2"/>
              <a:buChar char="·"/>
              <a:defRPr sz="1400">
                <a:latin typeface="+mn-lt"/>
              </a:defRPr>
            </a:lvl8pPr>
            <a:lvl9pPr marL="3886200" indent="-228600" fontAlgn="base">
              <a:spcBef>
                <a:spcPct val="20000"/>
              </a:spcBef>
              <a:spcAft>
                <a:spcPct val="0"/>
              </a:spcAft>
              <a:buClr>
                <a:schemeClr val="bg2"/>
              </a:buClr>
              <a:buFont typeface="Symbol" pitchFamily="18" charset="2"/>
              <a:buChar char="·"/>
              <a:defRPr sz="1400">
                <a:latin typeface="+mn-lt"/>
              </a:defRPr>
            </a:lvl9pPr>
          </a:lstStyle>
          <a:p>
            <a:pPr lvl="1"/>
            <a:r>
              <a:rPr lang="en-US" sz="1400" dirty="0" smtClean="0"/>
              <a:t>Mobile </a:t>
            </a:r>
            <a:r>
              <a:rPr lang="en-US" sz="1400" dirty="0"/>
              <a:t>Device</a:t>
            </a:r>
            <a:br>
              <a:rPr lang="en-US" sz="1400" dirty="0"/>
            </a:br>
            <a:r>
              <a:rPr lang="en-US" sz="1400" dirty="0" smtClean="0"/>
              <a:t>Proliferation</a:t>
            </a:r>
            <a:endParaRPr lang="en-US" sz="1400" dirty="0"/>
          </a:p>
        </p:txBody>
      </p:sp>
      <p:sp>
        <p:nvSpPr>
          <p:cNvPr id="91" name="Content Placeholder 1"/>
          <p:cNvSpPr txBox="1">
            <a:spLocks/>
          </p:cNvSpPr>
          <p:nvPr/>
        </p:nvSpPr>
        <p:spPr>
          <a:xfrm>
            <a:off x="310866" y="2251492"/>
            <a:ext cx="1585973" cy="385073"/>
          </a:xfrm>
          <a:prstGeom prst="rect">
            <a:avLst/>
          </a:prstGeom>
        </p:spPr>
        <p:txBody>
          <a:bodyPr lIns="121899" tIns="60949" rIns="121899" bIns="60949" anchor="t" anchorCtr="0"/>
          <a:lstStyle>
            <a:lvl1pPr marL="342900" indent="-342900" algn="l" rtl="0" eaLnBrk="0" fontAlgn="base" hangingPunct="0">
              <a:spcBef>
                <a:spcPts val="600"/>
              </a:spcBef>
              <a:spcAft>
                <a:spcPct val="0"/>
              </a:spcAft>
              <a:buSzPct val="100000"/>
              <a:buBlip>
                <a:blip r:embed="rId5"/>
              </a:buBlip>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999B9E"/>
              </a:buClr>
              <a:buSzPct val="100000"/>
              <a:buFont typeface="Symbol" pitchFamily="18" charset="2"/>
              <a:buChar char="·"/>
              <a:defRPr sz="2000">
                <a:solidFill>
                  <a:schemeClr val="tx1"/>
                </a:solidFill>
                <a:latin typeface="+mn-lt"/>
              </a:defRPr>
            </a:lvl2pPr>
            <a:lvl3pPr marL="1143000" indent="-228600" algn="l" rtl="0" eaLnBrk="0" fontAlgn="base" hangingPunct="0">
              <a:spcBef>
                <a:spcPts val="600"/>
              </a:spcBef>
              <a:spcAft>
                <a:spcPct val="0"/>
              </a:spcAft>
              <a:buClr>
                <a:srgbClr val="999B9E"/>
              </a:buClr>
              <a:buSzPct val="100000"/>
              <a:buFont typeface="Symbol" pitchFamily="18" charset="2"/>
              <a:buChar char="·"/>
              <a:defRPr sz="2400">
                <a:solidFill>
                  <a:schemeClr val="tx1"/>
                </a:solidFill>
                <a:latin typeface="+mn-lt"/>
              </a:defRPr>
            </a:lvl3pPr>
            <a:lvl4pPr marL="1600200" indent="-228600" algn="l" rtl="0" eaLnBrk="0" fontAlgn="base" hangingPunct="0">
              <a:spcBef>
                <a:spcPts val="600"/>
              </a:spcBef>
              <a:spcAft>
                <a:spcPct val="0"/>
              </a:spcAft>
              <a:buClr>
                <a:srgbClr val="999B9E"/>
              </a:buClr>
              <a:buSzPct val="100000"/>
              <a:buFont typeface="Symbol" pitchFamily="18"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Symbol"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9pPr>
          </a:lstStyle>
          <a:p>
            <a:pPr marL="0" lvl="1" indent="0" algn="ctr">
              <a:lnSpc>
                <a:spcPct val="90000"/>
              </a:lnSpc>
              <a:buNone/>
            </a:pPr>
            <a:r>
              <a:rPr lang="en-US" sz="2400" b="1" dirty="0" smtClean="0">
                <a:solidFill>
                  <a:schemeClr val="accent2"/>
                </a:solidFill>
              </a:rPr>
              <a:t>70M</a:t>
            </a:r>
            <a:r>
              <a:rPr lang="en-US" sz="2400" b="1" dirty="0" smtClean="0">
                <a:solidFill>
                  <a:schemeClr val="accent5"/>
                </a:solidFill>
              </a:rPr>
              <a:t/>
            </a:r>
            <a:br>
              <a:rPr lang="en-US" sz="2400" b="1" dirty="0" smtClean="0">
                <a:solidFill>
                  <a:schemeClr val="accent5"/>
                </a:solidFill>
              </a:rPr>
            </a:br>
            <a:r>
              <a:rPr lang="en-US" sz="1600" b="1" dirty="0" smtClean="0">
                <a:solidFill>
                  <a:schemeClr val="tx1">
                    <a:lumMod val="65000"/>
                    <a:lumOff val="35000"/>
                  </a:schemeClr>
                </a:solidFill>
              </a:rPr>
              <a:t>Tablets Today</a:t>
            </a:r>
            <a:endParaRPr lang="en-US" sz="1200" b="1" dirty="0">
              <a:solidFill>
                <a:schemeClr val="tx1">
                  <a:lumMod val="65000"/>
                  <a:lumOff val="35000"/>
                </a:schemeClr>
              </a:solidFill>
            </a:endParaRPr>
          </a:p>
        </p:txBody>
      </p:sp>
      <p:sp>
        <p:nvSpPr>
          <p:cNvPr id="92" name="Rounded Rectangle 91"/>
          <p:cNvSpPr/>
          <p:nvPr/>
        </p:nvSpPr>
        <p:spPr>
          <a:xfrm rot="10800000">
            <a:off x="2079063" y="2186115"/>
            <a:ext cx="1569682" cy="3399341"/>
          </a:xfrm>
          <a:prstGeom prst="roundRect">
            <a:avLst>
              <a:gd name="adj" fmla="val 0"/>
            </a:avLst>
          </a:prstGeom>
          <a:gradFill flip="none" rotWithShape="1">
            <a:gsLst>
              <a:gs pos="100000">
                <a:srgbClr val="FFFFFF"/>
              </a:gs>
              <a:gs pos="0">
                <a:schemeClr val="bg1">
                  <a:lumMod val="75000"/>
                </a:schemeClr>
              </a:gs>
            </a:gsLst>
            <a:lin ang="5400000" scaled="1"/>
            <a:tileRect/>
          </a:gradFill>
          <a:ln w="28575">
            <a:solidFill>
              <a:schemeClr val="tx1">
                <a:lumMod val="50000"/>
                <a:lumOff val="50000"/>
              </a:schemeClr>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spcBef>
                <a:spcPct val="50000"/>
              </a:spcBef>
            </a:pPr>
            <a:endParaRPr lang="en-US" sz="2400" b="1" dirty="0">
              <a:solidFill>
                <a:schemeClr val="bg1"/>
              </a:solidFill>
              <a:latin typeface="Arial" charset="0"/>
            </a:endParaRPr>
          </a:p>
        </p:txBody>
      </p:sp>
      <p:grpSp>
        <p:nvGrpSpPr>
          <p:cNvPr id="4" name="Group 92"/>
          <p:cNvGrpSpPr/>
          <p:nvPr/>
        </p:nvGrpSpPr>
        <p:grpSpPr>
          <a:xfrm>
            <a:off x="2070547" y="1583645"/>
            <a:ext cx="1578406" cy="602472"/>
            <a:chOff x="342196" y="2410344"/>
            <a:chExt cx="1654127" cy="1536531"/>
          </a:xfrm>
        </p:grpSpPr>
        <p:sp>
          <p:nvSpPr>
            <p:cNvPr id="94" name="AutoShape 2"/>
            <p:cNvSpPr>
              <a:spLocks/>
            </p:cNvSpPr>
            <p:nvPr/>
          </p:nvSpPr>
          <p:spPr bwMode="auto">
            <a:xfrm>
              <a:off x="351121" y="2410344"/>
              <a:ext cx="1645202" cy="1536531"/>
            </a:xfrm>
            <a:prstGeom prst="roundRect">
              <a:avLst>
                <a:gd name="adj" fmla="val 0"/>
              </a:avLst>
            </a:prstGeom>
            <a:gradFill flip="none" rotWithShape="1">
              <a:gsLst>
                <a:gs pos="0">
                  <a:schemeClr val="accent2"/>
                </a:gs>
                <a:gs pos="100000">
                  <a:schemeClr val="accent2">
                    <a:lumMod val="60000"/>
                    <a:lumOff val="40000"/>
                  </a:schemeClr>
                </a:gs>
              </a:gsLst>
              <a:lin ang="16200000" scaled="1"/>
              <a:tileRect/>
            </a:gradFill>
            <a:ln w="28575">
              <a:solidFill>
                <a:schemeClr val="accent2"/>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0" tIns="0" rIns="0" bIns="0" anchor="ctr"/>
            <a:lstStyle/>
            <a:p>
              <a:pPr algn="ctr"/>
              <a:endParaRPr lang="en-US" sz="1200" b="1" dirty="0">
                <a:solidFill>
                  <a:schemeClr val="bg1"/>
                </a:solidFill>
                <a:effectLst>
                  <a:outerShdw blurRad="38100" dist="38100" dir="2700000" algn="tl">
                    <a:srgbClr val="000000">
                      <a:alpha val="43137"/>
                    </a:srgbClr>
                  </a:outerShdw>
                </a:effectLst>
                <a:latin typeface="Arial Bold" charset="0"/>
                <a:ea typeface="ヒラギノ角ゴ ProN W3" charset="0"/>
                <a:cs typeface="Arial Bold" charset="0"/>
                <a:sym typeface="Arial Bold" charset="0"/>
              </a:endParaRPr>
            </a:p>
          </p:txBody>
        </p:sp>
        <p:sp>
          <p:nvSpPr>
            <p:cNvPr id="95" name="Rectangle 94"/>
            <p:cNvSpPr/>
            <p:nvPr/>
          </p:nvSpPr>
          <p:spPr bwMode="auto">
            <a:xfrm>
              <a:off x="342196" y="2410344"/>
              <a:ext cx="1626153" cy="790056"/>
            </a:xfrm>
            <a:prstGeom prst="rect">
              <a:avLst/>
            </a:prstGeom>
            <a:gradFill>
              <a:gsLst>
                <a:gs pos="0">
                  <a:schemeClr val="bg1">
                    <a:alpha val="23000"/>
                  </a:schemeClr>
                </a:gs>
                <a:gs pos="100000">
                  <a:schemeClr val="bg1">
                    <a:alpha val="0"/>
                  </a:schemeClr>
                </a:gs>
              </a:gsLst>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defTabSz="1218987" eaLnBrk="0" hangingPunct="0">
                <a:spcBef>
                  <a:spcPct val="50000"/>
                </a:spcBef>
              </a:pPr>
              <a:endParaRPr lang="en-US" sz="1500" b="1" dirty="0">
                <a:solidFill>
                  <a:schemeClr val="bg1"/>
                </a:solidFill>
                <a:latin typeface="Arial" charset="0"/>
              </a:endParaRPr>
            </a:p>
          </p:txBody>
        </p:sp>
      </p:grpSp>
      <p:sp>
        <p:nvSpPr>
          <p:cNvPr id="96" name="Rounded Rectangle 95"/>
          <p:cNvSpPr/>
          <p:nvPr/>
        </p:nvSpPr>
        <p:spPr>
          <a:xfrm rot="10800000">
            <a:off x="3835851" y="2186118"/>
            <a:ext cx="1569682" cy="3399340"/>
          </a:xfrm>
          <a:prstGeom prst="roundRect">
            <a:avLst>
              <a:gd name="adj" fmla="val 0"/>
            </a:avLst>
          </a:prstGeom>
          <a:gradFill flip="none" rotWithShape="1">
            <a:gsLst>
              <a:gs pos="100000">
                <a:srgbClr val="FFFFFF"/>
              </a:gs>
              <a:gs pos="0">
                <a:schemeClr val="bg1">
                  <a:lumMod val="75000"/>
                </a:schemeClr>
              </a:gs>
            </a:gsLst>
            <a:lin ang="5400000" scaled="1"/>
            <a:tileRect/>
          </a:gradFill>
          <a:ln w="28575">
            <a:solidFill>
              <a:schemeClr val="tx1">
                <a:lumMod val="50000"/>
                <a:lumOff val="50000"/>
              </a:schemeClr>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spcBef>
                <a:spcPct val="50000"/>
              </a:spcBef>
            </a:pPr>
            <a:endParaRPr lang="en-US" sz="2400" b="1" dirty="0">
              <a:solidFill>
                <a:schemeClr val="bg1"/>
              </a:solidFill>
              <a:latin typeface="Arial" charset="0"/>
            </a:endParaRPr>
          </a:p>
        </p:txBody>
      </p:sp>
      <p:grpSp>
        <p:nvGrpSpPr>
          <p:cNvPr id="5" name="Group 96"/>
          <p:cNvGrpSpPr/>
          <p:nvPr/>
        </p:nvGrpSpPr>
        <p:grpSpPr>
          <a:xfrm>
            <a:off x="3827127" y="1583645"/>
            <a:ext cx="1578406" cy="602472"/>
            <a:chOff x="342196" y="2410344"/>
            <a:chExt cx="1654127" cy="1536531"/>
          </a:xfrm>
        </p:grpSpPr>
        <p:sp>
          <p:nvSpPr>
            <p:cNvPr id="98" name="AutoShape 2"/>
            <p:cNvSpPr>
              <a:spLocks/>
            </p:cNvSpPr>
            <p:nvPr/>
          </p:nvSpPr>
          <p:spPr bwMode="auto">
            <a:xfrm>
              <a:off x="351121" y="2410344"/>
              <a:ext cx="1645202" cy="1536531"/>
            </a:xfrm>
            <a:prstGeom prst="roundRect">
              <a:avLst>
                <a:gd name="adj" fmla="val 0"/>
              </a:avLst>
            </a:prstGeom>
            <a:gradFill flip="none" rotWithShape="1">
              <a:gsLst>
                <a:gs pos="0">
                  <a:schemeClr val="accent2"/>
                </a:gs>
                <a:gs pos="100000">
                  <a:schemeClr val="accent2">
                    <a:lumMod val="60000"/>
                    <a:lumOff val="40000"/>
                  </a:schemeClr>
                </a:gs>
              </a:gsLst>
              <a:lin ang="16200000" scaled="1"/>
              <a:tileRect/>
            </a:gradFill>
            <a:ln w="28575">
              <a:solidFill>
                <a:schemeClr val="accent2"/>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0" tIns="0" rIns="0" bIns="0" anchor="ctr"/>
            <a:lstStyle/>
            <a:p>
              <a:pPr algn="ctr"/>
              <a:endParaRPr lang="en-US" sz="1200" b="1" dirty="0">
                <a:solidFill>
                  <a:schemeClr val="bg1"/>
                </a:solidFill>
                <a:effectLst>
                  <a:outerShdw blurRad="38100" dist="38100" dir="2700000" algn="tl">
                    <a:srgbClr val="000000">
                      <a:alpha val="43137"/>
                    </a:srgbClr>
                  </a:outerShdw>
                </a:effectLst>
                <a:latin typeface="Arial Bold" charset="0"/>
                <a:ea typeface="ヒラギノ角ゴ ProN W3" charset="0"/>
                <a:cs typeface="Arial Bold" charset="0"/>
                <a:sym typeface="Arial Bold" charset="0"/>
              </a:endParaRPr>
            </a:p>
          </p:txBody>
        </p:sp>
        <p:sp>
          <p:nvSpPr>
            <p:cNvPr id="99" name="Rectangle 98"/>
            <p:cNvSpPr/>
            <p:nvPr/>
          </p:nvSpPr>
          <p:spPr bwMode="auto">
            <a:xfrm>
              <a:off x="342196" y="2410344"/>
              <a:ext cx="1626153" cy="790056"/>
            </a:xfrm>
            <a:prstGeom prst="rect">
              <a:avLst/>
            </a:prstGeom>
            <a:gradFill>
              <a:gsLst>
                <a:gs pos="0">
                  <a:schemeClr val="bg1">
                    <a:alpha val="23000"/>
                  </a:schemeClr>
                </a:gs>
                <a:gs pos="100000">
                  <a:schemeClr val="bg1">
                    <a:alpha val="0"/>
                  </a:schemeClr>
                </a:gs>
              </a:gsLst>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defTabSz="1218987" eaLnBrk="0" hangingPunct="0">
                <a:spcBef>
                  <a:spcPct val="50000"/>
                </a:spcBef>
              </a:pPr>
              <a:endParaRPr lang="en-US" sz="1500" b="1" dirty="0">
                <a:solidFill>
                  <a:schemeClr val="bg1"/>
                </a:solidFill>
                <a:latin typeface="Arial" charset="0"/>
              </a:endParaRPr>
            </a:p>
          </p:txBody>
        </p:sp>
      </p:grpSp>
      <p:sp>
        <p:nvSpPr>
          <p:cNvPr id="100" name="Rounded Rectangle 99"/>
          <p:cNvSpPr/>
          <p:nvPr/>
        </p:nvSpPr>
        <p:spPr>
          <a:xfrm rot="10800000">
            <a:off x="5590011" y="2186114"/>
            <a:ext cx="1569682" cy="3399345"/>
          </a:xfrm>
          <a:prstGeom prst="roundRect">
            <a:avLst>
              <a:gd name="adj" fmla="val 0"/>
            </a:avLst>
          </a:prstGeom>
          <a:gradFill flip="none" rotWithShape="1">
            <a:gsLst>
              <a:gs pos="100000">
                <a:srgbClr val="FFFFFF"/>
              </a:gs>
              <a:gs pos="0">
                <a:schemeClr val="bg1">
                  <a:lumMod val="75000"/>
                </a:schemeClr>
              </a:gs>
            </a:gsLst>
            <a:lin ang="5400000" scaled="1"/>
            <a:tileRect/>
          </a:gradFill>
          <a:ln w="28575">
            <a:solidFill>
              <a:schemeClr val="tx1">
                <a:lumMod val="50000"/>
                <a:lumOff val="50000"/>
              </a:schemeClr>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spcBef>
                <a:spcPct val="50000"/>
              </a:spcBef>
            </a:pPr>
            <a:endParaRPr lang="en-US" sz="2400" b="1" dirty="0">
              <a:solidFill>
                <a:schemeClr val="bg1"/>
              </a:solidFill>
              <a:latin typeface="Arial" charset="0"/>
            </a:endParaRPr>
          </a:p>
        </p:txBody>
      </p:sp>
      <p:grpSp>
        <p:nvGrpSpPr>
          <p:cNvPr id="6" name="Group 100"/>
          <p:cNvGrpSpPr/>
          <p:nvPr/>
        </p:nvGrpSpPr>
        <p:grpSpPr>
          <a:xfrm>
            <a:off x="5583707" y="1583645"/>
            <a:ext cx="1578406" cy="602472"/>
            <a:chOff x="342196" y="2410344"/>
            <a:chExt cx="1654127" cy="1536531"/>
          </a:xfrm>
        </p:grpSpPr>
        <p:sp>
          <p:nvSpPr>
            <p:cNvPr id="102" name="AutoShape 2"/>
            <p:cNvSpPr>
              <a:spLocks/>
            </p:cNvSpPr>
            <p:nvPr/>
          </p:nvSpPr>
          <p:spPr bwMode="auto">
            <a:xfrm>
              <a:off x="351121" y="2410344"/>
              <a:ext cx="1645202" cy="1536531"/>
            </a:xfrm>
            <a:prstGeom prst="roundRect">
              <a:avLst>
                <a:gd name="adj" fmla="val 0"/>
              </a:avLst>
            </a:prstGeom>
            <a:gradFill flip="none" rotWithShape="1">
              <a:gsLst>
                <a:gs pos="0">
                  <a:schemeClr val="accent2"/>
                </a:gs>
                <a:gs pos="100000">
                  <a:schemeClr val="accent2">
                    <a:lumMod val="60000"/>
                    <a:lumOff val="40000"/>
                  </a:schemeClr>
                </a:gs>
              </a:gsLst>
              <a:lin ang="16200000" scaled="1"/>
              <a:tileRect/>
            </a:gradFill>
            <a:ln w="28575">
              <a:solidFill>
                <a:schemeClr val="accent2"/>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0" tIns="0" rIns="0" bIns="0" anchor="ctr"/>
            <a:lstStyle/>
            <a:p>
              <a:pPr algn="ctr"/>
              <a:endParaRPr lang="en-US" sz="1200" b="1" dirty="0">
                <a:solidFill>
                  <a:schemeClr val="bg1"/>
                </a:solidFill>
                <a:effectLst>
                  <a:outerShdw blurRad="38100" dist="38100" dir="2700000" algn="tl">
                    <a:srgbClr val="000000">
                      <a:alpha val="43137"/>
                    </a:srgbClr>
                  </a:outerShdw>
                </a:effectLst>
                <a:latin typeface="Arial Bold" charset="0"/>
                <a:ea typeface="ヒラギノ角ゴ ProN W3" charset="0"/>
                <a:cs typeface="Arial Bold" charset="0"/>
                <a:sym typeface="Arial Bold" charset="0"/>
              </a:endParaRPr>
            </a:p>
          </p:txBody>
        </p:sp>
        <p:sp>
          <p:nvSpPr>
            <p:cNvPr id="103" name="Rectangle 102"/>
            <p:cNvSpPr/>
            <p:nvPr/>
          </p:nvSpPr>
          <p:spPr bwMode="auto">
            <a:xfrm>
              <a:off x="342196" y="2410344"/>
              <a:ext cx="1626153" cy="790056"/>
            </a:xfrm>
            <a:prstGeom prst="rect">
              <a:avLst/>
            </a:prstGeom>
            <a:gradFill>
              <a:gsLst>
                <a:gs pos="0">
                  <a:schemeClr val="bg1">
                    <a:alpha val="23000"/>
                  </a:schemeClr>
                </a:gs>
                <a:gs pos="100000">
                  <a:schemeClr val="bg1">
                    <a:alpha val="0"/>
                  </a:schemeClr>
                </a:gs>
              </a:gsLst>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defTabSz="1218987" eaLnBrk="0" hangingPunct="0">
                <a:spcBef>
                  <a:spcPct val="50000"/>
                </a:spcBef>
              </a:pPr>
              <a:endParaRPr lang="en-US" sz="1500" b="1" dirty="0">
                <a:solidFill>
                  <a:schemeClr val="bg1"/>
                </a:solidFill>
                <a:latin typeface="Arial" charset="0"/>
              </a:endParaRPr>
            </a:p>
          </p:txBody>
        </p:sp>
      </p:grpSp>
      <p:sp>
        <p:nvSpPr>
          <p:cNvPr id="104" name="Rounded Rectangle 103"/>
          <p:cNvSpPr/>
          <p:nvPr/>
        </p:nvSpPr>
        <p:spPr>
          <a:xfrm rot="10800000">
            <a:off x="7349011" y="2186113"/>
            <a:ext cx="1569682" cy="3399347"/>
          </a:xfrm>
          <a:prstGeom prst="roundRect">
            <a:avLst>
              <a:gd name="adj" fmla="val 0"/>
            </a:avLst>
          </a:prstGeom>
          <a:gradFill flip="none" rotWithShape="1">
            <a:gsLst>
              <a:gs pos="100000">
                <a:srgbClr val="FFFFFF"/>
              </a:gs>
              <a:gs pos="0">
                <a:schemeClr val="bg1">
                  <a:lumMod val="75000"/>
                </a:schemeClr>
              </a:gs>
            </a:gsLst>
            <a:lin ang="5400000" scaled="1"/>
            <a:tileRect/>
          </a:gradFill>
          <a:ln w="28575">
            <a:solidFill>
              <a:schemeClr val="tx1">
                <a:lumMod val="50000"/>
                <a:lumOff val="50000"/>
              </a:schemeClr>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spcBef>
                <a:spcPct val="50000"/>
              </a:spcBef>
            </a:pPr>
            <a:endParaRPr lang="en-US" sz="2400" b="1" dirty="0">
              <a:solidFill>
                <a:schemeClr val="bg1"/>
              </a:solidFill>
              <a:latin typeface="Arial" charset="0"/>
            </a:endParaRPr>
          </a:p>
        </p:txBody>
      </p:sp>
      <p:grpSp>
        <p:nvGrpSpPr>
          <p:cNvPr id="7" name="Group 104"/>
          <p:cNvGrpSpPr/>
          <p:nvPr/>
        </p:nvGrpSpPr>
        <p:grpSpPr>
          <a:xfrm>
            <a:off x="7340288" y="1583645"/>
            <a:ext cx="1578406" cy="602472"/>
            <a:chOff x="342196" y="2410344"/>
            <a:chExt cx="1654127" cy="1536531"/>
          </a:xfrm>
        </p:grpSpPr>
        <p:sp>
          <p:nvSpPr>
            <p:cNvPr id="106" name="AutoShape 2"/>
            <p:cNvSpPr>
              <a:spLocks/>
            </p:cNvSpPr>
            <p:nvPr/>
          </p:nvSpPr>
          <p:spPr bwMode="auto">
            <a:xfrm>
              <a:off x="351121" y="2410344"/>
              <a:ext cx="1645202" cy="1536531"/>
            </a:xfrm>
            <a:prstGeom prst="roundRect">
              <a:avLst>
                <a:gd name="adj" fmla="val 0"/>
              </a:avLst>
            </a:prstGeom>
            <a:gradFill flip="none" rotWithShape="1">
              <a:gsLst>
                <a:gs pos="0">
                  <a:schemeClr val="accent2"/>
                </a:gs>
                <a:gs pos="100000">
                  <a:schemeClr val="accent2">
                    <a:lumMod val="60000"/>
                    <a:lumOff val="40000"/>
                  </a:schemeClr>
                </a:gs>
              </a:gsLst>
              <a:lin ang="16200000" scaled="1"/>
              <a:tileRect/>
            </a:gradFill>
            <a:ln w="28575">
              <a:solidFill>
                <a:schemeClr val="accent2"/>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0" tIns="0" rIns="0" bIns="0" anchor="ctr"/>
            <a:lstStyle/>
            <a:p>
              <a:pPr algn="ctr"/>
              <a:endParaRPr lang="en-US" sz="1200" b="1" dirty="0">
                <a:solidFill>
                  <a:schemeClr val="bg1"/>
                </a:solidFill>
                <a:effectLst>
                  <a:outerShdw blurRad="38100" dist="38100" dir="2700000" algn="tl">
                    <a:srgbClr val="000000">
                      <a:alpha val="43137"/>
                    </a:srgbClr>
                  </a:outerShdw>
                </a:effectLst>
                <a:latin typeface="Arial Bold" charset="0"/>
                <a:ea typeface="ヒラギノ角ゴ ProN W3" charset="0"/>
                <a:cs typeface="Arial Bold" charset="0"/>
                <a:sym typeface="Arial Bold" charset="0"/>
              </a:endParaRPr>
            </a:p>
          </p:txBody>
        </p:sp>
        <p:sp>
          <p:nvSpPr>
            <p:cNvPr id="107" name="Rectangle 106"/>
            <p:cNvSpPr/>
            <p:nvPr/>
          </p:nvSpPr>
          <p:spPr bwMode="auto">
            <a:xfrm>
              <a:off x="342196" y="2410344"/>
              <a:ext cx="1626153" cy="790056"/>
            </a:xfrm>
            <a:prstGeom prst="rect">
              <a:avLst/>
            </a:prstGeom>
            <a:gradFill>
              <a:gsLst>
                <a:gs pos="0">
                  <a:schemeClr val="bg1">
                    <a:alpha val="23000"/>
                  </a:schemeClr>
                </a:gs>
                <a:gs pos="100000">
                  <a:schemeClr val="bg1">
                    <a:alpha val="0"/>
                  </a:schemeClr>
                </a:gs>
              </a:gsLst>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defTabSz="1218987" eaLnBrk="0" hangingPunct="0">
                <a:spcBef>
                  <a:spcPct val="50000"/>
                </a:spcBef>
              </a:pPr>
              <a:endParaRPr lang="en-US" sz="1500" b="1" dirty="0">
                <a:solidFill>
                  <a:schemeClr val="bg1"/>
                </a:solidFill>
                <a:latin typeface="Arial" charset="0"/>
              </a:endParaRPr>
            </a:p>
          </p:txBody>
        </p:sp>
      </p:grpSp>
      <p:sp>
        <p:nvSpPr>
          <p:cNvPr id="108" name="Content Placeholder 1"/>
          <p:cNvSpPr txBox="1">
            <a:spLocks/>
          </p:cNvSpPr>
          <p:nvPr/>
        </p:nvSpPr>
        <p:spPr>
          <a:xfrm>
            <a:off x="310866" y="2978486"/>
            <a:ext cx="1585973" cy="385073"/>
          </a:xfrm>
          <a:prstGeom prst="rect">
            <a:avLst/>
          </a:prstGeom>
        </p:spPr>
        <p:txBody>
          <a:bodyPr lIns="121899" tIns="60949" rIns="121899" bIns="60949" anchor="t" anchorCtr="0"/>
          <a:lstStyle>
            <a:lvl1pPr marL="342900" indent="-342900" algn="l" rtl="0" eaLnBrk="0" fontAlgn="base" hangingPunct="0">
              <a:spcBef>
                <a:spcPts val="600"/>
              </a:spcBef>
              <a:spcAft>
                <a:spcPct val="0"/>
              </a:spcAft>
              <a:buSzPct val="100000"/>
              <a:buBlip>
                <a:blip r:embed="rId5"/>
              </a:buBlip>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999B9E"/>
              </a:buClr>
              <a:buSzPct val="100000"/>
              <a:buFont typeface="Symbol" pitchFamily="18" charset="2"/>
              <a:buChar char="·"/>
              <a:defRPr sz="2000">
                <a:solidFill>
                  <a:schemeClr val="tx1"/>
                </a:solidFill>
                <a:latin typeface="+mn-lt"/>
              </a:defRPr>
            </a:lvl2pPr>
            <a:lvl3pPr marL="1143000" indent="-228600" algn="l" rtl="0" eaLnBrk="0" fontAlgn="base" hangingPunct="0">
              <a:spcBef>
                <a:spcPts val="600"/>
              </a:spcBef>
              <a:spcAft>
                <a:spcPct val="0"/>
              </a:spcAft>
              <a:buClr>
                <a:srgbClr val="999B9E"/>
              </a:buClr>
              <a:buSzPct val="100000"/>
              <a:buFont typeface="Symbol" pitchFamily="18" charset="2"/>
              <a:buChar char="·"/>
              <a:defRPr sz="2400">
                <a:solidFill>
                  <a:schemeClr val="tx1"/>
                </a:solidFill>
                <a:latin typeface="+mn-lt"/>
              </a:defRPr>
            </a:lvl3pPr>
            <a:lvl4pPr marL="1600200" indent="-228600" algn="l" rtl="0" eaLnBrk="0" fontAlgn="base" hangingPunct="0">
              <a:spcBef>
                <a:spcPts val="600"/>
              </a:spcBef>
              <a:spcAft>
                <a:spcPct val="0"/>
              </a:spcAft>
              <a:buClr>
                <a:srgbClr val="999B9E"/>
              </a:buClr>
              <a:buSzPct val="100000"/>
              <a:buFont typeface="Symbol" pitchFamily="18"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Symbol"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9pPr>
          </a:lstStyle>
          <a:p>
            <a:pPr marL="0" lvl="1" indent="0" algn="ctr">
              <a:lnSpc>
                <a:spcPct val="90000"/>
              </a:lnSpc>
              <a:buNone/>
            </a:pPr>
            <a:r>
              <a:rPr lang="en-US" sz="2400" b="1" dirty="0">
                <a:solidFill>
                  <a:schemeClr val="accent2"/>
                </a:solidFill>
              </a:rPr>
              <a:t>320M</a:t>
            </a:r>
            <a:r>
              <a:rPr lang="en-US" sz="2400" b="1" dirty="0" smtClean="0">
                <a:solidFill>
                  <a:schemeClr val="accent5"/>
                </a:solidFill>
              </a:rPr>
              <a:t/>
            </a:r>
            <a:br>
              <a:rPr lang="en-US" sz="2400" b="1" dirty="0" smtClean="0">
                <a:solidFill>
                  <a:schemeClr val="accent5"/>
                </a:solidFill>
              </a:rPr>
            </a:br>
            <a:r>
              <a:rPr lang="en-US" sz="1600" b="1" dirty="0" smtClean="0">
                <a:solidFill>
                  <a:schemeClr val="tx1">
                    <a:lumMod val="65000"/>
                    <a:lumOff val="35000"/>
                  </a:schemeClr>
                </a:solidFill>
              </a:rPr>
              <a:t>Tablets </a:t>
            </a:r>
            <a:br>
              <a:rPr lang="en-US" sz="1600" b="1" dirty="0" smtClean="0">
                <a:solidFill>
                  <a:schemeClr val="tx1">
                    <a:lumMod val="65000"/>
                    <a:lumOff val="35000"/>
                  </a:schemeClr>
                </a:solidFill>
              </a:rPr>
            </a:br>
            <a:r>
              <a:rPr lang="en-US" sz="1600" b="1" dirty="0" smtClean="0">
                <a:solidFill>
                  <a:schemeClr val="tx1">
                    <a:lumMod val="65000"/>
                    <a:lumOff val="35000"/>
                  </a:schemeClr>
                </a:solidFill>
              </a:rPr>
              <a:t>by 2015</a:t>
            </a:r>
            <a:endParaRPr lang="en-US" sz="1200" b="1" dirty="0">
              <a:solidFill>
                <a:schemeClr val="tx1">
                  <a:lumMod val="65000"/>
                  <a:lumOff val="35000"/>
                </a:schemeClr>
              </a:solidFill>
            </a:endParaRPr>
          </a:p>
        </p:txBody>
      </p:sp>
      <p:sp>
        <p:nvSpPr>
          <p:cNvPr id="109" name="Content Placeholder 1"/>
          <p:cNvSpPr txBox="1">
            <a:spLocks/>
          </p:cNvSpPr>
          <p:nvPr/>
        </p:nvSpPr>
        <p:spPr>
          <a:xfrm>
            <a:off x="2237233" y="1752600"/>
            <a:ext cx="1242789" cy="319278"/>
          </a:xfrm>
          <a:prstGeom prst="rect">
            <a:avLst/>
          </a:prstGeom>
        </p:spPr>
        <p:txBody>
          <a:bodyPr lIns="0" rIns="0" anchor="ctr" anchorCtr="0"/>
          <a:lstStyle>
            <a:defPPr>
              <a:defRPr lang="en-US"/>
            </a:defPPr>
            <a:lvl1pPr marL="342900" indent="-342900" eaLnBrk="0" hangingPunct="0">
              <a:spcBef>
                <a:spcPts val="600"/>
              </a:spcBef>
              <a:buSzPct val="100000"/>
              <a:buBlip>
                <a:blip r:embed="rId5"/>
              </a:buBlip>
              <a:defRPr sz="2400">
                <a:latin typeface="+mn-lt"/>
                <a:cs typeface="+mn-cs"/>
              </a:defRPr>
            </a:lvl1pPr>
            <a:lvl2pPr marL="0" lvl="1" indent="0" algn="ctr" eaLnBrk="0" hangingPunct="0">
              <a:lnSpc>
                <a:spcPct val="90000"/>
              </a:lnSpc>
              <a:spcBef>
                <a:spcPts val="600"/>
              </a:spcBef>
              <a:buClr>
                <a:srgbClr val="999B9E"/>
              </a:buClr>
              <a:buSzPct val="100000"/>
              <a:buFont typeface="Symbol" pitchFamily="18" charset="2"/>
              <a:buNone/>
              <a:defRPr sz="4400" b="1">
                <a:solidFill>
                  <a:schemeClr val="bg1"/>
                </a:solidFill>
                <a:latin typeface="+mn-lt"/>
              </a:defRPr>
            </a:lvl2pPr>
            <a:lvl3pPr marL="1143000" indent="-228600" eaLnBrk="0" hangingPunct="0">
              <a:spcBef>
                <a:spcPts val="600"/>
              </a:spcBef>
              <a:buClr>
                <a:srgbClr val="999B9E"/>
              </a:buClr>
              <a:buSzPct val="100000"/>
              <a:buFont typeface="Symbol" pitchFamily="18" charset="2"/>
              <a:buChar char="·"/>
              <a:defRPr sz="2400">
                <a:latin typeface="+mn-lt"/>
              </a:defRPr>
            </a:lvl3pPr>
            <a:lvl4pPr marL="1600200" indent="-228600" eaLnBrk="0" hangingPunct="0">
              <a:spcBef>
                <a:spcPts val="600"/>
              </a:spcBef>
              <a:buClr>
                <a:srgbClr val="999B9E"/>
              </a:buClr>
              <a:buSzPct val="100000"/>
              <a:buFont typeface="Symbol" pitchFamily="18" charset="2"/>
              <a:buChar char="·"/>
              <a:defRPr sz="1600">
                <a:latin typeface="+mn-lt"/>
              </a:defRPr>
            </a:lvl4pPr>
            <a:lvl5pPr marL="2057400" indent="-228600" eaLnBrk="0" hangingPunct="0">
              <a:spcBef>
                <a:spcPct val="20000"/>
              </a:spcBef>
              <a:buClr>
                <a:schemeClr val="bg2"/>
              </a:buClr>
              <a:buFont typeface="Symbol" pitchFamily="18" charset="2"/>
              <a:buChar char="·"/>
              <a:defRPr sz="1400">
                <a:latin typeface="+mn-lt"/>
              </a:defRPr>
            </a:lvl5pPr>
            <a:lvl6pPr marL="2514600" indent="-228600" fontAlgn="base">
              <a:spcBef>
                <a:spcPct val="20000"/>
              </a:spcBef>
              <a:spcAft>
                <a:spcPct val="0"/>
              </a:spcAft>
              <a:buClr>
                <a:schemeClr val="bg2"/>
              </a:buClr>
              <a:buFont typeface="Symbol" pitchFamily="18" charset="2"/>
              <a:buChar char="·"/>
              <a:defRPr sz="1400">
                <a:latin typeface="+mn-lt"/>
              </a:defRPr>
            </a:lvl6pPr>
            <a:lvl7pPr marL="2971800" indent="-228600" fontAlgn="base">
              <a:spcBef>
                <a:spcPct val="20000"/>
              </a:spcBef>
              <a:spcAft>
                <a:spcPct val="0"/>
              </a:spcAft>
              <a:buClr>
                <a:schemeClr val="bg2"/>
              </a:buClr>
              <a:buFont typeface="Symbol" pitchFamily="18" charset="2"/>
              <a:buChar char="·"/>
              <a:defRPr sz="1400">
                <a:latin typeface="+mn-lt"/>
              </a:defRPr>
            </a:lvl7pPr>
            <a:lvl8pPr marL="3429000" indent="-228600" fontAlgn="base">
              <a:spcBef>
                <a:spcPct val="20000"/>
              </a:spcBef>
              <a:spcAft>
                <a:spcPct val="0"/>
              </a:spcAft>
              <a:buClr>
                <a:schemeClr val="bg2"/>
              </a:buClr>
              <a:buFont typeface="Symbol" pitchFamily="18" charset="2"/>
              <a:buChar char="·"/>
              <a:defRPr sz="1400">
                <a:latin typeface="+mn-lt"/>
              </a:defRPr>
            </a:lvl8pPr>
            <a:lvl9pPr marL="3886200" indent="-228600" fontAlgn="base">
              <a:spcBef>
                <a:spcPct val="20000"/>
              </a:spcBef>
              <a:spcAft>
                <a:spcPct val="0"/>
              </a:spcAft>
              <a:buClr>
                <a:schemeClr val="bg2"/>
              </a:buClr>
              <a:buFont typeface="Symbol" pitchFamily="18" charset="2"/>
              <a:buChar char="·"/>
              <a:defRPr sz="1400">
                <a:latin typeface="+mn-lt"/>
              </a:defRPr>
            </a:lvl9pPr>
          </a:lstStyle>
          <a:p>
            <a:pPr lvl="1"/>
            <a:r>
              <a:rPr lang="en-US" sz="1400" dirty="0" smtClean="0"/>
              <a:t>High Def &amp; Network Readiness</a:t>
            </a:r>
            <a:endParaRPr lang="en-US" sz="1400" dirty="0"/>
          </a:p>
        </p:txBody>
      </p:sp>
      <p:sp>
        <p:nvSpPr>
          <p:cNvPr id="110" name="Content Placeholder 1"/>
          <p:cNvSpPr txBox="1">
            <a:spLocks/>
          </p:cNvSpPr>
          <p:nvPr/>
        </p:nvSpPr>
        <p:spPr>
          <a:xfrm>
            <a:off x="2070547" y="2251492"/>
            <a:ext cx="1585973" cy="385073"/>
          </a:xfrm>
          <a:prstGeom prst="rect">
            <a:avLst/>
          </a:prstGeom>
        </p:spPr>
        <p:txBody>
          <a:bodyPr lIns="121899" tIns="60949" rIns="121899" bIns="60949" anchor="t" anchorCtr="0"/>
          <a:lstStyle>
            <a:lvl1pPr marL="342900" indent="-342900" algn="l" rtl="0" eaLnBrk="0" fontAlgn="base" hangingPunct="0">
              <a:spcBef>
                <a:spcPts val="600"/>
              </a:spcBef>
              <a:spcAft>
                <a:spcPct val="0"/>
              </a:spcAft>
              <a:buSzPct val="100000"/>
              <a:buBlip>
                <a:blip r:embed="rId5"/>
              </a:buBlip>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999B9E"/>
              </a:buClr>
              <a:buSzPct val="100000"/>
              <a:buFont typeface="Symbol" pitchFamily="18" charset="2"/>
              <a:buChar char="·"/>
              <a:defRPr sz="2000">
                <a:solidFill>
                  <a:schemeClr val="tx1"/>
                </a:solidFill>
                <a:latin typeface="+mn-lt"/>
              </a:defRPr>
            </a:lvl2pPr>
            <a:lvl3pPr marL="1143000" indent="-228600" algn="l" rtl="0" eaLnBrk="0" fontAlgn="base" hangingPunct="0">
              <a:spcBef>
                <a:spcPts val="600"/>
              </a:spcBef>
              <a:spcAft>
                <a:spcPct val="0"/>
              </a:spcAft>
              <a:buClr>
                <a:srgbClr val="999B9E"/>
              </a:buClr>
              <a:buSzPct val="100000"/>
              <a:buFont typeface="Symbol" pitchFamily="18" charset="2"/>
              <a:buChar char="·"/>
              <a:defRPr sz="2400">
                <a:solidFill>
                  <a:schemeClr val="tx1"/>
                </a:solidFill>
                <a:latin typeface="+mn-lt"/>
              </a:defRPr>
            </a:lvl3pPr>
            <a:lvl4pPr marL="1600200" indent="-228600" algn="l" rtl="0" eaLnBrk="0" fontAlgn="base" hangingPunct="0">
              <a:spcBef>
                <a:spcPts val="600"/>
              </a:spcBef>
              <a:spcAft>
                <a:spcPct val="0"/>
              </a:spcAft>
              <a:buClr>
                <a:srgbClr val="999B9E"/>
              </a:buClr>
              <a:buSzPct val="100000"/>
              <a:buFont typeface="Symbol" pitchFamily="18"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Symbol"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9pPr>
          </a:lstStyle>
          <a:p>
            <a:pPr marL="0" lvl="1" indent="0" algn="ctr">
              <a:lnSpc>
                <a:spcPct val="90000"/>
              </a:lnSpc>
              <a:buNone/>
            </a:pPr>
            <a:r>
              <a:rPr lang="en-US" sz="2400" b="1" dirty="0" smtClean="0">
                <a:solidFill>
                  <a:schemeClr val="accent2"/>
                </a:solidFill>
              </a:rPr>
              <a:t>HD / IP</a:t>
            </a:r>
            <a:endParaRPr lang="en-US" sz="2400" b="1" dirty="0">
              <a:solidFill>
                <a:schemeClr val="accent2"/>
              </a:solidFill>
            </a:endParaRPr>
          </a:p>
        </p:txBody>
      </p:sp>
      <p:sp>
        <p:nvSpPr>
          <p:cNvPr id="111" name="Content Placeholder 1"/>
          <p:cNvSpPr txBox="1">
            <a:spLocks/>
          </p:cNvSpPr>
          <p:nvPr/>
        </p:nvSpPr>
        <p:spPr>
          <a:xfrm>
            <a:off x="4002536" y="1725243"/>
            <a:ext cx="1242789" cy="319278"/>
          </a:xfrm>
          <a:prstGeom prst="rect">
            <a:avLst/>
          </a:prstGeom>
        </p:spPr>
        <p:txBody>
          <a:bodyPr lIns="0" rIns="0" anchor="ctr" anchorCtr="0"/>
          <a:lstStyle>
            <a:defPPr>
              <a:defRPr lang="en-US"/>
            </a:defPPr>
            <a:lvl1pPr marL="342900" indent="-342900" eaLnBrk="0" hangingPunct="0">
              <a:spcBef>
                <a:spcPts val="600"/>
              </a:spcBef>
              <a:buSzPct val="100000"/>
              <a:buBlip>
                <a:blip r:embed="rId5"/>
              </a:buBlip>
              <a:defRPr sz="2400">
                <a:latin typeface="+mn-lt"/>
                <a:cs typeface="+mn-cs"/>
              </a:defRPr>
            </a:lvl1pPr>
            <a:lvl2pPr marL="0" lvl="1" indent="0" algn="ctr" eaLnBrk="0" hangingPunct="0">
              <a:lnSpc>
                <a:spcPct val="90000"/>
              </a:lnSpc>
              <a:spcBef>
                <a:spcPts val="600"/>
              </a:spcBef>
              <a:buClr>
                <a:srgbClr val="999B9E"/>
              </a:buClr>
              <a:buSzPct val="100000"/>
              <a:buFont typeface="Symbol" pitchFamily="18" charset="2"/>
              <a:buNone/>
              <a:defRPr sz="4400" b="1">
                <a:solidFill>
                  <a:schemeClr val="bg1"/>
                </a:solidFill>
                <a:latin typeface="+mn-lt"/>
              </a:defRPr>
            </a:lvl2pPr>
            <a:lvl3pPr marL="1143000" indent="-228600" eaLnBrk="0" hangingPunct="0">
              <a:spcBef>
                <a:spcPts val="600"/>
              </a:spcBef>
              <a:buClr>
                <a:srgbClr val="999B9E"/>
              </a:buClr>
              <a:buSzPct val="100000"/>
              <a:buFont typeface="Symbol" pitchFamily="18" charset="2"/>
              <a:buChar char="·"/>
              <a:defRPr sz="2400">
                <a:latin typeface="+mn-lt"/>
              </a:defRPr>
            </a:lvl3pPr>
            <a:lvl4pPr marL="1600200" indent="-228600" eaLnBrk="0" hangingPunct="0">
              <a:spcBef>
                <a:spcPts val="600"/>
              </a:spcBef>
              <a:buClr>
                <a:srgbClr val="999B9E"/>
              </a:buClr>
              <a:buSzPct val="100000"/>
              <a:buFont typeface="Symbol" pitchFamily="18" charset="2"/>
              <a:buChar char="·"/>
              <a:defRPr sz="1600">
                <a:latin typeface="+mn-lt"/>
              </a:defRPr>
            </a:lvl4pPr>
            <a:lvl5pPr marL="2057400" indent="-228600" eaLnBrk="0" hangingPunct="0">
              <a:spcBef>
                <a:spcPct val="20000"/>
              </a:spcBef>
              <a:buClr>
                <a:schemeClr val="bg2"/>
              </a:buClr>
              <a:buFont typeface="Symbol" pitchFamily="18" charset="2"/>
              <a:buChar char="·"/>
              <a:defRPr sz="1400">
                <a:latin typeface="+mn-lt"/>
              </a:defRPr>
            </a:lvl5pPr>
            <a:lvl6pPr marL="2514600" indent="-228600" fontAlgn="base">
              <a:spcBef>
                <a:spcPct val="20000"/>
              </a:spcBef>
              <a:spcAft>
                <a:spcPct val="0"/>
              </a:spcAft>
              <a:buClr>
                <a:schemeClr val="bg2"/>
              </a:buClr>
              <a:buFont typeface="Symbol" pitchFamily="18" charset="2"/>
              <a:buChar char="·"/>
              <a:defRPr sz="1400">
                <a:latin typeface="+mn-lt"/>
              </a:defRPr>
            </a:lvl6pPr>
            <a:lvl7pPr marL="2971800" indent="-228600" fontAlgn="base">
              <a:spcBef>
                <a:spcPct val="20000"/>
              </a:spcBef>
              <a:spcAft>
                <a:spcPct val="0"/>
              </a:spcAft>
              <a:buClr>
                <a:schemeClr val="bg2"/>
              </a:buClr>
              <a:buFont typeface="Symbol" pitchFamily="18" charset="2"/>
              <a:buChar char="·"/>
              <a:defRPr sz="1400">
                <a:latin typeface="+mn-lt"/>
              </a:defRPr>
            </a:lvl7pPr>
            <a:lvl8pPr marL="3429000" indent="-228600" fontAlgn="base">
              <a:spcBef>
                <a:spcPct val="20000"/>
              </a:spcBef>
              <a:spcAft>
                <a:spcPct val="0"/>
              </a:spcAft>
              <a:buClr>
                <a:schemeClr val="bg2"/>
              </a:buClr>
              <a:buFont typeface="Symbol" pitchFamily="18" charset="2"/>
              <a:buChar char="·"/>
              <a:defRPr sz="1400">
                <a:latin typeface="+mn-lt"/>
              </a:defRPr>
            </a:lvl8pPr>
            <a:lvl9pPr marL="3886200" indent="-228600" fontAlgn="base">
              <a:spcBef>
                <a:spcPct val="20000"/>
              </a:spcBef>
              <a:spcAft>
                <a:spcPct val="0"/>
              </a:spcAft>
              <a:buClr>
                <a:schemeClr val="bg2"/>
              </a:buClr>
              <a:buFont typeface="Symbol" pitchFamily="18" charset="2"/>
              <a:buChar char="·"/>
              <a:defRPr sz="1400">
                <a:latin typeface="+mn-lt"/>
              </a:defRPr>
            </a:lvl9pPr>
          </a:lstStyle>
          <a:p>
            <a:pPr lvl="1"/>
            <a:r>
              <a:rPr lang="en-US" sz="1400" dirty="0"/>
              <a:t>Cloud Delivery</a:t>
            </a:r>
          </a:p>
        </p:txBody>
      </p:sp>
      <p:sp>
        <p:nvSpPr>
          <p:cNvPr id="112" name="Content Placeholder 1"/>
          <p:cNvSpPr txBox="1">
            <a:spLocks/>
          </p:cNvSpPr>
          <p:nvPr/>
        </p:nvSpPr>
        <p:spPr>
          <a:xfrm>
            <a:off x="3835850" y="2251492"/>
            <a:ext cx="1585973" cy="385073"/>
          </a:xfrm>
          <a:prstGeom prst="rect">
            <a:avLst/>
          </a:prstGeom>
        </p:spPr>
        <p:txBody>
          <a:bodyPr lIns="121899" tIns="60949" rIns="121899" bIns="60949" anchor="t" anchorCtr="0"/>
          <a:lstStyle>
            <a:lvl1pPr marL="342900" indent="-342900" algn="l" rtl="0" eaLnBrk="0" fontAlgn="base" hangingPunct="0">
              <a:spcBef>
                <a:spcPts val="600"/>
              </a:spcBef>
              <a:spcAft>
                <a:spcPct val="0"/>
              </a:spcAft>
              <a:buSzPct val="100000"/>
              <a:buBlip>
                <a:blip r:embed="rId5"/>
              </a:buBlip>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999B9E"/>
              </a:buClr>
              <a:buSzPct val="100000"/>
              <a:buFont typeface="Symbol" pitchFamily="18" charset="2"/>
              <a:buChar char="·"/>
              <a:defRPr sz="2000">
                <a:solidFill>
                  <a:schemeClr val="tx1"/>
                </a:solidFill>
                <a:latin typeface="+mn-lt"/>
              </a:defRPr>
            </a:lvl2pPr>
            <a:lvl3pPr marL="1143000" indent="-228600" algn="l" rtl="0" eaLnBrk="0" fontAlgn="base" hangingPunct="0">
              <a:spcBef>
                <a:spcPts val="600"/>
              </a:spcBef>
              <a:spcAft>
                <a:spcPct val="0"/>
              </a:spcAft>
              <a:buClr>
                <a:srgbClr val="999B9E"/>
              </a:buClr>
              <a:buSzPct val="100000"/>
              <a:buFont typeface="Symbol" pitchFamily="18" charset="2"/>
              <a:buChar char="·"/>
              <a:defRPr sz="2400">
                <a:solidFill>
                  <a:schemeClr val="tx1"/>
                </a:solidFill>
                <a:latin typeface="+mn-lt"/>
              </a:defRPr>
            </a:lvl3pPr>
            <a:lvl4pPr marL="1600200" indent="-228600" algn="l" rtl="0" eaLnBrk="0" fontAlgn="base" hangingPunct="0">
              <a:spcBef>
                <a:spcPts val="600"/>
              </a:spcBef>
              <a:spcAft>
                <a:spcPct val="0"/>
              </a:spcAft>
              <a:buClr>
                <a:srgbClr val="999B9E"/>
              </a:buClr>
              <a:buSzPct val="100000"/>
              <a:buFont typeface="Symbol" pitchFamily="18"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Symbol"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9pPr>
          </a:lstStyle>
          <a:p>
            <a:pPr marL="0" lvl="1" indent="0" algn="ctr">
              <a:lnSpc>
                <a:spcPct val="90000"/>
              </a:lnSpc>
              <a:buNone/>
            </a:pPr>
            <a:r>
              <a:rPr lang="en-US" sz="2400" b="1" dirty="0">
                <a:solidFill>
                  <a:schemeClr val="accent2"/>
                </a:solidFill>
              </a:rPr>
              <a:t>$41B</a:t>
            </a:r>
            <a:r>
              <a:rPr lang="en-US" sz="2400" b="1" dirty="0" smtClean="0">
                <a:solidFill>
                  <a:schemeClr val="accent5"/>
                </a:solidFill>
              </a:rPr>
              <a:t/>
            </a:r>
            <a:br>
              <a:rPr lang="en-US" sz="2400" b="1" dirty="0" smtClean="0">
                <a:solidFill>
                  <a:schemeClr val="accent5"/>
                </a:solidFill>
              </a:rPr>
            </a:br>
            <a:r>
              <a:rPr lang="en-US" sz="1600" b="1" dirty="0" smtClean="0">
                <a:solidFill>
                  <a:schemeClr val="tx1">
                    <a:lumMod val="65000"/>
                    <a:lumOff val="35000"/>
                  </a:schemeClr>
                </a:solidFill>
              </a:rPr>
              <a:t>Today</a:t>
            </a:r>
            <a:endParaRPr lang="en-US" sz="1200" b="1" dirty="0">
              <a:solidFill>
                <a:schemeClr val="tx1">
                  <a:lumMod val="65000"/>
                  <a:lumOff val="35000"/>
                </a:schemeClr>
              </a:solidFill>
            </a:endParaRPr>
          </a:p>
        </p:txBody>
      </p:sp>
      <p:sp>
        <p:nvSpPr>
          <p:cNvPr id="113" name="Content Placeholder 1"/>
          <p:cNvSpPr txBox="1">
            <a:spLocks/>
          </p:cNvSpPr>
          <p:nvPr/>
        </p:nvSpPr>
        <p:spPr>
          <a:xfrm>
            <a:off x="3835850" y="2978486"/>
            <a:ext cx="1585973" cy="385073"/>
          </a:xfrm>
          <a:prstGeom prst="rect">
            <a:avLst/>
          </a:prstGeom>
        </p:spPr>
        <p:txBody>
          <a:bodyPr lIns="121899" tIns="60949" rIns="121899" bIns="60949" anchor="t" anchorCtr="0"/>
          <a:lstStyle>
            <a:lvl1pPr marL="342900" indent="-342900" algn="l" rtl="0" eaLnBrk="0" fontAlgn="base" hangingPunct="0">
              <a:spcBef>
                <a:spcPts val="600"/>
              </a:spcBef>
              <a:spcAft>
                <a:spcPct val="0"/>
              </a:spcAft>
              <a:buSzPct val="100000"/>
              <a:buBlip>
                <a:blip r:embed="rId5"/>
              </a:buBlip>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999B9E"/>
              </a:buClr>
              <a:buSzPct val="100000"/>
              <a:buFont typeface="Symbol" pitchFamily="18" charset="2"/>
              <a:buChar char="·"/>
              <a:defRPr sz="2000">
                <a:solidFill>
                  <a:schemeClr val="tx1"/>
                </a:solidFill>
                <a:latin typeface="+mn-lt"/>
              </a:defRPr>
            </a:lvl2pPr>
            <a:lvl3pPr marL="1143000" indent="-228600" algn="l" rtl="0" eaLnBrk="0" fontAlgn="base" hangingPunct="0">
              <a:spcBef>
                <a:spcPts val="600"/>
              </a:spcBef>
              <a:spcAft>
                <a:spcPct val="0"/>
              </a:spcAft>
              <a:buClr>
                <a:srgbClr val="999B9E"/>
              </a:buClr>
              <a:buSzPct val="100000"/>
              <a:buFont typeface="Symbol" pitchFamily="18" charset="2"/>
              <a:buChar char="·"/>
              <a:defRPr sz="2400">
                <a:solidFill>
                  <a:schemeClr val="tx1"/>
                </a:solidFill>
                <a:latin typeface="+mn-lt"/>
              </a:defRPr>
            </a:lvl3pPr>
            <a:lvl4pPr marL="1600200" indent="-228600" algn="l" rtl="0" eaLnBrk="0" fontAlgn="base" hangingPunct="0">
              <a:spcBef>
                <a:spcPts val="600"/>
              </a:spcBef>
              <a:spcAft>
                <a:spcPct val="0"/>
              </a:spcAft>
              <a:buClr>
                <a:srgbClr val="999B9E"/>
              </a:buClr>
              <a:buSzPct val="100000"/>
              <a:buFont typeface="Symbol" pitchFamily="18"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Symbol"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9pPr>
          </a:lstStyle>
          <a:p>
            <a:pPr marL="0" lvl="1" indent="0" algn="ctr">
              <a:lnSpc>
                <a:spcPct val="90000"/>
              </a:lnSpc>
              <a:buNone/>
            </a:pPr>
            <a:r>
              <a:rPr lang="en-US" sz="2400" b="1" dirty="0">
                <a:solidFill>
                  <a:schemeClr val="accent2"/>
                </a:solidFill>
              </a:rPr>
              <a:t>$241B</a:t>
            </a:r>
            <a:r>
              <a:rPr lang="en-US" sz="2400" b="1" dirty="0" smtClean="0">
                <a:solidFill>
                  <a:schemeClr val="accent5"/>
                </a:solidFill>
              </a:rPr>
              <a:t/>
            </a:r>
            <a:br>
              <a:rPr lang="en-US" sz="2400" b="1" dirty="0" smtClean="0">
                <a:solidFill>
                  <a:schemeClr val="accent5"/>
                </a:solidFill>
              </a:rPr>
            </a:br>
            <a:r>
              <a:rPr lang="en-US" sz="1600" b="1" dirty="0" smtClean="0">
                <a:solidFill>
                  <a:schemeClr val="tx1">
                    <a:lumMod val="65000"/>
                    <a:lumOff val="35000"/>
                  </a:schemeClr>
                </a:solidFill>
              </a:rPr>
              <a:t>By 2020</a:t>
            </a:r>
            <a:endParaRPr lang="en-US" sz="1200" b="1" dirty="0">
              <a:solidFill>
                <a:schemeClr val="tx1">
                  <a:lumMod val="65000"/>
                  <a:lumOff val="35000"/>
                </a:schemeClr>
              </a:solidFill>
            </a:endParaRPr>
          </a:p>
        </p:txBody>
      </p:sp>
      <p:sp>
        <p:nvSpPr>
          <p:cNvPr id="114" name="Content Placeholder 1"/>
          <p:cNvSpPr txBox="1">
            <a:spLocks/>
          </p:cNvSpPr>
          <p:nvPr/>
        </p:nvSpPr>
        <p:spPr>
          <a:xfrm>
            <a:off x="5647986" y="1725243"/>
            <a:ext cx="1464636" cy="319278"/>
          </a:xfrm>
          <a:prstGeom prst="rect">
            <a:avLst/>
          </a:prstGeom>
        </p:spPr>
        <p:txBody>
          <a:bodyPr lIns="0" rIns="0" anchor="ctr" anchorCtr="0"/>
          <a:lstStyle>
            <a:defPPr>
              <a:defRPr lang="en-US"/>
            </a:defPPr>
            <a:lvl1pPr marL="342900" indent="-342900" eaLnBrk="0" hangingPunct="0">
              <a:spcBef>
                <a:spcPts val="600"/>
              </a:spcBef>
              <a:buSzPct val="100000"/>
              <a:buBlip>
                <a:blip r:embed="rId5"/>
              </a:buBlip>
              <a:defRPr sz="2400">
                <a:latin typeface="+mn-lt"/>
                <a:cs typeface="+mn-cs"/>
              </a:defRPr>
            </a:lvl1pPr>
            <a:lvl2pPr marL="0" lvl="1" indent="0" algn="ctr" eaLnBrk="0" hangingPunct="0">
              <a:lnSpc>
                <a:spcPct val="90000"/>
              </a:lnSpc>
              <a:spcBef>
                <a:spcPts val="600"/>
              </a:spcBef>
              <a:buClr>
                <a:srgbClr val="999B9E"/>
              </a:buClr>
              <a:buSzPct val="100000"/>
              <a:buFont typeface="Symbol" pitchFamily="18" charset="2"/>
              <a:buNone/>
              <a:defRPr sz="4400" b="1">
                <a:solidFill>
                  <a:schemeClr val="bg1"/>
                </a:solidFill>
                <a:latin typeface="+mn-lt"/>
              </a:defRPr>
            </a:lvl2pPr>
            <a:lvl3pPr marL="1143000" indent="-228600" eaLnBrk="0" hangingPunct="0">
              <a:spcBef>
                <a:spcPts val="600"/>
              </a:spcBef>
              <a:buClr>
                <a:srgbClr val="999B9E"/>
              </a:buClr>
              <a:buSzPct val="100000"/>
              <a:buFont typeface="Symbol" pitchFamily="18" charset="2"/>
              <a:buChar char="·"/>
              <a:defRPr sz="2400">
                <a:latin typeface="+mn-lt"/>
              </a:defRPr>
            </a:lvl3pPr>
            <a:lvl4pPr marL="1600200" indent="-228600" eaLnBrk="0" hangingPunct="0">
              <a:spcBef>
                <a:spcPts val="600"/>
              </a:spcBef>
              <a:buClr>
                <a:srgbClr val="999B9E"/>
              </a:buClr>
              <a:buSzPct val="100000"/>
              <a:buFont typeface="Symbol" pitchFamily="18" charset="2"/>
              <a:buChar char="·"/>
              <a:defRPr sz="1600">
                <a:latin typeface="+mn-lt"/>
              </a:defRPr>
            </a:lvl4pPr>
            <a:lvl5pPr marL="2057400" indent="-228600" eaLnBrk="0" hangingPunct="0">
              <a:spcBef>
                <a:spcPct val="20000"/>
              </a:spcBef>
              <a:buClr>
                <a:schemeClr val="bg2"/>
              </a:buClr>
              <a:buFont typeface="Symbol" pitchFamily="18" charset="2"/>
              <a:buChar char="·"/>
              <a:defRPr sz="1400">
                <a:latin typeface="+mn-lt"/>
              </a:defRPr>
            </a:lvl5pPr>
            <a:lvl6pPr marL="2514600" indent="-228600" fontAlgn="base">
              <a:spcBef>
                <a:spcPct val="20000"/>
              </a:spcBef>
              <a:spcAft>
                <a:spcPct val="0"/>
              </a:spcAft>
              <a:buClr>
                <a:schemeClr val="bg2"/>
              </a:buClr>
              <a:buFont typeface="Symbol" pitchFamily="18" charset="2"/>
              <a:buChar char="·"/>
              <a:defRPr sz="1400">
                <a:latin typeface="+mn-lt"/>
              </a:defRPr>
            </a:lvl6pPr>
            <a:lvl7pPr marL="2971800" indent="-228600" fontAlgn="base">
              <a:spcBef>
                <a:spcPct val="20000"/>
              </a:spcBef>
              <a:spcAft>
                <a:spcPct val="0"/>
              </a:spcAft>
              <a:buClr>
                <a:schemeClr val="bg2"/>
              </a:buClr>
              <a:buFont typeface="Symbol" pitchFamily="18" charset="2"/>
              <a:buChar char="·"/>
              <a:defRPr sz="1400">
                <a:latin typeface="+mn-lt"/>
              </a:defRPr>
            </a:lvl7pPr>
            <a:lvl8pPr marL="3429000" indent="-228600" fontAlgn="base">
              <a:spcBef>
                <a:spcPct val="20000"/>
              </a:spcBef>
              <a:spcAft>
                <a:spcPct val="0"/>
              </a:spcAft>
              <a:buClr>
                <a:schemeClr val="bg2"/>
              </a:buClr>
              <a:buFont typeface="Symbol" pitchFamily="18" charset="2"/>
              <a:buChar char="·"/>
              <a:defRPr sz="1400">
                <a:latin typeface="+mn-lt"/>
              </a:defRPr>
            </a:lvl8pPr>
            <a:lvl9pPr marL="3886200" indent="-228600" fontAlgn="base">
              <a:spcBef>
                <a:spcPct val="20000"/>
              </a:spcBef>
              <a:spcAft>
                <a:spcPct val="0"/>
              </a:spcAft>
              <a:buClr>
                <a:schemeClr val="bg2"/>
              </a:buClr>
              <a:buFont typeface="Symbol" pitchFamily="18" charset="2"/>
              <a:buChar char="·"/>
              <a:defRPr sz="1400">
                <a:latin typeface="+mn-lt"/>
              </a:defRPr>
            </a:lvl9pPr>
          </a:lstStyle>
          <a:p>
            <a:pPr lvl="1"/>
            <a:r>
              <a:rPr lang="en-US" sz="1400" dirty="0" smtClean="0"/>
              <a:t>Collaboration &amp; Social Networks</a:t>
            </a:r>
            <a:endParaRPr lang="en-US" sz="1400" dirty="0"/>
          </a:p>
        </p:txBody>
      </p:sp>
      <p:sp>
        <p:nvSpPr>
          <p:cNvPr id="115" name="Content Placeholder 1"/>
          <p:cNvSpPr txBox="1">
            <a:spLocks/>
          </p:cNvSpPr>
          <p:nvPr/>
        </p:nvSpPr>
        <p:spPr>
          <a:xfrm>
            <a:off x="5562600" y="3048000"/>
            <a:ext cx="1585973" cy="385073"/>
          </a:xfrm>
          <a:prstGeom prst="rect">
            <a:avLst/>
          </a:prstGeom>
        </p:spPr>
        <p:txBody>
          <a:bodyPr lIns="121899" tIns="60949" rIns="121899" bIns="60949" anchor="t" anchorCtr="0"/>
          <a:lstStyle>
            <a:lvl1pPr marL="342900" indent="-342900" algn="l" rtl="0" eaLnBrk="0" fontAlgn="base" hangingPunct="0">
              <a:spcBef>
                <a:spcPts val="600"/>
              </a:spcBef>
              <a:spcAft>
                <a:spcPct val="0"/>
              </a:spcAft>
              <a:buSzPct val="100000"/>
              <a:buBlip>
                <a:blip r:embed="rId5"/>
              </a:buBlip>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999B9E"/>
              </a:buClr>
              <a:buSzPct val="100000"/>
              <a:buFont typeface="Symbol" pitchFamily="18" charset="2"/>
              <a:buChar char="·"/>
              <a:defRPr sz="2000">
                <a:solidFill>
                  <a:schemeClr val="tx1"/>
                </a:solidFill>
                <a:latin typeface="+mn-lt"/>
              </a:defRPr>
            </a:lvl2pPr>
            <a:lvl3pPr marL="1143000" indent="-228600" algn="l" rtl="0" eaLnBrk="0" fontAlgn="base" hangingPunct="0">
              <a:spcBef>
                <a:spcPts val="600"/>
              </a:spcBef>
              <a:spcAft>
                <a:spcPct val="0"/>
              </a:spcAft>
              <a:buClr>
                <a:srgbClr val="999B9E"/>
              </a:buClr>
              <a:buSzPct val="100000"/>
              <a:buFont typeface="Symbol" pitchFamily="18" charset="2"/>
              <a:buChar char="·"/>
              <a:defRPr sz="2400">
                <a:solidFill>
                  <a:schemeClr val="tx1"/>
                </a:solidFill>
                <a:latin typeface="+mn-lt"/>
              </a:defRPr>
            </a:lvl3pPr>
            <a:lvl4pPr marL="1600200" indent="-228600" algn="l" rtl="0" eaLnBrk="0" fontAlgn="base" hangingPunct="0">
              <a:spcBef>
                <a:spcPts val="600"/>
              </a:spcBef>
              <a:spcAft>
                <a:spcPct val="0"/>
              </a:spcAft>
              <a:buClr>
                <a:srgbClr val="999B9E"/>
              </a:buClr>
              <a:buSzPct val="100000"/>
              <a:buFont typeface="Symbol" pitchFamily="18"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Symbol"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9pPr>
          </a:lstStyle>
          <a:p>
            <a:pPr marL="0" lvl="1" indent="0" algn="ctr">
              <a:lnSpc>
                <a:spcPct val="90000"/>
              </a:lnSpc>
              <a:buNone/>
            </a:pPr>
            <a:r>
              <a:rPr lang="en-US" sz="2400" b="1" dirty="0" smtClean="0">
                <a:solidFill>
                  <a:schemeClr val="accent2"/>
                </a:solidFill>
              </a:rPr>
              <a:t>1B+</a:t>
            </a:r>
            <a:r>
              <a:rPr lang="en-US" sz="2400" b="1" dirty="0" smtClean="0">
                <a:solidFill>
                  <a:schemeClr val="accent5"/>
                </a:solidFill>
              </a:rPr>
              <a:t/>
            </a:r>
            <a:br>
              <a:rPr lang="en-US" sz="2400" b="1" dirty="0" smtClean="0">
                <a:solidFill>
                  <a:schemeClr val="accent5"/>
                </a:solidFill>
              </a:rPr>
            </a:br>
            <a:r>
              <a:rPr lang="en-US" sz="1600" b="1" dirty="0">
                <a:solidFill>
                  <a:schemeClr val="tx1">
                    <a:lumMod val="65000"/>
                    <a:lumOff val="35000"/>
                  </a:schemeClr>
                </a:solidFill>
              </a:rPr>
              <a:t>Users on Facebook</a:t>
            </a:r>
          </a:p>
        </p:txBody>
      </p:sp>
      <p:sp>
        <p:nvSpPr>
          <p:cNvPr id="116" name="Content Placeholder 1"/>
          <p:cNvSpPr txBox="1">
            <a:spLocks/>
          </p:cNvSpPr>
          <p:nvPr/>
        </p:nvSpPr>
        <p:spPr>
          <a:xfrm>
            <a:off x="5562600" y="2209800"/>
            <a:ext cx="1585973" cy="385073"/>
          </a:xfrm>
          <a:prstGeom prst="rect">
            <a:avLst/>
          </a:prstGeom>
        </p:spPr>
        <p:txBody>
          <a:bodyPr lIns="121899" tIns="60949" rIns="121899" bIns="60949" anchor="t" anchorCtr="0"/>
          <a:lstStyle>
            <a:lvl1pPr marL="342900" indent="-342900" algn="l" rtl="0" eaLnBrk="0" fontAlgn="base" hangingPunct="0">
              <a:spcBef>
                <a:spcPts val="600"/>
              </a:spcBef>
              <a:spcAft>
                <a:spcPct val="0"/>
              </a:spcAft>
              <a:buSzPct val="100000"/>
              <a:buBlip>
                <a:blip r:embed="rId5"/>
              </a:buBlip>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999B9E"/>
              </a:buClr>
              <a:buSzPct val="100000"/>
              <a:buFont typeface="Symbol" pitchFamily="18" charset="2"/>
              <a:buChar char="·"/>
              <a:defRPr sz="2000">
                <a:solidFill>
                  <a:schemeClr val="tx1"/>
                </a:solidFill>
                <a:latin typeface="+mn-lt"/>
              </a:defRPr>
            </a:lvl2pPr>
            <a:lvl3pPr marL="1143000" indent="-228600" algn="l" rtl="0" eaLnBrk="0" fontAlgn="base" hangingPunct="0">
              <a:spcBef>
                <a:spcPts val="600"/>
              </a:spcBef>
              <a:spcAft>
                <a:spcPct val="0"/>
              </a:spcAft>
              <a:buClr>
                <a:srgbClr val="999B9E"/>
              </a:buClr>
              <a:buSzPct val="100000"/>
              <a:buFont typeface="Symbol" pitchFamily="18" charset="2"/>
              <a:buChar char="·"/>
              <a:defRPr sz="2400">
                <a:solidFill>
                  <a:schemeClr val="tx1"/>
                </a:solidFill>
                <a:latin typeface="+mn-lt"/>
              </a:defRPr>
            </a:lvl3pPr>
            <a:lvl4pPr marL="1600200" indent="-228600" algn="l" rtl="0" eaLnBrk="0" fontAlgn="base" hangingPunct="0">
              <a:spcBef>
                <a:spcPts val="600"/>
              </a:spcBef>
              <a:spcAft>
                <a:spcPct val="0"/>
              </a:spcAft>
              <a:buClr>
                <a:srgbClr val="999B9E"/>
              </a:buClr>
              <a:buSzPct val="100000"/>
              <a:buFont typeface="Symbol" pitchFamily="18"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Symbol"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9pPr>
          </a:lstStyle>
          <a:p>
            <a:pPr marL="0" lvl="1" indent="0" algn="ctr">
              <a:lnSpc>
                <a:spcPct val="90000"/>
              </a:lnSpc>
              <a:buNone/>
            </a:pPr>
            <a:r>
              <a:rPr lang="en-US" sz="2400" b="1" dirty="0" smtClean="0">
                <a:solidFill>
                  <a:schemeClr val="accent2"/>
                </a:solidFill>
              </a:rPr>
              <a:t>$16B</a:t>
            </a:r>
          </a:p>
          <a:p>
            <a:pPr marL="0" lvl="1" indent="0" algn="ctr">
              <a:lnSpc>
                <a:spcPct val="90000"/>
              </a:lnSpc>
              <a:buNone/>
            </a:pPr>
            <a:r>
              <a:rPr lang="en-US" sz="1600" b="1" dirty="0" smtClean="0">
                <a:solidFill>
                  <a:schemeClr val="tx1">
                    <a:lumMod val="65000"/>
                    <a:lumOff val="35000"/>
                  </a:schemeClr>
                </a:solidFill>
              </a:rPr>
              <a:t>UC By 2014</a:t>
            </a:r>
          </a:p>
          <a:p>
            <a:pPr marL="0" lvl="1" indent="0" algn="ctr">
              <a:lnSpc>
                <a:spcPct val="90000"/>
              </a:lnSpc>
              <a:buNone/>
            </a:pPr>
            <a:endParaRPr lang="en-US" sz="2400" dirty="0">
              <a:solidFill>
                <a:schemeClr val="tx1">
                  <a:lumMod val="65000"/>
                  <a:lumOff val="35000"/>
                </a:schemeClr>
              </a:solidFill>
            </a:endParaRPr>
          </a:p>
        </p:txBody>
      </p:sp>
      <p:sp>
        <p:nvSpPr>
          <p:cNvPr id="117" name="Content Placeholder 1"/>
          <p:cNvSpPr txBox="1">
            <a:spLocks/>
          </p:cNvSpPr>
          <p:nvPr/>
        </p:nvSpPr>
        <p:spPr>
          <a:xfrm>
            <a:off x="7382182" y="1725243"/>
            <a:ext cx="1509820" cy="319278"/>
          </a:xfrm>
          <a:prstGeom prst="rect">
            <a:avLst/>
          </a:prstGeom>
        </p:spPr>
        <p:txBody>
          <a:bodyPr lIns="0" rIns="0" anchor="ctr" anchorCtr="0"/>
          <a:lstStyle>
            <a:defPPr>
              <a:defRPr lang="en-US"/>
            </a:defPPr>
            <a:lvl1pPr marL="342900" indent="-342900" eaLnBrk="0" hangingPunct="0">
              <a:spcBef>
                <a:spcPts val="600"/>
              </a:spcBef>
              <a:buSzPct val="100000"/>
              <a:buBlip>
                <a:blip r:embed="rId5"/>
              </a:buBlip>
              <a:defRPr sz="2400">
                <a:latin typeface="+mn-lt"/>
                <a:cs typeface="+mn-cs"/>
              </a:defRPr>
            </a:lvl1pPr>
            <a:lvl2pPr marL="0" lvl="1" indent="0" algn="ctr" eaLnBrk="0" hangingPunct="0">
              <a:lnSpc>
                <a:spcPct val="90000"/>
              </a:lnSpc>
              <a:spcBef>
                <a:spcPts val="600"/>
              </a:spcBef>
              <a:buClr>
                <a:srgbClr val="999B9E"/>
              </a:buClr>
              <a:buSzPct val="100000"/>
              <a:buFont typeface="Symbol" pitchFamily="18" charset="2"/>
              <a:buNone/>
              <a:defRPr sz="4400" b="1">
                <a:solidFill>
                  <a:schemeClr val="bg1"/>
                </a:solidFill>
                <a:latin typeface="+mn-lt"/>
              </a:defRPr>
            </a:lvl2pPr>
            <a:lvl3pPr marL="1143000" indent="-228600" eaLnBrk="0" hangingPunct="0">
              <a:spcBef>
                <a:spcPts val="600"/>
              </a:spcBef>
              <a:buClr>
                <a:srgbClr val="999B9E"/>
              </a:buClr>
              <a:buSzPct val="100000"/>
              <a:buFont typeface="Symbol" pitchFamily="18" charset="2"/>
              <a:buChar char="·"/>
              <a:defRPr sz="2400">
                <a:latin typeface="+mn-lt"/>
              </a:defRPr>
            </a:lvl3pPr>
            <a:lvl4pPr marL="1600200" indent="-228600" eaLnBrk="0" hangingPunct="0">
              <a:spcBef>
                <a:spcPts val="600"/>
              </a:spcBef>
              <a:buClr>
                <a:srgbClr val="999B9E"/>
              </a:buClr>
              <a:buSzPct val="100000"/>
              <a:buFont typeface="Symbol" pitchFamily="18" charset="2"/>
              <a:buChar char="·"/>
              <a:defRPr sz="1600">
                <a:latin typeface="+mn-lt"/>
              </a:defRPr>
            </a:lvl4pPr>
            <a:lvl5pPr marL="2057400" indent="-228600" eaLnBrk="0" hangingPunct="0">
              <a:spcBef>
                <a:spcPct val="20000"/>
              </a:spcBef>
              <a:buClr>
                <a:schemeClr val="bg2"/>
              </a:buClr>
              <a:buFont typeface="Symbol" pitchFamily="18" charset="2"/>
              <a:buChar char="·"/>
              <a:defRPr sz="1400">
                <a:latin typeface="+mn-lt"/>
              </a:defRPr>
            </a:lvl5pPr>
            <a:lvl6pPr marL="2514600" indent="-228600" fontAlgn="base">
              <a:spcBef>
                <a:spcPct val="20000"/>
              </a:spcBef>
              <a:spcAft>
                <a:spcPct val="0"/>
              </a:spcAft>
              <a:buClr>
                <a:schemeClr val="bg2"/>
              </a:buClr>
              <a:buFont typeface="Symbol" pitchFamily="18" charset="2"/>
              <a:buChar char="·"/>
              <a:defRPr sz="1400">
                <a:latin typeface="+mn-lt"/>
              </a:defRPr>
            </a:lvl6pPr>
            <a:lvl7pPr marL="2971800" indent="-228600" fontAlgn="base">
              <a:spcBef>
                <a:spcPct val="20000"/>
              </a:spcBef>
              <a:spcAft>
                <a:spcPct val="0"/>
              </a:spcAft>
              <a:buClr>
                <a:schemeClr val="bg2"/>
              </a:buClr>
              <a:buFont typeface="Symbol" pitchFamily="18" charset="2"/>
              <a:buChar char="·"/>
              <a:defRPr sz="1400">
                <a:latin typeface="+mn-lt"/>
              </a:defRPr>
            </a:lvl7pPr>
            <a:lvl8pPr marL="3429000" indent="-228600" fontAlgn="base">
              <a:spcBef>
                <a:spcPct val="20000"/>
              </a:spcBef>
              <a:spcAft>
                <a:spcPct val="0"/>
              </a:spcAft>
              <a:buClr>
                <a:schemeClr val="bg2"/>
              </a:buClr>
              <a:buFont typeface="Symbol" pitchFamily="18" charset="2"/>
              <a:buChar char="·"/>
              <a:defRPr sz="1400">
                <a:latin typeface="+mn-lt"/>
              </a:defRPr>
            </a:lvl8pPr>
            <a:lvl9pPr marL="3886200" indent="-228600" fontAlgn="base">
              <a:spcBef>
                <a:spcPct val="20000"/>
              </a:spcBef>
              <a:spcAft>
                <a:spcPct val="0"/>
              </a:spcAft>
              <a:buClr>
                <a:schemeClr val="bg2"/>
              </a:buClr>
              <a:buFont typeface="Symbol" pitchFamily="18" charset="2"/>
              <a:buChar char="·"/>
              <a:defRPr sz="1400">
                <a:latin typeface="+mn-lt"/>
              </a:defRPr>
            </a:lvl9pPr>
          </a:lstStyle>
          <a:p>
            <a:pPr lvl="1"/>
            <a:r>
              <a:rPr lang="en-US" sz="1400" dirty="0"/>
              <a:t>Generation </a:t>
            </a:r>
            <a:r>
              <a:rPr lang="en-US" sz="1400" dirty="0" smtClean="0"/>
              <a:t>Raised </a:t>
            </a:r>
            <a:r>
              <a:rPr lang="en-US" sz="1400" dirty="0"/>
              <a:t>on Video</a:t>
            </a:r>
          </a:p>
        </p:txBody>
      </p:sp>
      <p:sp>
        <p:nvSpPr>
          <p:cNvPr id="118" name="Content Placeholder 1"/>
          <p:cNvSpPr txBox="1">
            <a:spLocks/>
          </p:cNvSpPr>
          <p:nvPr/>
        </p:nvSpPr>
        <p:spPr>
          <a:xfrm>
            <a:off x="7349011" y="2251492"/>
            <a:ext cx="1585973" cy="385073"/>
          </a:xfrm>
          <a:prstGeom prst="rect">
            <a:avLst/>
          </a:prstGeom>
        </p:spPr>
        <p:txBody>
          <a:bodyPr lIns="121899" tIns="60949" rIns="121899" bIns="60949" anchor="t" anchorCtr="0"/>
          <a:lstStyle>
            <a:lvl1pPr marL="342900" indent="-342900" algn="l" rtl="0" eaLnBrk="0" fontAlgn="base" hangingPunct="0">
              <a:spcBef>
                <a:spcPts val="600"/>
              </a:spcBef>
              <a:spcAft>
                <a:spcPct val="0"/>
              </a:spcAft>
              <a:buSzPct val="100000"/>
              <a:buBlip>
                <a:blip r:embed="rId5"/>
              </a:buBlip>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999B9E"/>
              </a:buClr>
              <a:buSzPct val="100000"/>
              <a:buFont typeface="Symbol" pitchFamily="18" charset="2"/>
              <a:buChar char="·"/>
              <a:defRPr sz="2000">
                <a:solidFill>
                  <a:schemeClr val="tx1"/>
                </a:solidFill>
                <a:latin typeface="+mn-lt"/>
              </a:defRPr>
            </a:lvl2pPr>
            <a:lvl3pPr marL="1143000" indent="-228600" algn="l" rtl="0" eaLnBrk="0" fontAlgn="base" hangingPunct="0">
              <a:spcBef>
                <a:spcPts val="600"/>
              </a:spcBef>
              <a:spcAft>
                <a:spcPct val="0"/>
              </a:spcAft>
              <a:buClr>
                <a:srgbClr val="999B9E"/>
              </a:buClr>
              <a:buSzPct val="100000"/>
              <a:buFont typeface="Symbol" pitchFamily="18" charset="2"/>
              <a:buChar char="·"/>
              <a:defRPr sz="2400">
                <a:solidFill>
                  <a:schemeClr val="tx1"/>
                </a:solidFill>
                <a:latin typeface="+mn-lt"/>
              </a:defRPr>
            </a:lvl3pPr>
            <a:lvl4pPr marL="1600200" indent="-228600" algn="l" rtl="0" eaLnBrk="0" fontAlgn="base" hangingPunct="0">
              <a:spcBef>
                <a:spcPts val="600"/>
              </a:spcBef>
              <a:spcAft>
                <a:spcPct val="0"/>
              </a:spcAft>
              <a:buClr>
                <a:srgbClr val="999B9E"/>
              </a:buClr>
              <a:buSzPct val="100000"/>
              <a:buFont typeface="Symbol" pitchFamily="18"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Symbol"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9pPr>
          </a:lstStyle>
          <a:p>
            <a:pPr marL="0" lvl="1" indent="0" algn="ctr">
              <a:lnSpc>
                <a:spcPct val="90000"/>
              </a:lnSpc>
              <a:buNone/>
            </a:pPr>
            <a:r>
              <a:rPr lang="en-US" sz="2400" b="1" dirty="0">
                <a:solidFill>
                  <a:schemeClr val="accent2"/>
                </a:solidFill>
              </a:rPr>
              <a:t>4</a:t>
            </a:r>
            <a:r>
              <a:rPr lang="en-US" sz="2400" b="1" dirty="0" smtClean="0">
                <a:solidFill>
                  <a:schemeClr val="accent2"/>
                </a:solidFill>
              </a:rPr>
              <a:t>B</a:t>
            </a:r>
            <a:r>
              <a:rPr lang="en-US" sz="2400" b="1" dirty="0" smtClean="0">
                <a:solidFill>
                  <a:schemeClr val="accent5"/>
                </a:solidFill>
              </a:rPr>
              <a:t/>
            </a:r>
            <a:br>
              <a:rPr lang="en-US" sz="2400" b="1" dirty="0" smtClean="0">
                <a:solidFill>
                  <a:schemeClr val="accent5"/>
                </a:solidFill>
              </a:rPr>
            </a:br>
            <a:r>
              <a:rPr lang="en-US" sz="1600" b="1" dirty="0" smtClean="0">
                <a:solidFill>
                  <a:schemeClr val="tx1">
                    <a:lumMod val="65000"/>
                    <a:lumOff val="35000"/>
                  </a:schemeClr>
                </a:solidFill>
              </a:rPr>
              <a:t>Videos </a:t>
            </a:r>
            <a:br>
              <a:rPr lang="en-US" sz="1600" b="1" dirty="0" smtClean="0">
                <a:solidFill>
                  <a:schemeClr val="tx1">
                    <a:lumMod val="65000"/>
                    <a:lumOff val="35000"/>
                  </a:schemeClr>
                </a:solidFill>
              </a:rPr>
            </a:br>
            <a:r>
              <a:rPr lang="en-US" sz="1600" b="1" dirty="0" smtClean="0">
                <a:solidFill>
                  <a:schemeClr val="tx1">
                    <a:lumMod val="65000"/>
                    <a:lumOff val="35000"/>
                  </a:schemeClr>
                </a:solidFill>
              </a:rPr>
              <a:t>viewed daily on YouTube</a:t>
            </a:r>
            <a:endParaRPr lang="en-US" sz="1200" b="1" dirty="0">
              <a:solidFill>
                <a:schemeClr val="tx1">
                  <a:lumMod val="65000"/>
                  <a:lumOff val="35000"/>
                </a:schemeClr>
              </a:solidFill>
            </a:endParaRPr>
          </a:p>
        </p:txBody>
      </p:sp>
      <p:sp>
        <p:nvSpPr>
          <p:cNvPr id="119" name="Content Placeholder 1"/>
          <p:cNvSpPr txBox="1">
            <a:spLocks/>
          </p:cNvSpPr>
          <p:nvPr/>
        </p:nvSpPr>
        <p:spPr>
          <a:xfrm>
            <a:off x="7349011" y="3396811"/>
            <a:ext cx="1585973" cy="385073"/>
          </a:xfrm>
          <a:prstGeom prst="rect">
            <a:avLst/>
          </a:prstGeom>
        </p:spPr>
        <p:txBody>
          <a:bodyPr lIns="121899" tIns="60949" rIns="121899" bIns="60949" anchor="t" anchorCtr="0"/>
          <a:lstStyle>
            <a:lvl1pPr marL="342900" indent="-342900" algn="l" rtl="0" eaLnBrk="0" fontAlgn="base" hangingPunct="0">
              <a:spcBef>
                <a:spcPts val="600"/>
              </a:spcBef>
              <a:spcAft>
                <a:spcPct val="0"/>
              </a:spcAft>
              <a:buSzPct val="100000"/>
              <a:buBlip>
                <a:blip r:embed="rId5"/>
              </a:buBlip>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999B9E"/>
              </a:buClr>
              <a:buSzPct val="100000"/>
              <a:buFont typeface="Symbol" pitchFamily="18" charset="2"/>
              <a:buChar char="·"/>
              <a:defRPr sz="2000">
                <a:solidFill>
                  <a:schemeClr val="tx1"/>
                </a:solidFill>
                <a:latin typeface="+mn-lt"/>
              </a:defRPr>
            </a:lvl2pPr>
            <a:lvl3pPr marL="1143000" indent="-228600" algn="l" rtl="0" eaLnBrk="0" fontAlgn="base" hangingPunct="0">
              <a:spcBef>
                <a:spcPts val="600"/>
              </a:spcBef>
              <a:spcAft>
                <a:spcPct val="0"/>
              </a:spcAft>
              <a:buClr>
                <a:srgbClr val="999B9E"/>
              </a:buClr>
              <a:buSzPct val="100000"/>
              <a:buFont typeface="Symbol" pitchFamily="18" charset="2"/>
              <a:buChar char="·"/>
              <a:defRPr sz="2400">
                <a:solidFill>
                  <a:schemeClr val="tx1"/>
                </a:solidFill>
                <a:latin typeface="+mn-lt"/>
              </a:defRPr>
            </a:lvl3pPr>
            <a:lvl4pPr marL="1600200" indent="-228600" algn="l" rtl="0" eaLnBrk="0" fontAlgn="base" hangingPunct="0">
              <a:spcBef>
                <a:spcPts val="600"/>
              </a:spcBef>
              <a:spcAft>
                <a:spcPct val="0"/>
              </a:spcAft>
              <a:buClr>
                <a:srgbClr val="999B9E"/>
              </a:buClr>
              <a:buSzPct val="100000"/>
              <a:buFont typeface="Symbol" pitchFamily="18"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Symbol"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9pPr>
          </a:lstStyle>
          <a:p>
            <a:pPr marL="0" lvl="1" indent="0" algn="ctr">
              <a:lnSpc>
                <a:spcPct val="90000"/>
              </a:lnSpc>
              <a:buNone/>
            </a:pPr>
            <a:r>
              <a:rPr lang="en-US" sz="2400" b="1" dirty="0">
                <a:solidFill>
                  <a:schemeClr val="accent2"/>
                </a:solidFill>
              </a:rPr>
              <a:t>66%</a:t>
            </a:r>
            <a:r>
              <a:rPr lang="en-US" sz="2400" b="1" dirty="0" smtClean="0">
                <a:solidFill>
                  <a:schemeClr val="accent5"/>
                </a:solidFill>
              </a:rPr>
              <a:t/>
            </a:r>
            <a:br>
              <a:rPr lang="en-US" sz="2400" b="1" dirty="0" smtClean="0">
                <a:solidFill>
                  <a:schemeClr val="accent5"/>
                </a:solidFill>
              </a:rPr>
            </a:br>
            <a:r>
              <a:rPr lang="en-US" sz="1600" b="1" dirty="0" smtClean="0">
                <a:solidFill>
                  <a:schemeClr val="tx1">
                    <a:lumMod val="65000"/>
                    <a:lumOff val="35000"/>
                  </a:schemeClr>
                </a:solidFill>
              </a:rPr>
              <a:t>Mobile </a:t>
            </a:r>
            <a:br>
              <a:rPr lang="en-US" sz="1600" b="1" dirty="0" smtClean="0">
                <a:solidFill>
                  <a:schemeClr val="tx1">
                    <a:lumMod val="65000"/>
                    <a:lumOff val="35000"/>
                  </a:schemeClr>
                </a:solidFill>
              </a:rPr>
            </a:br>
            <a:r>
              <a:rPr lang="en-US" sz="1600" b="1" dirty="0" smtClean="0">
                <a:solidFill>
                  <a:schemeClr val="tx1">
                    <a:lumMod val="65000"/>
                    <a:lumOff val="35000"/>
                  </a:schemeClr>
                </a:solidFill>
              </a:rPr>
              <a:t>Traffic 2015</a:t>
            </a:r>
            <a:endParaRPr lang="en-US" sz="1200" b="1" dirty="0">
              <a:solidFill>
                <a:schemeClr val="tx1">
                  <a:lumMod val="65000"/>
                  <a:lumOff val="35000"/>
                </a:schemeClr>
              </a:solidFill>
            </a:endParaRPr>
          </a:p>
        </p:txBody>
      </p:sp>
      <p:sp>
        <p:nvSpPr>
          <p:cNvPr id="120" name="Content Placeholder 1"/>
          <p:cNvSpPr txBox="1">
            <a:spLocks/>
          </p:cNvSpPr>
          <p:nvPr/>
        </p:nvSpPr>
        <p:spPr>
          <a:xfrm>
            <a:off x="2057400" y="3276600"/>
            <a:ext cx="1585973" cy="385073"/>
          </a:xfrm>
          <a:prstGeom prst="rect">
            <a:avLst/>
          </a:prstGeom>
        </p:spPr>
        <p:txBody>
          <a:bodyPr lIns="121899" tIns="60949" rIns="121899" bIns="60949" anchor="t" anchorCtr="0"/>
          <a:lstStyle>
            <a:lvl1pPr marL="342900" indent="-342900" algn="l" rtl="0" eaLnBrk="0" fontAlgn="base" hangingPunct="0">
              <a:spcBef>
                <a:spcPts val="600"/>
              </a:spcBef>
              <a:spcAft>
                <a:spcPct val="0"/>
              </a:spcAft>
              <a:buSzPct val="100000"/>
              <a:buBlip>
                <a:blip r:embed="rId5"/>
              </a:buBlip>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999B9E"/>
              </a:buClr>
              <a:buSzPct val="100000"/>
              <a:buFont typeface="Symbol" pitchFamily="18" charset="2"/>
              <a:buChar char="·"/>
              <a:defRPr sz="2000">
                <a:solidFill>
                  <a:schemeClr val="tx1"/>
                </a:solidFill>
                <a:latin typeface="+mn-lt"/>
              </a:defRPr>
            </a:lvl2pPr>
            <a:lvl3pPr marL="1143000" indent="-228600" algn="l" rtl="0" eaLnBrk="0" fontAlgn="base" hangingPunct="0">
              <a:spcBef>
                <a:spcPts val="600"/>
              </a:spcBef>
              <a:spcAft>
                <a:spcPct val="0"/>
              </a:spcAft>
              <a:buClr>
                <a:srgbClr val="999B9E"/>
              </a:buClr>
              <a:buSzPct val="100000"/>
              <a:buFont typeface="Symbol" pitchFamily="18" charset="2"/>
              <a:buChar char="·"/>
              <a:defRPr sz="2400">
                <a:solidFill>
                  <a:schemeClr val="tx1"/>
                </a:solidFill>
                <a:latin typeface="+mn-lt"/>
              </a:defRPr>
            </a:lvl3pPr>
            <a:lvl4pPr marL="1600200" indent="-228600" algn="l" rtl="0" eaLnBrk="0" fontAlgn="base" hangingPunct="0">
              <a:spcBef>
                <a:spcPts val="600"/>
              </a:spcBef>
              <a:spcAft>
                <a:spcPct val="0"/>
              </a:spcAft>
              <a:buClr>
                <a:srgbClr val="999B9E"/>
              </a:buClr>
              <a:buSzPct val="100000"/>
              <a:buFont typeface="Symbol" pitchFamily="18"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Symbol"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9pPr>
          </a:lstStyle>
          <a:p>
            <a:pPr marL="0" lvl="1" indent="0" algn="ctr">
              <a:lnSpc>
                <a:spcPct val="90000"/>
              </a:lnSpc>
              <a:buNone/>
            </a:pPr>
            <a:r>
              <a:rPr lang="en-US" sz="2400" b="1" dirty="0">
                <a:solidFill>
                  <a:schemeClr val="accent2"/>
                </a:solidFill>
              </a:rPr>
              <a:t>WiFi</a:t>
            </a:r>
          </a:p>
        </p:txBody>
      </p:sp>
      <p:sp>
        <p:nvSpPr>
          <p:cNvPr id="121" name="Content Placeholder 1"/>
          <p:cNvSpPr txBox="1">
            <a:spLocks/>
          </p:cNvSpPr>
          <p:nvPr/>
        </p:nvSpPr>
        <p:spPr>
          <a:xfrm>
            <a:off x="2070547" y="2812307"/>
            <a:ext cx="1585973" cy="385073"/>
          </a:xfrm>
          <a:prstGeom prst="rect">
            <a:avLst/>
          </a:prstGeom>
        </p:spPr>
        <p:txBody>
          <a:bodyPr lIns="121899" tIns="60949" rIns="121899" bIns="60949" anchor="t" anchorCtr="0"/>
          <a:lstStyle>
            <a:lvl1pPr marL="342900" indent="-342900" algn="l" rtl="0" eaLnBrk="0" fontAlgn="base" hangingPunct="0">
              <a:spcBef>
                <a:spcPts val="600"/>
              </a:spcBef>
              <a:spcAft>
                <a:spcPct val="0"/>
              </a:spcAft>
              <a:buSzPct val="100000"/>
              <a:buBlip>
                <a:blip r:embed="rId5"/>
              </a:buBlip>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999B9E"/>
              </a:buClr>
              <a:buSzPct val="100000"/>
              <a:buFont typeface="Symbol" pitchFamily="18" charset="2"/>
              <a:buChar char="·"/>
              <a:defRPr sz="2000">
                <a:solidFill>
                  <a:schemeClr val="tx1"/>
                </a:solidFill>
                <a:latin typeface="+mn-lt"/>
              </a:defRPr>
            </a:lvl2pPr>
            <a:lvl3pPr marL="1143000" indent="-228600" algn="l" rtl="0" eaLnBrk="0" fontAlgn="base" hangingPunct="0">
              <a:spcBef>
                <a:spcPts val="600"/>
              </a:spcBef>
              <a:spcAft>
                <a:spcPct val="0"/>
              </a:spcAft>
              <a:buClr>
                <a:srgbClr val="999B9E"/>
              </a:buClr>
              <a:buSzPct val="100000"/>
              <a:buFont typeface="Symbol" pitchFamily="18" charset="2"/>
              <a:buChar char="·"/>
              <a:defRPr sz="2400">
                <a:solidFill>
                  <a:schemeClr val="tx1"/>
                </a:solidFill>
                <a:latin typeface="+mn-lt"/>
              </a:defRPr>
            </a:lvl3pPr>
            <a:lvl4pPr marL="1600200" indent="-228600" algn="l" rtl="0" eaLnBrk="0" fontAlgn="base" hangingPunct="0">
              <a:spcBef>
                <a:spcPts val="600"/>
              </a:spcBef>
              <a:spcAft>
                <a:spcPct val="0"/>
              </a:spcAft>
              <a:buClr>
                <a:srgbClr val="999B9E"/>
              </a:buClr>
              <a:buSzPct val="100000"/>
              <a:buFont typeface="Symbol" pitchFamily="18"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Symbol"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itchFamily="18" charset="2"/>
              <a:buChar char="·"/>
              <a:defRPr sz="1400">
                <a:solidFill>
                  <a:schemeClr val="tx1"/>
                </a:solidFill>
                <a:latin typeface="+mn-lt"/>
              </a:defRPr>
            </a:lvl9pPr>
          </a:lstStyle>
          <a:p>
            <a:pPr marL="0" lvl="1" indent="0" algn="ctr">
              <a:lnSpc>
                <a:spcPct val="90000"/>
              </a:lnSpc>
              <a:buNone/>
            </a:pPr>
            <a:r>
              <a:rPr lang="en-US" sz="2400" b="1" dirty="0" smtClean="0">
                <a:solidFill>
                  <a:schemeClr val="accent2"/>
                </a:solidFill>
              </a:rPr>
              <a:t>3G / 4G</a:t>
            </a:r>
            <a:endParaRPr lang="en-US" sz="2400" b="1" dirty="0">
              <a:solidFill>
                <a:schemeClr val="accent2"/>
              </a:solidFill>
            </a:endParaRPr>
          </a:p>
        </p:txBody>
      </p:sp>
      <p:pic>
        <p:nvPicPr>
          <p:cNvPr id="122" name="Picture 2" descr="C:\Users\rico\Desktop\Current\Polycom\01_Projects\11-1751 CEO Keynote\Art\Purchased Photography\iStock_000016407882Larg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46" r="15280"/>
          <a:stretch/>
        </p:blipFill>
        <p:spPr bwMode="auto">
          <a:xfrm>
            <a:off x="457200" y="4191000"/>
            <a:ext cx="1293606" cy="1221812"/>
          </a:xfrm>
          <a:prstGeom prst="rect">
            <a:avLst/>
          </a:prstGeom>
          <a:noFill/>
          <a:ln w="9525">
            <a:solidFill>
              <a:schemeClr val="bg1">
                <a:lumMod val="50000"/>
                <a:alpha val="70000"/>
              </a:schemeClr>
            </a:solidFill>
          </a:ln>
          <a:effectLst>
            <a:outerShdw blurRad="101600" sx="106000" sy="106000" algn="ctr" rotWithShape="0">
              <a:schemeClr val="bg1">
                <a:alpha val="19000"/>
              </a:schemeClr>
            </a:outerShdw>
          </a:effectLst>
          <a:extLst>
            <a:ext uri="{909E8E84-426E-40DD-AFC4-6F175D3DCCD1}">
              <a14:hiddenFill xmlns:a14="http://schemas.microsoft.com/office/drawing/2010/main">
                <a:solidFill>
                  <a:srgbClr val="FFFFFF"/>
                </a:solidFill>
              </a14:hiddenFill>
            </a:ext>
          </a:extLst>
        </p:spPr>
      </p:pic>
      <p:pic>
        <p:nvPicPr>
          <p:cNvPr id="123" name="Picture 2" descr="C:\Users\rico\Desktop\Current\Polycom\01_Projects\11-1751 CEO Keynote\Art\Purchased Photography\iStock_000017592502Large.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68" r="3008" b="7726"/>
          <a:stretch/>
        </p:blipFill>
        <p:spPr bwMode="auto">
          <a:xfrm>
            <a:off x="7467600" y="4377584"/>
            <a:ext cx="1288539" cy="1033136"/>
          </a:xfrm>
          <a:prstGeom prst="rect">
            <a:avLst/>
          </a:prstGeom>
          <a:noFill/>
          <a:ln w="9525">
            <a:solidFill>
              <a:schemeClr val="bg1">
                <a:lumMod val="50000"/>
                <a:alpha val="70000"/>
              </a:schemeClr>
            </a:solidFill>
          </a:ln>
          <a:effectLst>
            <a:outerShdw blurRad="101600" sx="106000" sy="106000" algn="ctr" rotWithShape="0">
              <a:schemeClr val="bg1">
                <a:alpha val="19000"/>
              </a:schemeClr>
            </a:outerShdw>
          </a:effectLst>
          <a:extLst>
            <a:ext uri="{909E8E84-426E-40DD-AFC4-6F175D3DCCD1}">
              <a14:hiddenFill xmlns:a14="http://schemas.microsoft.com/office/drawing/2010/main">
                <a:solidFill>
                  <a:srgbClr val="FFFFFF"/>
                </a:solidFill>
              </a14:hiddenFill>
            </a:ext>
          </a:extLst>
        </p:spPr>
      </p:pic>
      <p:grpSp>
        <p:nvGrpSpPr>
          <p:cNvPr id="8" name="Group 154"/>
          <p:cNvGrpSpPr/>
          <p:nvPr/>
        </p:nvGrpSpPr>
        <p:grpSpPr>
          <a:xfrm>
            <a:off x="4038600" y="3810000"/>
            <a:ext cx="1143000" cy="1600200"/>
            <a:chOff x="7684671" y="991804"/>
            <a:chExt cx="3278526" cy="5128672"/>
          </a:xfrm>
        </p:grpSpPr>
        <p:sp>
          <p:nvSpPr>
            <p:cNvPr id="156" name="Rectangle 155"/>
            <p:cNvSpPr/>
            <p:nvPr/>
          </p:nvSpPr>
          <p:spPr bwMode="auto">
            <a:xfrm>
              <a:off x="8142197" y="2631729"/>
              <a:ext cx="2381886" cy="3253712"/>
            </a:xfrm>
            <a:prstGeom prst="rect">
              <a:avLst/>
            </a:prstGeom>
            <a:solidFill>
              <a:schemeClr val="accent1">
                <a:alpha val="20000"/>
              </a:schemeClr>
            </a:solidFill>
            <a:ln>
              <a:noFill/>
              <a:headEnd type="none" w="med" len="med"/>
              <a:tailEnd type="none" w="med" len="med"/>
            </a:ln>
            <a:effectLst>
              <a:outerShdw blurRad="330200" sx="97000" sy="97000" algn="ctr" rotWithShape="0">
                <a:schemeClr val="accent1">
                  <a:alpha val="57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1" i="0" u="none" strike="noStrike" cap="none" normalizeH="0" baseline="0" dirty="0" smtClean="0">
                <a:ln>
                  <a:noFill/>
                </a:ln>
                <a:solidFill>
                  <a:schemeClr val="bg1"/>
                </a:solidFill>
                <a:effectLst/>
                <a:latin typeface="Arial" charset="0"/>
              </a:endParaRPr>
            </a:p>
          </p:txBody>
        </p:sp>
        <p:grpSp>
          <p:nvGrpSpPr>
            <p:cNvPr id="9" name="Group 108"/>
            <p:cNvGrpSpPr/>
            <p:nvPr/>
          </p:nvGrpSpPr>
          <p:grpSpPr>
            <a:xfrm>
              <a:off x="7684671" y="3952531"/>
              <a:ext cx="3278526" cy="2167945"/>
              <a:chOff x="7557284" y="3990903"/>
              <a:chExt cx="3154436" cy="2085888"/>
            </a:xfrm>
          </p:grpSpPr>
          <p:sp>
            <p:nvSpPr>
              <p:cNvPr id="162" name="Oval 161"/>
              <p:cNvSpPr/>
              <p:nvPr/>
            </p:nvSpPr>
            <p:spPr bwMode="auto">
              <a:xfrm>
                <a:off x="7557635" y="5643568"/>
                <a:ext cx="3115128" cy="414171"/>
              </a:xfrm>
              <a:prstGeom prst="ellipse">
                <a:avLst/>
              </a:prstGeom>
              <a:gradFill flip="none" rotWithShape="1">
                <a:gsLst>
                  <a:gs pos="100000">
                    <a:schemeClr val="tx1">
                      <a:lumMod val="75000"/>
                      <a:lumOff val="25000"/>
                      <a:alpha val="0"/>
                    </a:schemeClr>
                  </a:gs>
                  <a:gs pos="0">
                    <a:schemeClr val="tx1">
                      <a:lumMod val="95000"/>
                      <a:lumOff val="5000"/>
                      <a:alpha val="66000"/>
                    </a:schemeClr>
                  </a:gs>
                </a:gsLst>
                <a:path path="shape">
                  <a:fillToRect l="50000" t="50000" r="50000" b="50000"/>
                </a:path>
                <a:tileRect/>
              </a:gra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spcBef>
                    <a:spcPct val="50000"/>
                  </a:spcBef>
                </a:pPr>
                <a:endParaRPr lang="en-US" sz="2400" b="1" dirty="0">
                  <a:solidFill>
                    <a:schemeClr val="bg1"/>
                  </a:solidFill>
                  <a:latin typeface="Arial" charset="0"/>
                </a:endParaRPr>
              </a:p>
            </p:txBody>
          </p:sp>
          <p:sp>
            <p:nvSpPr>
              <p:cNvPr id="163" name="Oval 162"/>
              <p:cNvSpPr/>
              <p:nvPr/>
            </p:nvSpPr>
            <p:spPr bwMode="auto">
              <a:xfrm>
                <a:off x="9236092" y="5806968"/>
                <a:ext cx="1475628" cy="269823"/>
              </a:xfrm>
              <a:prstGeom prst="ellipse">
                <a:avLst/>
              </a:prstGeom>
              <a:gradFill flip="none" rotWithShape="1">
                <a:gsLst>
                  <a:gs pos="100000">
                    <a:schemeClr val="tx1">
                      <a:lumMod val="75000"/>
                      <a:lumOff val="25000"/>
                      <a:alpha val="0"/>
                    </a:schemeClr>
                  </a:gs>
                  <a:gs pos="0">
                    <a:schemeClr val="tx1">
                      <a:lumMod val="95000"/>
                      <a:lumOff val="5000"/>
                      <a:alpha val="66000"/>
                    </a:schemeClr>
                  </a:gs>
                </a:gsLst>
                <a:path path="shape">
                  <a:fillToRect l="50000" t="50000" r="50000" b="50000"/>
                </a:path>
                <a:tileRect/>
              </a:gra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spcBef>
                    <a:spcPct val="50000"/>
                  </a:spcBef>
                </a:pPr>
                <a:endParaRPr lang="en-US" sz="2400" b="1" dirty="0">
                  <a:solidFill>
                    <a:schemeClr val="bg1"/>
                  </a:solidFill>
                  <a:latin typeface="Arial" charset="0"/>
                </a:endParaRPr>
              </a:p>
            </p:txBody>
          </p:sp>
          <p:sp>
            <p:nvSpPr>
              <p:cNvPr id="164" name="Oval 163"/>
              <p:cNvSpPr/>
              <p:nvPr/>
            </p:nvSpPr>
            <p:spPr bwMode="auto">
              <a:xfrm>
                <a:off x="7557284" y="5806968"/>
                <a:ext cx="1475628" cy="269823"/>
              </a:xfrm>
              <a:prstGeom prst="ellipse">
                <a:avLst/>
              </a:prstGeom>
              <a:gradFill flip="none" rotWithShape="1">
                <a:gsLst>
                  <a:gs pos="100000">
                    <a:schemeClr val="tx1">
                      <a:lumMod val="75000"/>
                      <a:lumOff val="25000"/>
                      <a:alpha val="0"/>
                    </a:schemeClr>
                  </a:gs>
                  <a:gs pos="0">
                    <a:schemeClr val="tx1">
                      <a:lumMod val="95000"/>
                      <a:lumOff val="5000"/>
                      <a:alpha val="66000"/>
                    </a:schemeClr>
                  </a:gs>
                </a:gsLst>
                <a:path path="shape">
                  <a:fillToRect l="50000" t="50000" r="50000" b="50000"/>
                </a:path>
                <a:tileRect/>
              </a:gra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spcBef>
                    <a:spcPct val="50000"/>
                  </a:spcBef>
                </a:pPr>
                <a:endParaRPr lang="en-US" sz="2400" b="1" dirty="0">
                  <a:solidFill>
                    <a:schemeClr val="bg1"/>
                  </a:solidFill>
                  <a:latin typeface="Arial" charset="0"/>
                </a:endParaRPr>
              </a:p>
            </p:txBody>
          </p:sp>
          <p:grpSp>
            <p:nvGrpSpPr>
              <p:cNvPr id="10" name="Group 141"/>
              <p:cNvGrpSpPr/>
              <p:nvPr/>
            </p:nvGrpSpPr>
            <p:grpSpPr>
              <a:xfrm>
                <a:off x="7960827" y="3990903"/>
                <a:ext cx="2362004" cy="1989866"/>
                <a:chOff x="5969381" y="3014132"/>
                <a:chExt cx="4377265" cy="3687620"/>
              </a:xfrm>
            </p:grpSpPr>
            <p:pic>
              <p:nvPicPr>
                <p:cNvPr id="166" name="Picture 3" descr="\\mv-fs\Projects\Qualcomm\RESOURCES\QUALCOMM_IMAGES\MASKED_devices\Apple iPa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92685" y="3014132"/>
                  <a:ext cx="2676279" cy="3421542"/>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 descr="\\mv-fs\Projects\Qualcomm\RESOURCES\QUALCOMM_IMAGES\MASKED_devices\Apple_iPhone4_4.5x2.31x0.37.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44221" y="4237384"/>
                  <a:ext cx="1302425" cy="2464368"/>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7" descr="\\mv-fs\Projects\Qualcomm\RESOURCES\QUALCOMM_IMAGES\MASKED_devices\HTC-Smart_GENERI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69381" y="4556566"/>
                  <a:ext cx="1130977" cy="214518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 name="Group 111"/>
            <p:cNvGrpSpPr/>
            <p:nvPr/>
          </p:nvGrpSpPr>
          <p:grpSpPr>
            <a:xfrm>
              <a:off x="7917568" y="991804"/>
              <a:ext cx="3005151" cy="1652626"/>
              <a:chOff x="2042386" y="1071011"/>
              <a:chExt cx="8057714" cy="4431193"/>
            </a:xfrm>
          </p:grpSpPr>
          <p:sp>
            <p:nvSpPr>
              <p:cNvPr id="159" name="Freeform 6"/>
              <p:cNvSpPr>
                <a:spLocks/>
              </p:cNvSpPr>
              <p:nvPr/>
            </p:nvSpPr>
            <p:spPr bwMode="auto">
              <a:xfrm>
                <a:off x="2042386" y="1071011"/>
                <a:ext cx="8057714" cy="4431193"/>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gradFill>
                <a:gsLst>
                  <a:gs pos="0">
                    <a:srgbClr val="E2F6FE">
                      <a:alpha val="70000"/>
                    </a:srgbClr>
                  </a:gs>
                  <a:gs pos="100000">
                    <a:schemeClr val="bg1"/>
                  </a:gs>
                </a:gsLst>
                <a:lin ang="16200000" scaled="1"/>
              </a:gradFill>
              <a:ln w="762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chemeClr val="lt1"/>
                  </a:solidFill>
                  <a:latin typeface="+mn-lt"/>
                </a:endParaRPr>
              </a:p>
            </p:txBody>
          </p:sp>
          <p:sp>
            <p:nvSpPr>
              <p:cNvPr id="160" name="Freeform 6"/>
              <p:cNvSpPr>
                <a:spLocks/>
              </p:cNvSpPr>
              <p:nvPr/>
            </p:nvSpPr>
            <p:spPr bwMode="auto">
              <a:xfrm>
                <a:off x="2098713" y="1110598"/>
                <a:ext cx="7462642" cy="4327724"/>
              </a:xfrm>
              <a:custGeom>
                <a:avLst/>
                <a:gdLst>
                  <a:gd name="T0" fmla="*/ 699 w 1712"/>
                  <a:gd name="T1" fmla="*/ 539 h 992"/>
                  <a:gd name="T2" fmla="*/ 1712 w 1712"/>
                  <a:gd name="T3" fmla="*/ 320 h 992"/>
                  <a:gd name="T4" fmla="*/ 1429 w 1712"/>
                  <a:gd name="T5" fmla="*/ 202 h 992"/>
                  <a:gd name="T6" fmla="*/ 1237 w 1712"/>
                  <a:gd name="T7" fmla="*/ 252 h 992"/>
                  <a:gd name="T8" fmla="*/ 838 w 1712"/>
                  <a:gd name="T9" fmla="*/ 0 h 992"/>
                  <a:gd name="T10" fmla="*/ 399 w 1712"/>
                  <a:gd name="T11" fmla="*/ 417 h 992"/>
                  <a:gd name="T12" fmla="*/ 156 w 1712"/>
                  <a:gd name="T13" fmla="*/ 600 h 992"/>
                  <a:gd name="T14" fmla="*/ 0 w 1712"/>
                  <a:gd name="T15" fmla="*/ 802 h 992"/>
                  <a:gd name="T16" fmla="*/ 126 w 1712"/>
                  <a:gd name="T17" fmla="*/ 992 h 992"/>
                  <a:gd name="T18" fmla="*/ 699 w 1712"/>
                  <a:gd name="T19" fmla="*/ 539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2" h="992">
                    <a:moveTo>
                      <a:pt x="699" y="539"/>
                    </a:moveTo>
                    <a:cubicBezTo>
                      <a:pt x="973" y="398"/>
                      <a:pt x="1426" y="342"/>
                      <a:pt x="1712" y="320"/>
                    </a:cubicBezTo>
                    <a:cubicBezTo>
                      <a:pt x="1639" y="247"/>
                      <a:pt x="1539" y="202"/>
                      <a:pt x="1429" y="202"/>
                    </a:cubicBezTo>
                    <a:cubicBezTo>
                      <a:pt x="1361" y="202"/>
                      <a:pt x="1292" y="220"/>
                      <a:pt x="1237" y="252"/>
                    </a:cubicBezTo>
                    <a:cubicBezTo>
                      <a:pt x="1164" y="101"/>
                      <a:pt x="1008" y="0"/>
                      <a:pt x="838" y="0"/>
                    </a:cubicBezTo>
                    <a:cubicBezTo>
                      <a:pt x="600" y="0"/>
                      <a:pt x="408" y="184"/>
                      <a:pt x="399" y="417"/>
                    </a:cubicBezTo>
                    <a:cubicBezTo>
                      <a:pt x="289" y="431"/>
                      <a:pt x="197" y="504"/>
                      <a:pt x="156" y="600"/>
                    </a:cubicBezTo>
                    <a:cubicBezTo>
                      <a:pt x="69" y="623"/>
                      <a:pt x="0" y="706"/>
                      <a:pt x="0" y="802"/>
                    </a:cubicBezTo>
                    <a:cubicBezTo>
                      <a:pt x="0" y="888"/>
                      <a:pt x="52" y="961"/>
                      <a:pt x="126" y="992"/>
                    </a:cubicBezTo>
                    <a:cubicBezTo>
                      <a:pt x="255" y="853"/>
                      <a:pt x="458" y="662"/>
                      <a:pt x="699" y="539"/>
                    </a:cubicBezTo>
                    <a:close/>
                  </a:path>
                </a:pathLst>
              </a:custGeom>
              <a:gradFill flip="none" rotWithShape="1">
                <a:gsLst>
                  <a:gs pos="0">
                    <a:schemeClr val="bg1">
                      <a:alpha val="35000"/>
                    </a:schemeClr>
                  </a:gs>
                  <a:gs pos="100000">
                    <a:schemeClr val="bg1">
                      <a:alpha val="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1" name="Freeform 6"/>
              <p:cNvSpPr>
                <a:spLocks/>
              </p:cNvSpPr>
              <p:nvPr/>
            </p:nvSpPr>
            <p:spPr bwMode="auto">
              <a:xfrm>
                <a:off x="2042386" y="1071011"/>
                <a:ext cx="8057714" cy="4431192"/>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noFill/>
              <a:ln w="38100">
                <a:solidFill>
                  <a:schemeClr val="accent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chemeClr val="lt1"/>
                  </a:solidFill>
                  <a:latin typeface="+mn-lt"/>
                </a:endParaRPr>
              </a:p>
            </p:txBody>
          </p:sp>
        </p:grpSp>
      </p:grpSp>
      <p:pic>
        <p:nvPicPr>
          <p:cNvPr id="128" name="Picture 6" descr="http://cisnet.mywccc.org/wccc-main/Site%20Graphics/cisco%20logo.jpg"/>
          <p:cNvPicPr>
            <a:picLocks noChangeAspect="1" noChangeArrowheads="1"/>
          </p:cNvPicPr>
          <p:nvPr/>
        </p:nvPicPr>
        <p:blipFill>
          <a:blip r:embed="rId11" cstate="print"/>
          <a:srcRect/>
          <a:stretch>
            <a:fillRect/>
          </a:stretch>
        </p:blipFill>
        <p:spPr bwMode="auto">
          <a:xfrm>
            <a:off x="6019800" y="4109267"/>
            <a:ext cx="762000" cy="462733"/>
          </a:xfrm>
          <a:prstGeom prst="rect">
            <a:avLst/>
          </a:prstGeom>
          <a:noFill/>
        </p:spPr>
      </p:pic>
      <p:pic>
        <p:nvPicPr>
          <p:cNvPr id="172" name="Picture 4" descr="http://t0.gstatic.com/images?q=tbn:ANd9GcTqfEMUpNjVcBhJ7QNhxqOpHmgYxRq6Eg5EnpYf0dUc9zSMft9N"/>
          <p:cNvPicPr>
            <a:picLocks noChangeAspect="1" noChangeArrowheads="1"/>
          </p:cNvPicPr>
          <p:nvPr/>
        </p:nvPicPr>
        <p:blipFill>
          <a:blip r:embed="rId12" cstate="print"/>
          <a:srcRect/>
          <a:stretch>
            <a:fillRect/>
          </a:stretch>
        </p:blipFill>
        <p:spPr bwMode="auto">
          <a:xfrm>
            <a:off x="6019801" y="4788024"/>
            <a:ext cx="762000" cy="545975"/>
          </a:xfrm>
          <a:prstGeom prst="rect">
            <a:avLst/>
          </a:prstGeom>
          <a:noFill/>
        </p:spPr>
      </p:pic>
      <p:pic>
        <p:nvPicPr>
          <p:cNvPr id="65" name="Picture 4" descr="Large Photo"/>
          <p:cNvPicPr>
            <a:picLocks noChangeAspect="1" noChangeArrowheads="1"/>
          </p:cNvPicPr>
          <p:nvPr>
            <p:custDataLst>
              <p:tags r:id="rId1"/>
            </p:custDataLst>
          </p:nvPr>
        </p:nvPicPr>
        <p:blipFill>
          <a:blip r:embed="rId13" cstate="print"/>
          <a:srcRect/>
          <a:stretch>
            <a:fillRect/>
          </a:stretch>
        </p:blipFill>
        <p:spPr bwMode="auto">
          <a:xfrm>
            <a:off x="2300288" y="3809331"/>
            <a:ext cx="1128712" cy="838869"/>
          </a:xfrm>
          <a:prstGeom prst="rect">
            <a:avLst/>
          </a:prstGeom>
          <a:noFill/>
          <a:ln w="9525">
            <a:noFill/>
            <a:miter lim="800000"/>
            <a:headEnd/>
            <a:tailEnd/>
          </a:ln>
        </p:spPr>
      </p:pic>
      <p:pic>
        <p:nvPicPr>
          <p:cNvPr id="66" name="Picture 48" descr="Shot 081Ds Mark III 0040_A2.jpg"/>
          <p:cNvPicPr>
            <a:picLocks noChangeAspect="1"/>
          </p:cNvPicPr>
          <p:nvPr>
            <p:custDataLst>
              <p:tags r:id="rId2"/>
            </p:custDataLst>
          </p:nvPr>
        </p:nvPicPr>
        <p:blipFill>
          <a:blip r:embed="rId14" cstate="print"/>
          <a:srcRect l="23717" t="9995" r="7944" b="17542"/>
          <a:stretch>
            <a:fillRect/>
          </a:stretch>
        </p:blipFill>
        <p:spPr bwMode="auto">
          <a:xfrm>
            <a:off x="2286000" y="4648200"/>
            <a:ext cx="1162050" cy="821077"/>
          </a:xfrm>
          <a:prstGeom prst="rect">
            <a:avLst/>
          </a:prstGeom>
          <a:noFill/>
          <a:ln w="9525">
            <a:noFill/>
            <a:miter lim="800000"/>
            <a:headEnd/>
            <a:tailEnd/>
          </a:ln>
        </p:spPr>
      </p:pic>
    </p:spTree>
    <p:extLst>
      <p:ext uri="{BB962C8B-B14F-4D97-AF65-F5344CB8AC3E}">
        <p14:creationId xmlns:p14="http://schemas.microsoft.com/office/powerpoint/2010/main" val="267580140"/>
      </p:ext>
    </p:extLst>
  </p:cSld>
  <p:clrMapOvr>
    <a:masterClrMapping/>
  </p:clrMapOvr>
  <p:transition advTm="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560845" y="3748717"/>
            <a:ext cx="6008515" cy="899483"/>
          </a:xfrm>
          <a:prstGeom prst="rect">
            <a:avLst/>
          </a:prstGeom>
          <a:solidFill>
            <a:schemeClr val="tx1">
              <a:lumMod val="75000"/>
              <a:lumOff val="25000"/>
            </a:schemeClr>
          </a:solidFill>
          <a:ln>
            <a:noFill/>
          </a:ln>
          <a:effectLst>
            <a:outerShdw blurRad="40000" dist="23000" dir="39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sp>
      <p:pic>
        <p:nvPicPr>
          <p:cNvPr id="43" name="Picture 42"/>
          <p:cNvPicPr>
            <a:picLocks noChangeAspect="1"/>
          </p:cNvPicPr>
          <p:nvPr/>
        </p:nvPicPr>
        <p:blipFill>
          <a:blip r:embed="rId2">
            <a:alphaModFix amt="60000"/>
          </a:blip>
          <a:stretch>
            <a:fillRect/>
          </a:stretch>
        </p:blipFill>
        <p:spPr>
          <a:xfrm>
            <a:off x="1555469" y="4953000"/>
            <a:ext cx="6013891" cy="914400"/>
          </a:xfrm>
          <a:prstGeom prst="roundRect">
            <a:avLst>
              <a:gd name="adj" fmla="val 944"/>
            </a:avLst>
          </a:prstGeom>
        </p:spPr>
      </p:pic>
      <p:sp>
        <p:nvSpPr>
          <p:cNvPr id="44" name="Rectangle 43"/>
          <p:cNvSpPr/>
          <p:nvPr/>
        </p:nvSpPr>
        <p:spPr>
          <a:xfrm>
            <a:off x="1570583" y="1600200"/>
            <a:ext cx="5998777" cy="1883564"/>
          </a:xfrm>
          <a:prstGeom prst="rect">
            <a:avLst/>
          </a:prstGeom>
          <a:solidFill>
            <a:schemeClr val="tx1">
              <a:lumMod val="75000"/>
              <a:lumOff val="25000"/>
            </a:schemeClr>
          </a:solidFill>
          <a:ln>
            <a:noFill/>
          </a:ln>
          <a:effectLst>
            <a:outerShdw blurRad="40000" dist="23000" dir="39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sp>
      <p:pic>
        <p:nvPicPr>
          <p:cNvPr id="45" name="Picture 44"/>
          <p:cNvPicPr>
            <a:picLocks noChangeAspect="1"/>
          </p:cNvPicPr>
          <p:nvPr/>
        </p:nvPicPr>
        <p:blipFill>
          <a:blip r:embed="rId2">
            <a:alphaModFix amt="60000"/>
          </a:blip>
          <a:stretch>
            <a:fillRect/>
          </a:stretch>
        </p:blipFill>
        <p:spPr>
          <a:xfrm>
            <a:off x="1580868" y="1600200"/>
            <a:ext cx="5988492" cy="1615436"/>
          </a:xfrm>
          <a:prstGeom prst="roundRect">
            <a:avLst>
              <a:gd name="adj" fmla="val 944"/>
            </a:avLst>
          </a:prstGeom>
          <a:effectLst/>
        </p:spPr>
      </p:pic>
      <p:pic>
        <p:nvPicPr>
          <p:cNvPr id="46" name="Picture 45" descr="5-people_FullScreen-vide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9127" y="1905191"/>
            <a:ext cx="645169" cy="483941"/>
          </a:xfrm>
          <a:prstGeom prst="roundRect">
            <a:avLst>
              <a:gd name="adj" fmla="val 5123"/>
            </a:avLst>
          </a:prstGeom>
          <a:solidFill>
            <a:srgbClr val="FFFFFF">
              <a:shade val="85000"/>
            </a:srgbClr>
          </a:solidFill>
          <a:ln>
            <a:noFill/>
          </a:ln>
          <a:effectLst>
            <a:reflection blurRad="12700" stA="38000" endPos="28000" dist="5000" dir="5400000" sy="-100000" algn="bl" rotWithShape="0"/>
          </a:effectLst>
        </p:spPr>
      </p:pic>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3109" y="1934076"/>
            <a:ext cx="199611" cy="383915"/>
          </a:xfrm>
          <a:prstGeom prst="rect">
            <a:avLst/>
          </a:prstGeom>
          <a:noFill/>
          <a:effectLst>
            <a:outerShdw blurRad="76200" dir="18900000" sy="23000" kx="-1200000" algn="bl" rotWithShape="0">
              <a:prstClr val="black">
                <a:alpha val="20000"/>
              </a:prstClr>
            </a:outerShdw>
            <a:reflection blurRad="6350" stA="52000" endA="300" endPos="35000" dir="5400000" sy="-100000" algn="bl" rotWithShape="0"/>
          </a:effectLst>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5677" y="1888645"/>
            <a:ext cx="711980" cy="448159"/>
          </a:xfrm>
          <a:prstGeom prst="rect">
            <a:avLst/>
          </a:prstGeom>
        </p:spPr>
      </p:pic>
      <p:grpSp>
        <p:nvGrpSpPr>
          <p:cNvPr id="49" name="Group 18"/>
          <p:cNvGrpSpPr/>
          <p:nvPr/>
        </p:nvGrpSpPr>
        <p:grpSpPr>
          <a:xfrm>
            <a:off x="4055567" y="1934075"/>
            <a:ext cx="543487" cy="479064"/>
            <a:chOff x="1959780" y="3736551"/>
            <a:chExt cx="692991" cy="589975"/>
          </a:xfrm>
          <a:gradFill flip="none" rotWithShape="1">
            <a:gsLst>
              <a:gs pos="100000">
                <a:srgbClr val="000000">
                  <a:alpha val="39000"/>
                </a:srgbClr>
              </a:gs>
              <a:gs pos="0">
                <a:srgbClr val="000000">
                  <a:alpha val="4000"/>
                </a:srgbClr>
              </a:gs>
            </a:gsLst>
            <a:lin ang="0" scaled="1"/>
            <a:tileRect/>
          </a:gradFill>
        </p:grpSpPr>
        <p:pic>
          <p:nvPicPr>
            <p:cNvPr id="50" name="Picture 49"/>
            <p:cNvPicPr>
              <a:picLocks noChangeAspect="1"/>
            </p:cNvPicPr>
            <p:nvPr/>
          </p:nvPicPr>
          <p:blipFill rotWithShape="1">
            <a:blip r:embed="rId6" cstate="print">
              <a:extLst>
                <a:ext uri="{28A0092B-C50C-407E-A947-70E740481C1C}">
                  <a14:useLocalDpi xmlns:a14="http://schemas.microsoft.com/office/drawing/2010/main" val="0"/>
                </a:ext>
              </a:extLst>
            </a:blip>
            <a:srcRect l="1580" t="1164" r="-3" b="11786"/>
            <a:stretch/>
          </p:blipFill>
          <p:spPr>
            <a:xfrm>
              <a:off x="1965167" y="3736551"/>
              <a:ext cx="687604" cy="531121"/>
            </a:xfrm>
            <a:prstGeom prst="rect">
              <a:avLst/>
            </a:prstGeom>
            <a:noFill/>
            <a:effectLst>
              <a:outerShdw blurRad="76200" dir="18900000" sy="23000" kx="-1200000" algn="bl" rotWithShape="0">
                <a:prstClr val="black">
                  <a:alpha val="20000"/>
                </a:prstClr>
              </a:outerShdw>
              <a:reflection blurRad="6350" stA="52000" endA="300" endPos="35000" dir="5400000" sy="-100000" algn="bl" rotWithShape="0"/>
            </a:effectLst>
          </p:spPr>
        </p:pic>
        <p:pic>
          <p:nvPicPr>
            <p:cNvPr id="51" name="Picture 50"/>
            <p:cNvPicPr>
              <a:picLocks noChangeAspect="1"/>
            </p:cNvPicPr>
            <p:nvPr/>
          </p:nvPicPr>
          <p:blipFill rotWithShape="1">
            <a:blip r:embed="rId7" cstate="print">
              <a:extLst>
                <a:ext uri="{28A0092B-C50C-407E-A947-70E740481C1C}">
                  <a14:useLocalDpi xmlns:a14="http://schemas.microsoft.com/office/drawing/2010/main" val="0"/>
                </a:ext>
              </a:extLst>
            </a:blip>
            <a:srcRect l="906" t="90253" b="3"/>
            <a:stretch/>
          </p:blipFill>
          <p:spPr>
            <a:xfrm>
              <a:off x="1959780" y="4267077"/>
              <a:ext cx="692303" cy="59449"/>
            </a:xfrm>
            <a:prstGeom prst="rect">
              <a:avLst/>
            </a:prstGeom>
            <a:noFill/>
            <a:effectLst>
              <a:outerShdw blurRad="76200" dir="18900000" sy="23000" kx="-1200000" algn="bl" rotWithShape="0">
                <a:prstClr val="black">
                  <a:alpha val="20000"/>
                </a:prstClr>
              </a:outerShdw>
              <a:reflection blurRad="6350" stA="52000" endA="300" endPos="35000" dir="5400000" sy="-100000" algn="bl" rotWithShape="0"/>
            </a:effectLst>
          </p:spPr>
        </p:pic>
      </p:grpSp>
      <p:grpSp>
        <p:nvGrpSpPr>
          <p:cNvPr id="52" name="Group 21"/>
          <p:cNvGrpSpPr/>
          <p:nvPr/>
        </p:nvGrpSpPr>
        <p:grpSpPr>
          <a:xfrm>
            <a:off x="6669336" y="1823886"/>
            <a:ext cx="637402" cy="577962"/>
            <a:chOff x="5084136" y="3427302"/>
            <a:chExt cx="713488" cy="757639"/>
          </a:xfrm>
        </p:grpSpPr>
        <p:pic>
          <p:nvPicPr>
            <p:cNvPr id="53" name="Picture 52"/>
            <p:cNvPicPr>
              <a:picLocks noChangeAspect="1"/>
            </p:cNvPicPr>
            <p:nvPr/>
          </p:nvPicPr>
          <p:blipFill rotWithShape="1">
            <a:blip r:embed="rId8" cstate="print">
              <a:extLst>
                <a:ext uri="{28A0092B-C50C-407E-A947-70E740481C1C}">
                  <a14:useLocalDpi xmlns:a14="http://schemas.microsoft.com/office/drawing/2010/main" val="0"/>
                </a:ext>
              </a:extLst>
            </a:blip>
            <a:srcRect b="13276"/>
            <a:stretch/>
          </p:blipFill>
          <p:spPr>
            <a:xfrm>
              <a:off x="5084136" y="3427302"/>
              <a:ext cx="709217" cy="655596"/>
            </a:xfrm>
            <a:prstGeom prst="rect">
              <a:avLst/>
            </a:prstGeom>
            <a:effectLst>
              <a:outerShdw blurRad="76200" dir="18900000" sy="23000" kx="-1200000" algn="bl" rotWithShape="0">
                <a:prstClr val="black">
                  <a:alpha val="20000"/>
                </a:prstClr>
              </a:outerShdw>
              <a:reflection blurRad="6350" stA="52000" endA="300" endPos="35000" dir="5400000" sy="-100000" algn="bl" rotWithShape="0"/>
            </a:effectLst>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8408" y="3428988"/>
              <a:ext cx="709216" cy="755953"/>
            </a:xfrm>
            <a:prstGeom prst="rect">
              <a:avLst/>
            </a:prstGeom>
            <a:effectLst>
              <a:outerShdw blurRad="76200" dir="18900000" sy="23000" kx="-1200000" algn="bl" rotWithShape="0">
                <a:prstClr val="black">
                  <a:alpha val="20000"/>
                </a:prstClr>
              </a:outerShdw>
            </a:effectLst>
          </p:spPr>
        </p:pic>
      </p:grpSp>
      <p:sp>
        <p:nvSpPr>
          <p:cNvPr id="55" name="TextBox 54"/>
          <p:cNvSpPr txBox="1"/>
          <p:nvPr/>
        </p:nvSpPr>
        <p:spPr>
          <a:xfrm>
            <a:off x="1642380" y="2404665"/>
            <a:ext cx="891284" cy="261691"/>
          </a:xfrm>
          <a:prstGeom prst="rect">
            <a:avLst/>
          </a:prstGeom>
          <a:noFill/>
        </p:spPr>
        <p:txBody>
          <a:bodyPr wrap="square" lIns="91458" tIns="45729" rIns="91458" bIns="45729" rtlCol="0">
            <a:spAutoFit/>
          </a:bodyPr>
          <a:lstStyle/>
          <a:p>
            <a:pPr algn="ctr"/>
            <a:r>
              <a:rPr lang="en-US" sz="1100" dirty="0" smtClean="0">
                <a:solidFill>
                  <a:srgbClr val="FFFFFF"/>
                </a:solidFill>
                <a:latin typeface="Arial"/>
                <a:cs typeface="Arial"/>
              </a:rPr>
              <a:t>Tablet</a:t>
            </a:r>
            <a:endParaRPr lang="en-US" sz="1100" dirty="0">
              <a:solidFill>
                <a:srgbClr val="FFFFFF"/>
              </a:solidFill>
              <a:latin typeface="Arial"/>
              <a:cs typeface="Arial"/>
            </a:endParaRPr>
          </a:p>
        </p:txBody>
      </p:sp>
      <p:sp>
        <p:nvSpPr>
          <p:cNvPr id="56" name="TextBox 55"/>
          <p:cNvSpPr txBox="1"/>
          <p:nvPr/>
        </p:nvSpPr>
        <p:spPr>
          <a:xfrm>
            <a:off x="2716576" y="2404666"/>
            <a:ext cx="902729" cy="431020"/>
          </a:xfrm>
          <a:prstGeom prst="rect">
            <a:avLst/>
          </a:prstGeom>
          <a:noFill/>
        </p:spPr>
        <p:txBody>
          <a:bodyPr wrap="square" lIns="91458" tIns="45729" rIns="91458" bIns="45729" rtlCol="0">
            <a:spAutoFit/>
          </a:bodyPr>
          <a:lstStyle/>
          <a:p>
            <a:pPr algn="ctr"/>
            <a:r>
              <a:rPr lang="en-US" sz="1100" dirty="0" smtClean="0">
                <a:solidFill>
                  <a:srgbClr val="FFFFFF"/>
                </a:solidFill>
                <a:latin typeface="Arial"/>
                <a:cs typeface="Arial"/>
              </a:rPr>
              <a:t>Mobile Phone</a:t>
            </a:r>
            <a:endParaRPr lang="en-US" sz="1100" dirty="0">
              <a:solidFill>
                <a:srgbClr val="FFFFFF"/>
              </a:solidFill>
              <a:latin typeface="Arial"/>
              <a:cs typeface="Arial"/>
            </a:endParaRPr>
          </a:p>
        </p:txBody>
      </p:sp>
      <p:sp>
        <p:nvSpPr>
          <p:cNvPr id="57" name="TextBox 56"/>
          <p:cNvSpPr txBox="1"/>
          <p:nvPr/>
        </p:nvSpPr>
        <p:spPr>
          <a:xfrm>
            <a:off x="5122098" y="2398342"/>
            <a:ext cx="1182492" cy="431020"/>
          </a:xfrm>
          <a:prstGeom prst="rect">
            <a:avLst/>
          </a:prstGeom>
          <a:noFill/>
        </p:spPr>
        <p:txBody>
          <a:bodyPr wrap="square" lIns="91458" tIns="45729" rIns="91458" bIns="45729" rtlCol="0">
            <a:spAutoFit/>
          </a:bodyPr>
          <a:lstStyle/>
          <a:p>
            <a:pPr algn="ctr"/>
            <a:r>
              <a:rPr lang="en-US" sz="1100" dirty="0">
                <a:solidFill>
                  <a:srgbClr val="FFFFFF"/>
                </a:solidFill>
                <a:latin typeface="Arial"/>
                <a:cs typeface="Arial"/>
              </a:rPr>
              <a:t>Laptop / Desktop</a:t>
            </a:r>
          </a:p>
        </p:txBody>
      </p:sp>
      <p:sp>
        <p:nvSpPr>
          <p:cNvPr id="58" name="TextBox 57"/>
          <p:cNvSpPr txBox="1"/>
          <p:nvPr/>
        </p:nvSpPr>
        <p:spPr>
          <a:xfrm>
            <a:off x="3870485" y="2407547"/>
            <a:ext cx="1007254" cy="431020"/>
          </a:xfrm>
          <a:prstGeom prst="rect">
            <a:avLst/>
          </a:prstGeom>
          <a:noFill/>
        </p:spPr>
        <p:txBody>
          <a:bodyPr wrap="square" lIns="91458" tIns="45729" rIns="91458" bIns="45729" rtlCol="0">
            <a:spAutoFit/>
          </a:bodyPr>
          <a:lstStyle/>
          <a:p>
            <a:pPr algn="ctr"/>
            <a:r>
              <a:rPr lang="en-US" sz="1100" dirty="0" smtClean="0">
                <a:solidFill>
                  <a:srgbClr val="FFFFFF"/>
                </a:solidFill>
                <a:latin typeface="Arial"/>
                <a:cs typeface="Arial"/>
              </a:rPr>
              <a:t>Desk</a:t>
            </a:r>
          </a:p>
          <a:p>
            <a:pPr algn="ctr"/>
            <a:r>
              <a:rPr lang="en-US" sz="1100" dirty="0" smtClean="0">
                <a:solidFill>
                  <a:srgbClr val="FFFFFF"/>
                </a:solidFill>
                <a:latin typeface="Arial"/>
                <a:cs typeface="Arial"/>
              </a:rPr>
              <a:t>Phone</a:t>
            </a:r>
            <a:endParaRPr lang="en-US" sz="1100" dirty="0">
              <a:solidFill>
                <a:srgbClr val="FFFFFF"/>
              </a:solidFill>
              <a:latin typeface="Arial"/>
              <a:cs typeface="Arial"/>
            </a:endParaRPr>
          </a:p>
        </p:txBody>
      </p:sp>
      <p:sp>
        <p:nvSpPr>
          <p:cNvPr id="59" name="TextBox 58"/>
          <p:cNvSpPr txBox="1"/>
          <p:nvPr/>
        </p:nvSpPr>
        <p:spPr>
          <a:xfrm>
            <a:off x="6538311" y="2413140"/>
            <a:ext cx="967977" cy="431020"/>
          </a:xfrm>
          <a:prstGeom prst="rect">
            <a:avLst/>
          </a:prstGeom>
          <a:noFill/>
        </p:spPr>
        <p:txBody>
          <a:bodyPr wrap="square" lIns="91458" tIns="45729" rIns="91458" bIns="45729" rtlCol="0">
            <a:spAutoFit/>
          </a:bodyPr>
          <a:lstStyle/>
          <a:p>
            <a:pPr algn="ctr"/>
            <a:r>
              <a:rPr lang="en-US" sz="1100" dirty="0" smtClean="0">
                <a:solidFill>
                  <a:srgbClr val="FFFFFF"/>
                </a:solidFill>
                <a:latin typeface="Arial"/>
                <a:cs typeface="Arial"/>
              </a:rPr>
              <a:t>Video </a:t>
            </a:r>
            <a:r>
              <a:rPr lang="en-US" sz="1100" dirty="0">
                <a:solidFill>
                  <a:srgbClr val="FFFFFF"/>
                </a:solidFill>
                <a:latin typeface="Arial"/>
                <a:cs typeface="Arial"/>
              </a:rPr>
              <a:t>Endpoint</a:t>
            </a:r>
          </a:p>
        </p:txBody>
      </p:sp>
      <p:sp>
        <p:nvSpPr>
          <p:cNvPr id="60" name="Rounded Rectangle 59"/>
          <p:cNvSpPr/>
          <p:nvPr/>
        </p:nvSpPr>
        <p:spPr>
          <a:xfrm>
            <a:off x="6525071" y="4968879"/>
            <a:ext cx="942208" cy="593721"/>
          </a:xfrm>
          <a:prstGeom prst="roundRect">
            <a:avLst>
              <a:gd name="adj" fmla="val 0"/>
            </a:avLst>
          </a:prstGeom>
          <a:solidFill>
            <a:schemeClr val="bg1">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r>
              <a:rPr lang="en-US" sz="1100" dirty="0">
                <a:solidFill>
                  <a:schemeClr val="bg1"/>
                </a:solidFill>
                <a:latin typeface="Arial"/>
                <a:cs typeface="Arial"/>
              </a:rPr>
              <a:t>Directory</a:t>
            </a:r>
          </a:p>
        </p:txBody>
      </p:sp>
      <p:sp>
        <p:nvSpPr>
          <p:cNvPr id="61" name="Rounded Rectangle 60"/>
          <p:cNvSpPr/>
          <p:nvPr/>
        </p:nvSpPr>
        <p:spPr>
          <a:xfrm>
            <a:off x="1663066" y="3853753"/>
            <a:ext cx="1318533" cy="489647"/>
          </a:xfrm>
          <a:prstGeom prst="roundRect">
            <a:avLst>
              <a:gd name="adj" fmla="val 0"/>
            </a:avLst>
          </a:prstGeom>
          <a:solidFill>
            <a:srgbClr val="00657F">
              <a:alpha val="75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r>
              <a:rPr lang="en-US" sz="1100" dirty="0" smtClean="0">
                <a:latin typeface="Arial"/>
                <a:cs typeface="Arial"/>
              </a:rPr>
              <a:t>Audio Conferencing</a:t>
            </a:r>
            <a:endParaRPr lang="en-US" sz="1100" dirty="0">
              <a:latin typeface="Arial"/>
              <a:cs typeface="Arial"/>
            </a:endParaRPr>
          </a:p>
        </p:txBody>
      </p:sp>
      <p:sp>
        <p:nvSpPr>
          <p:cNvPr id="62" name="Rounded Rectangle 61"/>
          <p:cNvSpPr/>
          <p:nvPr/>
        </p:nvSpPr>
        <p:spPr>
          <a:xfrm>
            <a:off x="3167778" y="3853753"/>
            <a:ext cx="1312380" cy="489647"/>
          </a:xfrm>
          <a:prstGeom prst="roundRect">
            <a:avLst>
              <a:gd name="adj" fmla="val 0"/>
            </a:avLst>
          </a:prstGeom>
          <a:solidFill>
            <a:srgbClr val="00657F">
              <a:alpha val="75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r>
              <a:rPr lang="en-US" sz="1100" dirty="0" smtClean="0">
                <a:latin typeface="Arial"/>
                <a:cs typeface="Arial"/>
              </a:rPr>
              <a:t>Video Conferencing</a:t>
            </a:r>
            <a:endParaRPr lang="en-US" sz="1100" dirty="0">
              <a:latin typeface="Arial"/>
              <a:cs typeface="Arial"/>
            </a:endParaRPr>
          </a:p>
        </p:txBody>
      </p:sp>
      <p:sp>
        <p:nvSpPr>
          <p:cNvPr id="63" name="Rounded Rectangle 62"/>
          <p:cNvSpPr/>
          <p:nvPr/>
        </p:nvSpPr>
        <p:spPr>
          <a:xfrm>
            <a:off x="4657393" y="3853753"/>
            <a:ext cx="1309823" cy="489647"/>
          </a:xfrm>
          <a:prstGeom prst="roundRect">
            <a:avLst>
              <a:gd name="adj" fmla="val 0"/>
            </a:avLst>
          </a:prstGeom>
          <a:solidFill>
            <a:srgbClr val="00657F">
              <a:alpha val="75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r>
              <a:rPr lang="en-US" sz="1100" dirty="0" smtClean="0">
                <a:latin typeface="Arial"/>
                <a:cs typeface="Arial"/>
              </a:rPr>
              <a:t>Web </a:t>
            </a:r>
          </a:p>
          <a:p>
            <a:pPr algn="ctr"/>
            <a:r>
              <a:rPr lang="en-US" sz="1100" dirty="0" smtClean="0">
                <a:latin typeface="Arial"/>
                <a:cs typeface="Arial"/>
              </a:rPr>
              <a:t>Conferencing</a:t>
            </a:r>
            <a:endParaRPr lang="en-US" sz="1100" dirty="0">
              <a:latin typeface="Arial"/>
              <a:cs typeface="Arial"/>
            </a:endParaRPr>
          </a:p>
        </p:txBody>
      </p:sp>
      <p:sp>
        <p:nvSpPr>
          <p:cNvPr id="64" name="Rounded Rectangle 63"/>
          <p:cNvSpPr/>
          <p:nvPr/>
        </p:nvSpPr>
        <p:spPr>
          <a:xfrm>
            <a:off x="6153874" y="3853753"/>
            <a:ext cx="1313767" cy="489647"/>
          </a:xfrm>
          <a:prstGeom prst="roundRect">
            <a:avLst>
              <a:gd name="adj" fmla="val 0"/>
            </a:avLst>
          </a:prstGeom>
          <a:solidFill>
            <a:srgbClr val="00657F">
              <a:alpha val="75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r>
              <a:rPr lang="en-US" sz="1100" dirty="0" smtClean="0">
                <a:latin typeface="Arial"/>
                <a:cs typeface="Arial"/>
              </a:rPr>
              <a:t>Dynamic Desktop/Content</a:t>
            </a:r>
            <a:endParaRPr lang="en-US" sz="1100" dirty="0">
              <a:latin typeface="Arial"/>
              <a:cs typeface="Arial"/>
            </a:endParaRPr>
          </a:p>
        </p:txBody>
      </p:sp>
      <p:sp>
        <p:nvSpPr>
          <p:cNvPr id="65" name="Rounded Rectangle 64"/>
          <p:cNvSpPr/>
          <p:nvPr/>
        </p:nvSpPr>
        <p:spPr>
          <a:xfrm>
            <a:off x="5540529" y="4968879"/>
            <a:ext cx="942208" cy="593721"/>
          </a:xfrm>
          <a:prstGeom prst="roundRect">
            <a:avLst>
              <a:gd name="adj" fmla="val 0"/>
            </a:avLst>
          </a:prstGeom>
          <a:solidFill>
            <a:schemeClr val="bg1">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r>
              <a:rPr lang="en-US" sz="1100" dirty="0" smtClean="0">
                <a:solidFill>
                  <a:schemeClr val="bg1"/>
                </a:solidFill>
                <a:latin typeface="Arial"/>
                <a:cs typeface="Arial"/>
              </a:rPr>
              <a:t>Transport/</a:t>
            </a:r>
          </a:p>
          <a:p>
            <a:pPr algn="ctr"/>
            <a:r>
              <a:rPr lang="en-US" sz="1100" dirty="0" smtClean="0">
                <a:solidFill>
                  <a:schemeClr val="bg1"/>
                </a:solidFill>
                <a:latin typeface="Arial"/>
                <a:cs typeface="Arial"/>
              </a:rPr>
              <a:t>Routing</a:t>
            </a:r>
            <a:endParaRPr lang="en-US" sz="1100" dirty="0">
              <a:solidFill>
                <a:schemeClr val="bg1"/>
              </a:solidFill>
              <a:latin typeface="Arial"/>
              <a:cs typeface="Arial"/>
            </a:endParaRPr>
          </a:p>
        </p:txBody>
      </p:sp>
      <p:sp>
        <p:nvSpPr>
          <p:cNvPr id="66" name="Rounded Rectangle 65"/>
          <p:cNvSpPr/>
          <p:nvPr/>
        </p:nvSpPr>
        <p:spPr>
          <a:xfrm>
            <a:off x="2594403" y="4968879"/>
            <a:ext cx="942208" cy="593721"/>
          </a:xfrm>
          <a:prstGeom prst="roundRect">
            <a:avLst>
              <a:gd name="adj" fmla="val 0"/>
            </a:avLst>
          </a:prstGeom>
          <a:solidFill>
            <a:schemeClr val="bg1">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r>
              <a:rPr lang="en-US" sz="1100" dirty="0" smtClean="0">
                <a:solidFill>
                  <a:schemeClr val="bg1"/>
                </a:solidFill>
                <a:latin typeface="Arial"/>
                <a:cs typeface="Arial"/>
              </a:rPr>
              <a:t>Lync</a:t>
            </a:r>
            <a:endParaRPr lang="en-US" sz="1100" dirty="0">
              <a:solidFill>
                <a:schemeClr val="bg1"/>
              </a:solidFill>
              <a:latin typeface="Arial"/>
              <a:cs typeface="Arial"/>
            </a:endParaRPr>
          </a:p>
        </p:txBody>
      </p:sp>
      <p:sp>
        <p:nvSpPr>
          <p:cNvPr id="67" name="Rectangle 66"/>
          <p:cNvSpPr/>
          <p:nvPr/>
        </p:nvSpPr>
        <p:spPr>
          <a:xfrm>
            <a:off x="4563670" y="2865299"/>
            <a:ext cx="954856" cy="355901"/>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lIns="91458" tIns="45729" rIns="91458" bIns="45729" anchor="ctr"/>
          <a:lstStyle/>
          <a:p>
            <a:pPr algn="ctr"/>
            <a:r>
              <a:rPr lang="en-US" sz="1100" dirty="0" smtClean="0">
                <a:latin typeface="Arial"/>
                <a:cs typeface="Arial"/>
              </a:rPr>
              <a:t>WebRTC</a:t>
            </a:r>
            <a:endParaRPr lang="en-US" sz="1100" dirty="0">
              <a:latin typeface="Arial"/>
              <a:cs typeface="Arial"/>
            </a:endParaRPr>
          </a:p>
        </p:txBody>
      </p:sp>
      <p:sp>
        <p:nvSpPr>
          <p:cNvPr id="68" name="Rectangle 67"/>
          <p:cNvSpPr/>
          <p:nvPr/>
        </p:nvSpPr>
        <p:spPr>
          <a:xfrm>
            <a:off x="5550296" y="2864749"/>
            <a:ext cx="954856" cy="355901"/>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lIns="91458" tIns="45729" rIns="91458" bIns="45729" anchor="ctr"/>
          <a:lstStyle/>
          <a:p>
            <a:pPr algn="ctr"/>
            <a:r>
              <a:rPr lang="en-US" sz="1100" dirty="0" smtClean="0">
                <a:latin typeface="Arial"/>
                <a:cs typeface="Arial"/>
              </a:rPr>
              <a:t>Productivity Applications</a:t>
            </a:r>
            <a:endParaRPr lang="en-US" sz="1100" dirty="0">
              <a:latin typeface="Arial"/>
              <a:cs typeface="Arial"/>
            </a:endParaRPr>
          </a:p>
        </p:txBody>
      </p:sp>
      <p:sp>
        <p:nvSpPr>
          <p:cNvPr id="69" name="Rectangle 68"/>
          <p:cNvSpPr/>
          <p:nvPr/>
        </p:nvSpPr>
        <p:spPr>
          <a:xfrm>
            <a:off x="3577812" y="2865299"/>
            <a:ext cx="954856" cy="355901"/>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lIns="91458" tIns="45729" rIns="91458" bIns="45729" anchor="ctr"/>
          <a:lstStyle/>
          <a:p>
            <a:pPr algn="ctr"/>
            <a:r>
              <a:rPr lang="en-US" sz="1100" dirty="0" smtClean="0">
                <a:latin typeface="Arial"/>
                <a:cs typeface="Arial"/>
              </a:rPr>
              <a:t>Lync Client</a:t>
            </a:r>
            <a:endParaRPr lang="en-US" sz="1100" dirty="0">
              <a:latin typeface="Arial"/>
              <a:cs typeface="Arial"/>
            </a:endParaRPr>
          </a:p>
        </p:txBody>
      </p:sp>
      <p:sp>
        <p:nvSpPr>
          <p:cNvPr id="70" name="Rectangle 69"/>
          <p:cNvSpPr/>
          <p:nvPr/>
        </p:nvSpPr>
        <p:spPr>
          <a:xfrm>
            <a:off x="2594597" y="2864749"/>
            <a:ext cx="954856" cy="355901"/>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lIns="91458" tIns="45729" rIns="91458" bIns="45729" anchor="ctr"/>
          <a:lstStyle/>
          <a:p>
            <a:pPr algn="ctr"/>
            <a:r>
              <a:rPr lang="en-US" sz="1100" dirty="0" smtClean="0">
                <a:latin typeface="Arial"/>
                <a:cs typeface="Arial"/>
              </a:rPr>
              <a:t>Web Client</a:t>
            </a:r>
            <a:endParaRPr lang="en-US" sz="1100" dirty="0">
              <a:latin typeface="Arial"/>
              <a:cs typeface="Arial"/>
            </a:endParaRPr>
          </a:p>
        </p:txBody>
      </p:sp>
      <p:sp>
        <p:nvSpPr>
          <p:cNvPr id="71" name="Rectangle 70"/>
          <p:cNvSpPr/>
          <p:nvPr/>
        </p:nvSpPr>
        <p:spPr>
          <a:xfrm>
            <a:off x="1606582" y="2864749"/>
            <a:ext cx="954856" cy="355901"/>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lIns="91458" tIns="45729" rIns="91458" bIns="45729" anchor="ctr"/>
          <a:lstStyle/>
          <a:p>
            <a:pPr algn="ctr"/>
            <a:r>
              <a:rPr lang="en-US" sz="1100" dirty="0" smtClean="0">
                <a:latin typeface="Arial"/>
                <a:cs typeface="Arial"/>
              </a:rPr>
              <a:t>IM Client</a:t>
            </a:r>
            <a:endParaRPr lang="en-US" sz="1100" dirty="0">
              <a:latin typeface="Arial"/>
              <a:cs typeface="Arial"/>
            </a:endParaRPr>
          </a:p>
        </p:txBody>
      </p:sp>
      <p:sp>
        <p:nvSpPr>
          <p:cNvPr id="72" name="Rectangle 71"/>
          <p:cNvSpPr/>
          <p:nvPr/>
        </p:nvSpPr>
        <p:spPr>
          <a:xfrm>
            <a:off x="6541303" y="2862593"/>
            <a:ext cx="954856" cy="355901"/>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lIns="91458" tIns="45729" rIns="91458" bIns="45729" anchor="ctr"/>
          <a:lstStyle/>
          <a:p>
            <a:pPr algn="ctr"/>
            <a:r>
              <a:rPr lang="en-US" sz="1100" dirty="0" smtClean="0">
                <a:latin typeface="Arial"/>
                <a:cs typeface="Arial"/>
              </a:rPr>
              <a:t>Personal Files</a:t>
            </a:r>
            <a:endParaRPr lang="en-US" sz="1100" dirty="0">
              <a:latin typeface="Arial"/>
              <a:cs typeface="Arial"/>
            </a:endParaRPr>
          </a:p>
        </p:txBody>
      </p:sp>
      <p:sp>
        <p:nvSpPr>
          <p:cNvPr id="73" name="Rounded Rectangle 72"/>
          <p:cNvSpPr/>
          <p:nvPr/>
        </p:nvSpPr>
        <p:spPr>
          <a:xfrm>
            <a:off x="1624966" y="4968879"/>
            <a:ext cx="931749" cy="593721"/>
          </a:xfrm>
          <a:prstGeom prst="roundRect">
            <a:avLst>
              <a:gd name="adj" fmla="val 0"/>
            </a:avLst>
          </a:prstGeom>
          <a:solidFill>
            <a:schemeClr val="bg1">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r>
              <a:rPr lang="en-US" sz="1100" dirty="0" smtClean="0">
                <a:solidFill>
                  <a:schemeClr val="bg1"/>
                </a:solidFill>
                <a:latin typeface="Arial"/>
                <a:cs typeface="Arial"/>
              </a:rPr>
              <a:t>VCS</a:t>
            </a:r>
            <a:endParaRPr lang="en-US" sz="1100" dirty="0">
              <a:solidFill>
                <a:schemeClr val="bg1"/>
              </a:solidFill>
              <a:latin typeface="Arial"/>
              <a:cs typeface="Arial"/>
            </a:endParaRPr>
          </a:p>
        </p:txBody>
      </p:sp>
      <p:sp>
        <p:nvSpPr>
          <p:cNvPr id="74" name="TextBox 73"/>
          <p:cNvSpPr txBox="1"/>
          <p:nvPr/>
        </p:nvSpPr>
        <p:spPr>
          <a:xfrm>
            <a:off x="1573704" y="4309628"/>
            <a:ext cx="1622400" cy="338572"/>
          </a:xfrm>
          <a:prstGeom prst="rect">
            <a:avLst/>
          </a:prstGeom>
          <a:noFill/>
        </p:spPr>
        <p:txBody>
          <a:bodyPr wrap="square" lIns="91458" tIns="45729" rIns="91458" bIns="45729" rtlCol="0">
            <a:spAutoFit/>
          </a:bodyPr>
          <a:lstStyle/>
          <a:p>
            <a:r>
              <a:rPr lang="en-US" sz="1600" dirty="0" smtClean="0">
                <a:solidFill>
                  <a:srgbClr val="FFFFFF"/>
                </a:solidFill>
                <a:latin typeface="Arial"/>
                <a:cs typeface="Arial"/>
              </a:rPr>
              <a:t>Foundation</a:t>
            </a:r>
            <a:endParaRPr lang="en-US" sz="1600" dirty="0">
              <a:solidFill>
                <a:srgbClr val="FFFFFF"/>
              </a:solidFill>
              <a:latin typeface="Arial"/>
              <a:cs typeface="Arial"/>
            </a:endParaRPr>
          </a:p>
        </p:txBody>
      </p:sp>
      <p:sp>
        <p:nvSpPr>
          <p:cNvPr id="75" name="TextBox 74"/>
          <p:cNvSpPr txBox="1"/>
          <p:nvPr/>
        </p:nvSpPr>
        <p:spPr>
          <a:xfrm>
            <a:off x="1567197" y="3175892"/>
            <a:ext cx="1622400" cy="338572"/>
          </a:xfrm>
          <a:prstGeom prst="rect">
            <a:avLst/>
          </a:prstGeom>
          <a:noFill/>
        </p:spPr>
        <p:txBody>
          <a:bodyPr wrap="square" lIns="91458" tIns="45729" rIns="91458" bIns="45729" rtlCol="0">
            <a:spAutoFit/>
          </a:bodyPr>
          <a:lstStyle/>
          <a:p>
            <a:r>
              <a:rPr lang="en-US" sz="1600" dirty="0" smtClean="0">
                <a:solidFill>
                  <a:srgbClr val="FFFFFF"/>
                </a:solidFill>
                <a:latin typeface="Arial"/>
                <a:cs typeface="Arial"/>
              </a:rPr>
              <a:t>User Interface</a:t>
            </a:r>
            <a:endParaRPr lang="en-US" sz="1600" dirty="0">
              <a:solidFill>
                <a:srgbClr val="FFFFFF"/>
              </a:solidFill>
              <a:latin typeface="Arial"/>
              <a:cs typeface="Arial"/>
            </a:endParaRPr>
          </a:p>
        </p:txBody>
      </p:sp>
      <p:sp>
        <p:nvSpPr>
          <p:cNvPr id="77" name="Rounded Rectangle 76"/>
          <p:cNvSpPr/>
          <p:nvPr/>
        </p:nvSpPr>
        <p:spPr>
          <a:xfrm>
            <a:off x="3579071" y="4968879"/>
            <a:ext cx="942208" cy="593721"/>
          </a:xfrm>
          <a:prstGeom prst="roundRect">
            <a:avLst>
              <a:gd name="adj" fmla="val 0"/>
            </a:avLst>
          </a:prstGeom>
          <a:solidFill>
            <a:schemeClr val="bg1">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r>
              <a:rPr lang="en-US" sz="1100" dirty="0" smtClean="0">
                <a:solidFill>
                  <a:schemeClr val="bg1"/>
                </a:solidFill>
                <a:latin typeface="Arial"/>
                <a:cs typeface="Arial"/>
              </a:rPr>
              <a:t>CUCM</a:t>
            </a:r>
            <a:endParaRPr lang="en-US" sz="1100" dirty="0">
              <a:solidFill>
                <a:schemeClr val="bg1"/>
              </a:solidFill>
              <a:latin typeface="Arial"/>
              <a:cs typeface="Arial"/>
            </a:endParaRPr>
          </a:p>
        </p:txBody>
      </p:sp>
      <p:sp>
        <p:nvSpPr>
          <p:cNvPr id="78" name="Rounded Rectangle 77"/>
          <p:cNvSpPr/>
          <p:nvPr/>
        </p:nvSpPr>
        <p:spPr>
          <a:xfrm>
            <a:off x="4560732" y="4968879"/>
            <a:ext cx="942208" cy="593721"/>
          </a:xfrm>
          <a:prstGeom prst="roundRect">
            <a:avLst>
              <a:gd name="adj" fmla="val 0"/>
            </a:avLst>
          </a:prstGeom>
          <a:solidFill>
            <a:schemeClr val="bg1">
              <a:lumMod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r>
              <a:rPr lang="en-US" sz="1100" dirty="0" smtClean="0">
                <a:solidFill>
                  <a:schemeClr val="bg1"/>
                </a:solidFill>
                <a:latin typeface="Arial"/>
                <a:cs typeface="Arial"/>
              </a:rPr>
              <a:t>IP-PBX</a:t>
            </a:r>
            <a:endParaRPr lang="en-US" sz="1100" dirty="0">
              <a:solidFill>
                <a:schemeClr val="bg1"/>
              </a:solidFill>
              <a:latin typeface="Arial"/>
              <a:cs typeface="Arial"/>
            </a:endParaRPr>
          </a:p>
        </p:txBody>
      </p:sp>
      <p:sp>
        <p:nvSpPr>
          <p:cNvPr id="80" name="Title 79"/>
          <p:cNvSpPr>
            <a:spLocks noGrp="1"/>
          </p:cNvSpPr>
          <p:nvPr>
            <p:ph type="title"/>
          </p:nvPr>
        </p:nvSpPr>
        <p:spPr>
          <a:xfrm>
            <a:off x="12700" y="0"/>
            <a:ext cx="9131300" cy="1295400"/>
          </a:xfrm>
        </p:spPr>
        <p:txBody>
          <a:bodyPr/>
          <a:lstStyle/>
          <a:p>
            <a:r>
              <a:rPr lang="en-US" dirty="0">
                <a:effectLst>
                  <a:outerShdw blurRad="38100" dist="38100" dir="2700000" algn="tl">
                    <a:srgbClr val="000000">
                      <a:alpha val="43137"/>
                    </a:srgbClr>
                  </a:outerShdw>
                </a:effectLst>
              </a:rPr>
              <a:t>Cloud-based Architecture</a:t>
            </a:r>
            <a:endParaRPr lang="en-US" dirty="0"/>
          </a:p>
        </p:txBody>
      </p:sp>
      <p:sp>
        <p:nvSpPr>
          <p:cNvPr id="81" name="Isosceles Triangle 80"/>
          <p:cNvSpPr/>
          <p:nvPr/>
        </p:nvSpPr>
        <p:spPr>
          <a:xfrm rot="10800000">
            <a:off x="1567196" y="4689514"/>
            <a:ext cx="6053597" cy="415885"/>
          </a:xfrm>
          <a:prstGeom prst="triangle">
            <a:avLst>
              <a:gd name="adj" fmla="val 49482"/>
            </a:avLst>
          </a:prstGeom>
          <a:solidFill>
            <a:srgbClr val="7F7F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lIns="91458" tIns="45729" rIns="91458" bIns="45729"/>
          <a:lstStyle/>
          <a:p>
            <a:endParaRPr lang="en-US" dirty="0"/>
          </a:p>
        </p:txBody>
      </p:sp>
      <p:sp>
        <p:nvSpPr>
          <p:cNvPr id="84" name="TextBox 83"/>
          <p:cNvSpPr txBox="1"/>
          <p:nvPr/>
        </p:nvSpPr>
        <p:spPr>
          <a:xfrm>
            <a:off x="3836402" y="4645205"/>
            <a:ext cx="1398238" cy="307795"/>
          </a:xfrm>
          <a:prstGeom prst="rect">
            <a:avLst/>
          </a:prstGeom>
          <a:noFill/>
        </p:spPr>
        <p:txBody>
          <a:bodyPr wrap="none" lIns="91458" tIns="45729" rIns="91458" bIns="45729" rtlCol="0">
            <a:spAutoFit/>
          </a:bodyPr>
          <a:lstStyle/>
          <a:p>
            <a:pPr algn="ctr"/>
            <a:r>
              <a:rPr lang="en-US" sz="1400" dirty="0" smtClean="0">
                <a:solidFill>
                  <a:srgbClr val="FFFFFF"/>
                </a:solidFill>
              </a:rPr>
              <a:t>INTEGRATION</a:t>
            </a:r>
            <a:endParaRPr lang="en-US" sz="1400" dirty="0">
              <a:solidFill>
                <a:srgbClr val="FFFFFF"/>
              </a:solidFill>
            </a:endParaRPr>
          </a:p>
        </p:txBody>
      </p:sp>
      <p:sp>
        <p:nvSpPr>
          <p:cNvPr id="86" name="TextBox 85"/>
          <p:cNvSpPr txBox="1"/>
          <p:nvPr/>
        </p:nvSpPr>
        <p:spPr>
          <a:xfrm>
            <a:off x="1573704" y="5559528"/>
            <a:ext cx="1622400" cy="338572"/>
          </a:xfrm>
          <a:prstGeom prst="rect">
            <a:avLst/>
          </a:prstGeom>
          <a:noFill/>
        </p:spPr>
        <p:txBody>
          <a:bodyPr wrap="square" lIns="91458" tIns="45729" rIns="91458" bIns="45729" rtlCol="0">
            <a:spAutoFit/>
          </a:bodyPr>
          <a:lstStyle/>
          <a:p>
            <a:r>
              <a:rPr lang="en-US" sz="1600" dirty="0" smtClean="0">
                <a:solidFill>
                  <a:srgbClr val="FFFFFF"/>
                </a:solidFill>
                <a:latin typeface="Arial"/>
                <a:cs typeface="Arial"/>
              </a:rPr>
              <a:t>Infrastructure</a:t>
            </a:r>
            <a:endParaRPr lang="en-US" sz="1600" dirty="0">
              <a:solidFill>
                <a:srgbClr val="FFFFFF"/>
              </a:solidFill>
              <a:latin typeface="Arial"/>
              <a:cs typeface="Arial"/>
            </a:endParaRPr>
          </a:p>
        </p:txBody>
      </p:sp>
      <p:sp>
        <p:nvSpPr>
          <p:cNvPr id="88" name="Isosceles Triangle 87"/>
          <p:cNvSpPr/>
          <p:nvPr/>
        </p:nvSpPr>
        <p:spPr>
          <a:xfrm rot="10800000" flipV="1">
            <a:off x="1565056" y="3329828"/>
            <a:ext cx="6053597" cy="403971"/>
          </a:xfrm>
          <a:prstGeom prst="triangle">
            <a:avLst>
              <a:gd name="adj" fmla="val 49482"/>
            </a:avLst>
          </a:prstGeom>
          <a:solidFill>
            <a:schemeClr val="bg1">
              <a:lumMod val="5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91458" tIns="45729" rIns="91458" bIns="45729"/>
          <a:lstStyle/>
          <a:p>
            <a:endParaRPr lang="en-US" dirty="0"/>
          </a:p>
        </p:txBody>
      </p:sp>
      <p:sp>
        <p:nvSpPr>
          <p:cNvPr id="89" name="TextBox 88"/>
          <p:cNvSpPr txBox="1"/>
          <p:nvPr/>
        </p:nvSpPr>
        <p:spPr>
          <a:xfrm>
            <a:off x="3456572" y="3429000"/>
            <a:ext cx="2329670" cy="307795"/>
          </a:xfrm>
          <a:prstGeom prst="rect">
            <a:avLst/>
          </a:prstGeom>
          <a:noFill/>
        </p:spPr>
        <p:txBody>
          <a:bodyPr wrap="none" lIns="91458" tIns="45729" rIns="91458" bIns="45729" rtlCol="0">
            <a:spAutoFit/>
          </a:bodyPr>
          <a:lstStyle/>
          <a:p>
            <a:pPr algn="ctr"/>
            <a:r>
              <a:rPr lang="en-US" sz="1400" dirty="0" smtClean="0">
                <a:solidFill>
                  <a:srgbClr val="FFFFFF"/>
                </a:solidFill>
              </a:rPr>
              <a:t>ONE USER EXPERIENCE</a:t>
            </a:r>
            <a:endParaRPr lang="en-US" sz="1400" dirty="0">
              <a:solidFill>
                <a:srgbClr val="FFFFFF"/>
              </a:solidFill>
            </a:endParaRPr>
          </a:p>
        </p:txBody>
      </p:sp>
    </p:spTree>
    <p:extLst>
      <p:ext uri="{BB962C8B-B14F-4D97-AF65-F5344CB8AC3E}">
        <p14:creationId xmlns:p14="http://schemas.microsoft.com/office/powerpoint/2010/main" val="3382936169"/>
      </p:ext>
    </p:extLst>
  </p:cSld>
  <p:clrMapOvr>
    <a:masterClrMapping/>
  </p:clrMapOvr>
  <p:transition advTm="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0"/>
            <a:ext cx="9131300" cy="1295400"/>
          </a:xfrm>
        </p:spPr>
        <p:txBody>
          <a:bodyPr/>
          <a:lstStyle/>
          <a:p>
            <a:r>
              <a:rPr lang="en-US" sz="3800" dirty="0" smtClean="0">
                <a:effectLst>
                  <a:outerShdw blurRad="38100" dist="38100" dir="2700000" algn="tl">
                    <a:srgbClr val="000000">
                      <a:alpha val="43137"/>
                    </a:srgbClr>
                  </a:outerShdw>
                </a:effectLst>
              </a:rPr>
              <a:t>Introducing coSpaces</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Virtual meeting rooms accessible from any device</a:t>
            </a:r>
            <a:endParaRPr lang="en-US" sz="2800" dirty="0">
              <a:effectLst>
                <a:outerShdw blurRad="38100" dist="38100" dir="2700000" algn="tl">
                  <a:srgbClr val="000000">
                    <a:alpha val="43137"/>
                  </a:srgbClr>
                </a:outerShdw>
              </a:effectLst>
            </a:endParaRPr>
          </a:p>
        </p:txBody>
      </p:sp>
      <p:pic>
        <p:nvPicPr>
          <p:cNvPr id="3" name="Picture 2"/>
          <p:cNvPicPr>
            <a:picLocks/>
          </p:cNvPicPr>
          <p:nvPr/>
        </p:nvPicPr>
        <p:blipFill>
          <a:blip r:embed="rId2"/>
          <a:srcRect l="12691" r="21173"/>
          <a:stretch>
            <a:fillRect/>
          </a:stretch>
        </p:blipFill>
        <p:spPr>
          <a:xfrm>
            <a:off x="1533403" y="4707136"/>
            <a:ext cx="740793" cy="686012"/>
          </a:xfrm>
          <a:prstGeom prst="roundRect">
            <a:avLst/>
          </a:prstGeom>
        </p:spPr>
      </p:pic>
      <p:pic>
        <p:nvPicPr>
          <p:cNvPr id="4" name="Picture 3"/>
          <p:cNvPicPr>
            <a:picLocks noChangeAspect="1"/>
          </p:cNvPicPr>
          <p:nvPr/>
        </p:nvPicPr>
        <p:blipFill>
          <a:blip r:embed="rId3"/>
          <a:srcRect r="11621"/>
          <a:stretch>
            <a:fillRect/>
          </a:stretch>
        </p:blipFill>
        <p:spPr>
          <a:xfrm>
            <a:off x="1533403" y="3006200"/>
            <a:ext cx="729125" cy="686011"/>
          </a:xfrm>
          <a:prstGeom prst="roundRect">
            <a:avLst/>
          </a:prstGeom>
          <a:ln>
            <a:noFill/>
          </a:ln>
        </p:spPr>
      </p:pic>
      <p:pic>
        <p:nvPicPr>
          <p:cNvPr id="5" name="Picture 4"/>
          <p:cNvPicPr>
            <a:picLocks noChangeAspect="1"/>
          </p:cNvPicPr>
          <p:nvPr/>
        </p:nvPicPr>
        <p:blipFill>
          <a:blip r:embed="rId4"/>
          <a:srcRect r="31405"/>
          <a:stretch>
            <a:fillRect/>
          </a:stretch>
        </p:blipFill>
        <p:spPr>
          <a:xfrm>
            <a:off x="1533403" y="2092011"/>
            <a:ext cx="734100" cy="686011"/>
          </a:xfrm>
          <a:prstGeom prst="roundRect">
            <a:avLst>
              <a:gd name="adj" fmla="val 9262"/>
            </a:avLst>
          </a:prstGeom>
          <a:ln>
            <a:noFill/>
          </a:ln>
        </p:spPr>
      </p:pic>
      <p:pic>
        <p:nvPicPr>
          <p:cNvPr id="6" name="Picture 5"/>
          <p:cNvPicPr>
            <a:picLocks noChangeAspect="1"/>
          </p:cNvPicPr>
          <p:nvPr/>
        </p:nvPicPr>
        <p:blipFill>
          <a:blip r:embed="rId5"/>
          <a:srcRect l="5375" b="16217"/>
          <a:stretch>
            <a:fillRect/>
          </a:stretch>
        </p:blipFill>
        <p:spPr>
          <a:xfrm>
            <a:off x="6934994" y="4676411"/>
            <a:ext cx="725230" cy="686011"/>
          </a:xfrm>
          <a:prstGeom prst="roundRect">
            <a:avLst/>
          </a:prstGeom>
          <a:ln>
            <a:noFill/>
          </a:ln>
        </p:spPr>
      </p:pic>
      <p:pic>
        <p:nvPicPr>
          <p:cNvPr id="7" name="Picture 6"/>
          <p:cNvPicPr>
            <a:picLocks noChangeAspect="1"/>
          </p:cNvPicPr>
          <p:nvPr/>
        </p:nvPicPr>
        <p:blipFill>
          <a:blip r:embed="rId6"/>
          <a:srcRect l="10238" r="9657"/>
          <a:stretch>
            <a:fillRect/>
          </a:stretch>
        </p:blipFill>
        <p:spPr>
          <a:xfrm flipH="1">
            <a:off x="1524794" y="3844400"/>
            <a:ext cx="737788" cy="686011"/>
          </a:xfrm>
          <a:prstGeom prst="roundRect">
            <a:avLst/>
          </a:prstGeom>
          <a:ln>
            <a:noFill/>
          </a:ln>
        </p:spPr>
      </p:pic>
      <p:sp>
        <p:nvSpPr>
          <p:cNvPr id="8" name="Isosceles Triangle 7"/>
          <p:cNvSpPr/>
          <p:nvPr/>
        </p:nvSpPr>
        <p:spPr>
          <a:xfrm rot="5400000" flipH="1">
            <a:off x="1151059" y="3202347"/>
            <a:ext cx="3396391" cy="972520"/>
          </a:xfrm>
          <a:prstGeom prst="triangle">
            <a:avLst/>
          </a:prstGeom>
          <a:gradFill flip="none" rotWithShape="1">
            <a:gsLst>
              <a:gs pos="0">
                <a:schemeClr val="bg1">
                  <a:lumMod val="85000"/>
                  <a:alpha val="40000"/>
                </a:schemeClr>
              </a:gs>
              <a:gs pos="100000">
                <a:schemeClr val="tx1">
                  <a:alpha val="40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TextBox 9"/>
          <p:cNvSpPr txBox="1"/>
          <p:nvPr/>
        </p:nvSpPr>
        <p:spPr>
          <a:xfrm>
            <a:off x="714547" y="4061067"/>
            <a:ext cx="811932" cy="277085"/>
          </a:xfrm>
          <a:prstGeom prst="rect">
            <a:avLst/>
          </a:prstGeom>
          <a:noFill/>
        </p:spPr>
        <p:txBody>
          <a:bodyPr wrap="none" lIns="91458" tIns="45729" rIns="91458" bIns="45729" rtlCol="0">
            <a:spAutoFit/>
          </a:bodyPr>
          <a:lstStyle/>
          <a:p>
            <a:pPr algn="r"/>
            <a:r>
              <a:rPr lang="en-US" sz="1200" dirty="0" smtClean="0">
                <a:solidFill>
                  <a:schemeClr val="bg1">
                    <a:lumMod val="50000"/>
                  </a:schemeClr>
                </a:solidFill>
                <a:latin typeface="Arial"/>
                <a:cs typeface="Arial"/>
              </a:rPr>
              <a:t>WebRTC</a:t>
            </a:r>
            <a:endParaRPr lang="en-US" sz="1200" dirty="0">
              <a:solidFill>
                <a:schemeClr val="bg1">
                  <a:lumMod val="50000"/>
                </a:schemeClr>
              </a:solidFill>
              <a:latin typeface="Arial"/>
              <a:cs typeface="Arial"/>
            </a:endParaRPr>
          </a:p>
        </p:txBody>
      </p:sp>
      <p:sp>
        <p:nvSpPr>
          <p:cNvPr id="11" name="TextBox 10"/>
          <p:cNvSpPr txBox="1"/>
          <p:nvPr/>
        </p:nvSpPr>
        <p:spPr>
          <a:xfrm>
            <a:off x="725895" y="2244411"/>
            <a:ext cx="800583" cy="277085"/>
          </a:xfrm>
          <a:prstGeom prst="rect">
            <a:avLst/>
          </a:prstGeom>
          <a:noFill/>
        </p:spPr>
        <p:txBody>
          <a:bodyPr wrap="none" lIns="91458" tIns="45729" rIns="91458" bIns="45729" rtlCol="0">
            <a:spAutoFit/>
          </a:bodyPr>
          <a:lstStyle/>
          <a:p>
            <a:pPr algn="r"/>
            <a:r>
              <a:rPr lang="en-US" sz="1200" dirty="0" smtClean="0">
                <a:solidFill>
                  <a:schemeClr val="bg1">
                    <a:lumMod val="50000"/>
                  </a:schemeClr>
                </a:solidFill>
                <a:latin typeface="Arial"/>
                <a:cs typeface="Arial"/>
              </a:rPr>
              <a:t>PC client</a:t>
            </a:r>
            <a:endParaRPr lang="en-US" sz="1200" dirty="0">
              <a:solidFill>
                <a:schemeClr val="bg1">
                  <a:lumMod val="50000"/>
                </a:schemeClr>
              </a:solidFill>
              <a:latin typeface="Arial"/>
              <a:cs typeface="Arial"/>
            </a:endParaRPr>
          </a:p>
        </p:txBody>
      </p:sp>
      <p:pic>
        <p:nvPicPr>
          <p:cNvPr id="12" name="Picture 11"/>
          <p:cNvPicPr>
            <a:picLocks/>
          </p:cNvPicPr>
          <p:nvPr/>
        </p:nvPicPr>
        <p:blipFill>
          <a:blip r:embed="rId7"/>
          <a:srcRect t="17949" r="50000" b="15336"/>
          <a:stretch>
            <a:fillRect/>
          </a:stretch>
        </p:blipFill>
        <p:spPr>
          <a:xfrm>
            <a:off x="6905401" y="3837999"/>
            <a:ext cx="740793" cy="686012"/>
          </a:xfrm>
          <a:prstGeom prst="roundRect">
            <a:avLst/>
          </a:prstGeom>
        </p:spPr>
      </p:pic>
      <p:sp>
        <p:nvSpPr>
          <p:cNvPr id="13" name="TextBox 12"/>
          <p:cNvSpPr txBox="1"/>
          <p:nvPr/>
        </p:nvSpPr>
        <p:spPr>
          <a:xfrm>
            <a:off x="7627707" y="4948392"/>
            <a:ext cx="792317" cy="461808"/>
          </a:xfrm>
          <a:prstGeom prst="rect">
            <a:avLst/>
          </a:prstGeom>
          <a:noFill/>
        </p:spPr>
        <p:txBody>
          <a:bodyPr wrap="none" lIns="91458" tIns="45729" rIns="91458" bIns="45729" rtlCol="0">
            <a:spAutoFit/>
          </a:bodyPr>
          <a:lstStyle/>
          <a:p>
            <a:r>
              <a:rPr lang="en-US" sz="1200" dirty="0" smtClean="0">
                <a:solidFill>
                  <a:schemeClr val="bg1">
                    <a:lumMod val="50000"/>
                  </a:schemeClr>
                </a:solidFill>
                <a:latin typeface="Arial"/>
                <a:cs typeface="Arial"/>
              </a:rPr>
              <a:t>Personal</a:t>
            </a:r>
          </a:p>
          <a:p>
            <a:r>
              <a:rPr lang="en-US" sz="1200" dirty="0" smtClean="0">
                <a:solidFill>
                  <a:schemeClr val="bg1">
                    <a:lumMod val="50000"/>
                  </a:schemeClr>
                </a:solidFill>
                <a:latin typeface="Arial"/>
                <a:cs typeface="Arial"/>
              </a:rPr>
              <a:t>Endpoint</a:t>
            </a:r>
            <a:endParaRPr lang="en-US" sz="1200" dirty="0">
              <a:solidFill>
                <a:schemeClr val="bg1">
                  <a:lumMod val="50000"/>
                </a:schemeClr>
              </a:solidFill>
              <a:latin typeface="Arial"/>
              <a:cs typeface="Arial"/>
            </a:endParaRPr>
          </a:p>
        </p:txBody>
      </p:sp>
      <p:sp>
        <p:nvSpPr>
          <p:cNvPr id="14" name="TextBox 13"/>
          <p:cNvSpPr txBox="1"/>
          <p:nvPr/>
        </p:nvSpPr>
        <p:spPr>
          <a:xfrm>
            <a:off x="7629789" y="3131736"/>
            <a:ext cx="638101" cy="277085"/>
          </a:xfrm>
          <a:prstGeom prst="rect">
            <a:avLst/>
          </a:prstGeom>
          <a:noFill/>
        </p:spPr>
        <p:txBody>
          <a:bodyPr wrap="none" lIns="91458" tIns="45729" rIns="91458" bIns="45729" rtlCol="0">
            <a:spAutoFit/>
          </a:bodyPr>
          <a:lstStyle/>
          <a:p>
            <a:r>
              <a:rPr lang="en-US" sz="1200" dirty="0" smtClean="0">
                <a:solidFill>
                  <a:schemeClr val="bg1">
                    <a:lumMod val="50000"/>
                  </a:schemeClr>
                </a:solidFill>
                <a:latin typeface="Arial"/>
                <a:cs typeface="Arial"/>
              </a:rPr>
              <a:t>Mobile</a:t>
            </a:r>
            <a:endParaRPr lang="en-US" sz="1200" dirty="0">
              <a:solidFill>
                <a:schemeClr val="bg1">
                  <a:lumMod val="50000"/>
                </a:schemeClr>
              </a:solidFill>
              <a:latin typeface="Arial"/>
              <a:cs typeface="Arial"/>
            </a:endParaRPr>
          </a:p>
        </p:txBody>
      </p:sp>
      <p:sp>
        <p:nvSpPr>
          <p:cNvPr id="15" name="TextBox 14"/>
          <p:cNvSpPr txBox="1"/>
          <p:nvPr/>
        </p:nvSpPr>
        <p:spPr>
          <a:xfrm>
            <a:off x="7630301" y="2238011"/>
            <a:ext cx="595413" cy="277085"/>
          </a:xfrm>
          <a:prstGeom prst="rect">
            <a:avLst/>
          </a:prstGeom>
          <a:noFill/>
        </p:spPr>
        <p:txBody>
          <a:bodyPr wrap="none" lIns="91458" tIns="45729" rIns="91458" bIns="45729" rtlCol="0">
            <a:spAutoFit/>
          </a:bodyPr>
          <a:lstStyle/>
          <a:p>
            <a:r>
              <a:rPr lang="en-US" sz="1200" dirty="0" smtClean="0">
                <a:solidFill>
                  <a:schemeClr val="bg1">
                    <a:lumMod val="50000"/>
                  </a:schemeClr>
                </a:solidFill>
                <a:latin typeface="Arial"/>
                <a:cs typeface="Arial"/>
              </a:rPr>
              <a:t>Tablet</a:t>
            </a:r>
            <a:endParaRPr lang="en-US" sz="1200" dirty="0">
              <a:solidFill>
                <a:schemeClr val="bg1">
                  <a:lumMod val="50000"/>
                </a:schemeClr>
              </a:solidFill>
              <a:latin typeface="Arial"/>
              <a:cs typeface="Arial"/>
            </a:endParaRPr>
          </a:p>
        </p:txBody>
      </p:sp>
      <p:pic>
        <p:nvPicPr>
          <p:cNvPr id="16" name="Picture 15" descr="Mobile Man at Rail lo res.jpg"/>
          <p:cNvPicPr>
            <a:picLocks noChangeAspect="1"/>
          </p:cNvPicPr>
          <p:nvPr/>
        </p:nvPicPr>
        <p:blipFill>
          <a:blip r:embed="rId8"/>
          <a:srcRect l="32325"/>
          <a:stretch>
            <a:fillRect/>
          </a:stretch>
        </p:blipFill>
        <p:spPr>
          <a:xfrm>
            <a:off x="6933664" y="2997959"/>
            <a:ext cx="725230" cy="687852"/>
          </a:xfrm>
          <a:prstGeom prst="roundRect">
            <a:avLst/>
          </a:prstGeom>
        </p:spPr>
      </p:pic>
      <p:pic>
        <p:nvPicPr>
          <p:cNvPr id="17" name="Picture 16" descr="Man in boat.jpg"/>
          <p:cNvPicPr>
            <a:picLocks noChangeAspect="1"/>
          </p:cNvPicPr>
          <p:nvPr/>
        </p:nvPicPr>
        <p:blipFill>
          <a:blip r:embed="rId9"/>
          <a:srcRect l="36177"/>
          <a:stretch>
            <a:fillRect/>
          </a:stretch>
        </p:blipFill>
        <p:spPr>
          <a:xfrm>
            <a:off x="6944991" y="2136411"/>
            <a:ext cx="715233" cy="662590"/>
          </a:xfrm>
          <a:prstGeom prst="roundRect">
            <a:avLst/>
          </a:prstGeom>
        </p:spPr>
      </p:pic>
      <p:sp>
        <p:nvSpPr>
          <p:cNvPr id="18" name="Rectangle 17"/>
          <p:cNvSpPr/>
          <p:nvPr/>
        </p:nvSpPr>
        <p:spPr>
          <a:xfrm>
            <a:off x="2820195" y="4676411"/>
            <a:ext cx="3543528" cy="293132"/>
          </a:xfrm>
          <a:prstGeom prst="rect">
            <a:avLst/>
          </a:prstGeom>
          <a:solidFill>
            <a:schemeClr val="tx1">
              <a:lumMod val="65000"/>
              <a:lumOff val="35000"/>
              <a:alpha val="70000"/>
            </a:schemeClr>
          </a:solidFill>
          <a:ln>
            <a:noFill/>
          </a:ln>
        </p:spPr>
        <p:style>
          <a:lnRef idx="1">
            <a:schemeClr val="accent1"/>
          </a:lnRef>
          <a:fillRef idx="3">
            <a:schemeClr val="accent1"/>
          </a:fillRef>
          <a:effectRef idx="2">
            <a:schemeClr val="accent1"/>
          </a:effectRef>
          <a:fontRef idx="minor">
            <a:schemeClr val="lt1"/>
          </a:fontRef>
        </p:style>
      </p:sp>
      <p:sp>
        <p:nvSpPr>
          <p:cNvPr id="19" name="TextBox 18"/>
          <p:cNvSpPr txBox="1"/>
          <p:nvPr/>
        </p:nvSpPr>
        <p:spPr>
          <a:xfrm>
            <a:off x="3648929" y="4635191"/>
            <a:ext cx="1865527" cy="369332"/>
          </a:xfrm>
          <a:prstGeom prst="rect">
            <a:avLst/>
          </a:prstGeom>
          <a:noFill/>
        </p:spPr>
        <p:txBody>
          <a:bodyPr wrap="none" rtlCol="0">
            <a:spAutoFit/>
          </a:bodyPr>
          <a:lstStyle/>
          <a:p>
            <a:pPr algn="ctr"/>
            <a:r>
              <a:rPr lang="en-US" sz="1800" dirty="0" smtClean="0">
                <a:solidFill>
                  <a:srgbClr val="FFFFFF"/>
                </a:solidFill>
                <a:latin typeface="Arial"/>
                <a:cs typeface="Arial"/>
              </a:rPr>
              <a:t>always available</a:t>
            </a:r>
          </a:p>
        </p:txBody>
      </p:sp>
      <p:sp>
        <p:nvSpPr>
          <p:cNvPr id="20" name="Isosceles Triangle 19"/>
          <p:cNvSpPr/>
          <p:nvPr/>
        </p:nvSpPr>
        <p:spPr>
          <a:xfrm rot="16200000" flipH="1">
            <a:off x="4630859" y="3225744"/>
            <a:ext cx="3396391" cy="972520"/>
          </a:xfrm>
          <a:prstGeom prst="triangle">
            <a:avLst/>
          </a:prstGeom>
          <a:gradFill flip="none" rotWithShape="1">
            <a:gsLst>
              <a:gs pos="0">
                <a:schemeClr val="bg1">
                  <a:lumMod val="85000"/>
                  <a:alpha val="40000"/>
                </a:schemeClr>
              </a:gs>
              <a:gs pos="100000">
                <a:schemeClr val="tx1">
                  <a:alpha val="40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sp>
      <p:pic>
        <p:nvPicPr>
          <p:cNvPr id="21" name="Picture 20" descr="cospace office 1.jpg"/>
          <p:cNvPicPr>
            <a:picLocks noChangeAspect="1"/>
          </p:cNvPicPr>
          <p:nvPr/>
        </p:nvPicPr>
        <p:blipFill>
          <a:blip r:embed="rId10"/>
          <a:stretch>
            <a:fillRect/>
          </a:stretch>
        </p:blipFill>
        <p:spPr>
          <a:xfrm>
            <a:off x="2820194" y="2681752"/>
            <a:ext cx="3543529" cy="1999980"/>
          </a:xfrm>
          <a:prstGeom prst="rect">
            <a:avLst/>
          </a:prstGeom>
        </p:spPr>
      </p:pic>
    </p:spTree>
    <p:extLst>
      <p:ext uri="{BB962C8B-B14F-4D97-AF65-F5344CB8AC3E}">
        <p14:creationId xmlns:p14="http://schemas.microsoft.com/office/powerpoint/2010/main" val="3447972700"/>
      </p:ext>
    </p:extLst>
  </p:cSld>
  <p:clrMapOvr>
    <a:masterClrMapping/>
  </p:clrMapOvr>
  <p:transition advTm="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0"/>
            <a:ext cx="9131300" cy="1295400"/>
          </a:xfrm>
        </p:spPr>
        <p:txBody>
          <a:bodyPr/>
          <a:lstStyle/>
          <a:p>
            <a:r>
              <a:rPr lang="en-US" sz="3600" dirty="0" smtClean="0">
                <a:effectLst>
                  <a:outerShdw blurRad="38100" dist="38100" dir="2700000" algn="tl">
                    <a:srgbClr val="000000">
                      <a:alpha val="43137"/>
                    </a:srgbClr>
                  </a:outerShdw>
                </a:effectLst>
              </a:rPr>
              <a:t>Best Practices to Consider</a:t>
            </a:r>
            <a:br>
              <a:rPr lang="en-US" sz="3600"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Ensure your success</a:t>
            </a:r>
            <a:endParaRPr lang="en-US" sz="2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5800" y="1828800"/>
            <a:ext cx="7620000" cy="3810000"/>
          </a:xfrm>
        </p:spPr>
        <p:txBody>
          <a:bodyPr/>
          <a:lstStyle/>
          <a:p>
            <a:pPr marL="857250" lvl="1" indent="-457200">
              <a:buBlip>
                <a:blip r:embed="rId2"/>
              </a:buBlip>
            </a:pPr>
            <a:r>
              <a:rPr lang="en-US" sz="2400" dirty="0" smtClean="0">
                <a:solidFill>
                  <a:srgbClr val="BB813B"/>
                </a:solidFill>
              </a:rPr>
              <a:t>No video for video sake - Applications</a:t>
            </a:r>
          </a:p>
          <a:p>
            <a:pPr marL="857250" lvl="1" indent="-457200">
              <a:buBlip>
                <a:blip r:embed="rId2"/>
              </a:buBlip>
            </a:pPr>
            <a:r>
              <a:rPr lang="en-US" sz="2400" dirty="0" smtClean="0">
                <a:solidFill>
                  <a:srgbClr val="BB813B"/>
                </a:solidFill>
              </a:rPr>
              <a:t>It is OK to start small – Cloud-based solutions</a:t>
            </a:r>
          </a:p>
          <a:p>
            <a:pPr marL="857250" lvl="1" indent="-457200">
              <a:buBlip>
                <a:blip r:embed="rId2"/>
              </a:buBlip>
            </a:pPr>
            <a:r>
              <a:rPr lang="en-US" sz="2400" dirty="0" smtClean="0">
                <a:solidFill>
                  <a:srgbClr val="BB813B"/>
                </a:solidFill>
              </a:rPr>
              <a:t>Indentify internal video champions</a:t>
            </a:r>
          </a:p>
          <a:p>
            <a:pPr marL="857250" lvl="1" indent="-457200">
              <a:buBlip>
                <a:blip r:embed="rId2"/>
              </a:buBlip>
            </a:pPr>
            <a:r>
              <a:rPr lang="en-US" sz="2400" dirty="0" smtClean="0">
                <a:solidFill>
                  <a:srgbClr val="BB813B"/>
                </a:solidFill>
              </a:rPr>
              <a:t>Seek input from IT department</a:t>
            </a:r>
          </a:p>
          <a:p>
            <a:pPr marL="857250" lvl="1" indent="-457200">
              <a:buBlip>
                <a:blip r:embed="rId2"/>
              </a:buBlip>
            </a:pPr>
            <a:r>
              <a:rPr lang="en-US" sz="2400" dirty="0" smtClean="0">
                <a:solidFill>
                  <a:srgbClr val="BB813B"/>
                </a:solidFill>
              </a:rPr>
              <a:t>Set metrics for success from the start</a:t>
            </a:r>
          </a:p>
          <a:p>
            <a:pPr marL="857250" lvl="1" indent="-457200">
              <a:buBlip>
                <a:blip r:embed="rId2"/>
              </a:buBlip>
            </a:pPr>
            <a:r>
              <a:rPr lang="en-US" sz="2400" dirty="0" smtClean="0">
                <a:solidFill>
                  <a:srgbClr val="BB813B"/>
                </a:solidFill>
              </a:rPr>
              <a:t>Get executive sponsorship</a:t>
            </a:r>
          </a:p>
          <a:p>
            <a:pPr marL="857250" lvl="1" indent="-457200">
              <a:buBlip>
                <a:blip r:embed="rId2"/>
              </a:buBlip>
            </a:pPr>
            <a:r>
              <a:rPr lang="en-US" sz="2400" dirty="0" smtClean="0">
                <a:solidFill>
                  <a:srgbClr val="BB813B"/>
                </a:solidFill>
              </a:rPr>
              <a:t>Communicate your video initiatives</a:t>
            </a:r>
          </a:p>
          <a:p>
            <a:pPr marL="857250" lvl="1" indent="-457200">
              <a:buBlip>
                <a:blip r:embed="rId2"/>
              </a:buBlip>
            </a:pPr>
            <a:r>
              <a:rPr lang="en-US" sz="2400" dirty="0" smtClean="0">
                <a:solidFill>
                  <a:srgbClr val="BB813B"/>
                </a:solidFill>
              </a:rPr>
              <a:t>Take advantage of video adoption programs</a:t>
            </a:r>
          </a:p>
        </p:txBody>
      </p:sp>
    </p:spTree>
    <p:extLst>
      <p:ext uri="{BB962C8B-B14F-4D97-AF65-F5344CB8AC3E}">
        <p14:creationId xmlns:p14="http://schemas.microsoft.com/office/powerpoint/2010/main" val="3451961543"/>
      </p:ext>
    </p:extLst>
  </p:cSld>
  <p:clrMapOvr>
    <a:masterClrMapping/>
  </p:clrMapOvr>
  <p:transition advTm="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0"/>
            <a:ext cx="9131300" cy="1295400"/>
          </a:xfrm>
        </p:spPr>
        <p:txBody>
          <a:bodyPr/>
          <a:lstStyle/>
          <a:p>
            <a:r>
              <a:rPr lang="en-US" sz="4000" dirty="0" smtClean="0">
                <a:effectLst>
                  <a:outerShdw blurRad="38100" dist="38100" dir="2700000" algn="tl">
                    <a:srgbClr val="000000">
                      <a:alpha val="43137"/>
                    </a:srgbClr>
                  </a:outerShdw>
                </a:effectLst>
              </a:rPr>
              <a:t>Grants</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3400" y="1600200"/>
            <a:ext cx="7924800" cy="4267201"/>
          </a:xfrm>
        </p:spPr>
        <p:txBody>
          <a:bodyPr/>
          <a:lstStyle/>
          <a:p>
            <a:pPr>
              <a:buBlip>
                <a:blip r:embed="rId2"/>
              </a:buBlip>
            </a:pPr>
            <a:r>
              <a:rPr lang="en-US" sz="2800" dirty="0" smtClean="0">
                <a:solidFill>
                  <a:srgbClr val="BB813B"/>
                </a:solidFill>
              </a:rPr>
              <a:t>The </a:t>
            </a:r>
            <a:r>
              <a:rPr lang="en-US" sz="2800" dirty="0">
                <a:solidFill>
                  <a:srgbClr val="BB813B"/>
                </a:solidFill>
              </a:rPr>
              <a:t>Grant Funding </a:t>
            </a:r>
            <a:r>
              <a:rPr lang="en-US" sz="2800" dirty="0" smtClean="0">
                <a:solidFill>
                  <a:srgbClr val="BB813B"/>
                </a:solidFill>
              </a:rPr>
              <a:t>programs targets </a:t>
            </a:r>
            <a:r>
              <a:rPr lang="en-US" sz="2800" dirty="0">
                <a:solidFill>
                  <a:srgbClr val="BB813B"/>
                </a:solidFill>
              </a:rPr>
              <a:t>include:</a:t>
            </a:r>
          </a:p>
          <a:p>
            <a:pPr marL="857250" lvl="1" indent="-457200">
              <a:spcAft>
                <a:spcPts val="0"/>
              </a:spcAft>
              <a:buBlip>
                <a:blip r:embed="rId3"/>
              </a:buBlip>
            </a:pPr>
            <a:r>
              <a:rPr lang="en-US" sz="1800" b="1" dirty="0" smtClean="0"/>
              <a:t>Education</a:t>
            </a:r>
            <a:r>
              <a:rPr lang="en-US" sz="1800" b="1" dirty="0"/>
              <a:t>: </a:t>
            </a:r>
            <a:r>
              <a:rPr lang="en-US" sz="1800" dirty="0"/>
              <a:t>Public and private K-12 </a:t>
            </a:r>
            <a:r>
              <a:rPr lang="en-US" sz="1800" dirty="0" smtClean="0"/>
              <a:t>schools, </a:t>
            </a:r>
            <a:r>
              <a:rPr lang="en-US" sz="1800" dirty="0"/>
              <a:t>colleges &amp; </a:t>
            </a:r>
            <a:r>
              <a:rPr lang="en-US" sz="1800" dirty="0" smtClean="0"/>
              <a:t>universities</a:t>
            </a:r>
          </a:p>
          <a:p>
            <a:pPr marL="857250" lvl="1" indent="-457200">
              <a:spcAft>
                <a:spcPts val="0"/>
              </a:spcAft>
              <a:buBlip>
                <a:blip r:embed="rId3"/>
              </a:buBlip>
            </a:pPr>
            <a:r>
              <a:rPr lang="en-US" sz="1800" b="1" dirty="0" smtClean="0"/>
              <a:t>Health </a:t>
            </a:r>
            <a:r>
              <a:rPr lang="en-US" sz="1800" b="1" dirty="0"/>
              <a:t>Care:</a:t>
            </a:r>
            <a:r>
              <a:rPr lang="en-US" sz="1800" dirty="0"/>
              <a:t> Nonprofit hospitals </a:t>
            </a:r>
            <a:r>
              <a:rPr lang="en-US" sz="1800" dirty="0" smtClean="0"/>
              <a:t>and </a:t>
            </a:r>
            <a:r>
              <a:rPr lang="en-US" sz="1800" dirty="0"/>
              <a:t>public health </a:t>
            </a:r>
            <a:r>
              <a:rPr lang="en-US" sz="1800" dirty="0" smtClean="0"/>
              <a:t>departments</a:t>
            </a:r>
          </a:p>
          <a:p>
            <a:pPr marL="857250" lvl="1" indent="-457200">
              <a:spcAft>
                <a:spcPts val="0"/>
              </a:spcAft>
              <a:buBlip>
                <a:blip r:embed="rId3"/>
              </a:buBlip>
            </a:pPr>
            <a:r>
              <a:rPr lang="en-US" sz="1800" b="1" dirty="0" smtClean="0"/>
              <a:t>Government</a:t>
            </a:r>
            <a:r>
              <a:rPr lang="en-US" sz="1800" b="1" dirty="0"/>
              <a:t>: </a:t>
            </a:r>
            <a:r>
              <a:rPr lang="en-US" sz="1800" dirty="0"/>
              <a:t>Local, state and federal </a:t>
            </a:r>
            <a:r>
              <a:rPr lang="en-US" sz="1800" dirty="0" smtClean="0"/>
              <a:t>agencies</a:t>
            </a:r>
          </a:p>
          <a:p>
            <a:pPr marL="857250" lvl="1" indent="-457200">
              <a:spcAft>
                <a:spcPts val="600"/>
              </a:spcAft>
              <a:buBlip>
                <a:blip r:embed="rId3"/>
              </a:buBlip>
            </a:pPr>
            <a:r>
              <a:rPr lang="en-US" sz="1800" b="1" dirty="0" smtClean="0"/>
              <a:t>Economic </a:t>
            </a:r>
            <a:r>
              <a:rPr lang="en-US" sz="1800" b="1" dirty="0"/>
              <a:t>Development: </a:t>
            </a:r>
            <a:r>
              <a:rPr lang="en-US" sz="1800" dirty="0"/>
              <a:t>Workforce development and job </a:t>
            </a:r>
            <a:r>
              <a:rPr lang="en-US" sz="1800" dirty="0" smtClean="0"/>
              <a:t>creating.</a:t>
            </a:r>
            <a:endParaRPr lang="en-US" sz="1800" dirty="0"/>
          </a:p>
          <a:p>
            <a:pPr>
              <a:buBlip>
                <a:blip r:embed="rId2"/>
              </a:buBlip>
            </a:pPr>
            <a:r>
              <a:rPr lang="en-US" sz="2800" dirty="0" smtClean="0">
                <a:solidFill>
                  <a:srgbClr val="BB813B"/>
                </a:solidFill>
              </a:rPr>
              <a:t>Learn </a:t>
            </a:r>
            <a:r>
              <a:rPr lang="en-US" sz="2800" dirty="0">
                <a:solidFill>
                  <a:srgbClr val="BB813B"/>
                </a:solidFill>
              </a:rPr>
              <a:t>about how we can help —</a:t>
            </a:r>
          </a:p>
          <a:p>
            <a:pPr marL="857250" lvl="1" indent="-457200">
              <a:spcAft>
                <a:spcPts val="0"/>
              </a:spcAft>
              <a:buBlip>
                <a:blip r:embed="rId3"/>
              </a:buBlip>
            </a:pPr>
            <a:r>
              <a:rPr lang="en-US" sz="1800" dirty="0" smtClean="0"/>
              <a:t>Identify </a:t>
            </a:r>
            <a:r>
              <a:rPr lang="en-US" sz="1800" dirty="0"/>
              <a:t>funding opportunities that specifically target your </a:t>
            </a:r>
            <a:r>
              <a:rPr lang="en-US" sz="1800" dirty="0" smtClean="0"/>
              <a:t>needs</a:t>
            </a:r>
          </a:p>
          <a:p>
            <a:pPr marL="857250" lvl="1" indent="-457200">
              <a:spcAft>
                <a:spcPts val="0"/>
              </a:spcAft>
              <a:buBlip>
                <a:blip r:embed="rId3"/>
              </a:buBlip>
            </a:pPr>
            <a:r>
              <a:rPr lang="en-US" sz="1800" dirty="0" smtClean="0"/>
              <a:t>Assist </a:t>
            </a:r>
            <a:r>
              <a:rPr lang="en-US" sz="1800" dirty="0"/>
              <a:t>with determination of grant application specifics and program eligibility for targeted </a:t>
            </a:r>
            <a:r>
              <a:rPr lang="en-US" sz="1800" dirty="0" smtClean="0"/>
              <a:t>application</a:t>
            </a:r>
          </a:p>
          <a:p>
            <a:pPr marL="857250" lvl="1" indent="-457200">
              <a:spcAft>
                <a:spcPts val="0"/>
              </a:spcAft>
              <a:buBlip>
                <a:blip r:embed="rId3"/>
              </a:buBlip>
            </a:pPr>
            <a:r>
              <a:rPr lang="en-US" sz="1800" dirty="0" smtClean="0"/>
              <a:t>Leverage </a:t>
            </a:r>
            <a:r>
              <a:rPr lang="en-US" sz="1800" dirty="0"/>
              <a:t>our network of grant writers and funding specialists</a:t>
            </a:r>
          </a:p>
          <a:p>
            <a:endParaRPr lang="en-US" dirty="0"/>
          </a:p>
        </p:txBody>
      </p:sp>
    </p:spTree>
    <p:extLst>
      <p:ext uri="{BB962C8B-B14F-4D97-AF65-F5344CB8AC3E}">
        <p14:creationId xmlns:p14="http://schemas.microsoft.com/office/powerpoint/2010/main" val="2474059104"/>
      </p:ext>
    </p:extLst>
  </p:cSld>
  <p:clrMapOvr>
    <a:masterClrMapping/>
  </p:clrMapOvr>
  <p:transition advTm="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25400"/>
            <a:ext cx="9144000" cy="1270000"/>
          </a:xfrm>
        </p:spPr>
        <p:txBody>
          <a:bodyPr/>
          <a:lstStyle/>
          <a:p>
            <a:pPr eaLnBrk="1" hangingPunct="1"/>
            <a:r>
              <a:rPr lang="en-US" sz="3600" dirty="0" smtClean="0">
                <a:effectLst>
                  <a:outerShdw blurRad="38100" dist="38100" dir="2700000" algn="tl">
                    <a:srgbClr val="000000">
                      <a:alpha val="43137"/>
                    </a:srgbClr>
                  </a:outerShdw>
                </a:effectLst>
              </a:rPr>
              <a:t>Video Guidance</a:t>
            </a:r>
          </a:p>
        </p:txBody>
      </p:sp>
      <p:sp>
        <p:nvSpPr>
          <p:cNvPr id="63491" name="Rectangle 3"/>
          <p:cNvSpPr>
            <a:spLocks noGrp="1" noChangeArrowheads="1"/>
          </p:cNvSpPr>
          <p:nvPr>
            <p:ph idx="1"/>
          </p:nvPr>
        </p:nvSpPr>
        <p:spPr>
          <a:xfrm>
            <a:off x="533400" y="1600200"/>
            <a:ext cx="8610600" cy="4267200"/>
          </a:xfrm>
        </p:spPr>
        <p:txBody>
          <a:bodyPr/>
          <a:lstStyle/>
          <a:p>
            <a:pPr marL="117475" indent="-117475" eaLnBrk="1" hangingPunct="1">
              <a:buFontTx/>
              <a:buNone/>
              <a:defRPr/>
            </a:pPr>
            <a:r>
              <a:rPr lang="en-US" sz="1800" b="1" dirty="0" smtClean="0">
                <a:solidFill>
                  <a:srgbClr val="BB813B"/>
                </a:solidFill>
              </a:rPr>
              <a:t>Focus – Visual communication is our only business!</a:t>
            </a:r>
          </a:p>
          <a:p>
            <a:pPr marL="582930" lvl="1" indent="-182880" eaLnBrk="1" hangingPunct="1">
              <a:buBlip>
                <a:blip r:embed="rId3"/>
              </a:buBlip>
              <a:defRPr/>
            </a:pPr>
            <a:r>
              <a:rPr lang="en-US" sz="1400" dirty="0" smtClean="0">
                <a:solidFill>
                  <a:srgbClr val="5F604B"/>
                </a:solidFill>
              </a:rPr>
              <a:t>  Consultative approach (business and technology)</a:t>
            </a:r>
          </a:p>
          <a:p>
            <a:pPr marL="117475" indent="-117475" eaLnBrk="1" hangingPunct="1">
              <a:buFontTx/>
              <a:buNone/>
              <a:defRPr/>
            </a:pPr>
            <a:endParaRPr lang="en-US" sz="1100" dirty="0" smtClean="0"/>
          </a:p>
          <a:p>
            <a:pPr marL="0" indent="-117475" eaLnBrk="1" hangingPunct="1">
              <a:buFontTx/>
              <a:buNone/>
              <a:defRPr/>
            </a:pPr>
            <a:r>
              <a:rPr lang="en-US" sz="1800" b="1" dirty="0" smtClean="0">
                <a:solidFill>
                  <a:srgbClr val="BB813B"/>
                </a:solidFill>
              </a:rPr>
              <a:t>Solution Provider using industry-leading vendors</a:t>
            </a:r>
          </a:p>
          <a:p>
            <a:pPr marL="582930" lvl="1" indent="-182880" eaLnBrk="1" hangingPunct="1">
              <a:buBlip>
                <a:blip r:embed="rId3"/>
              </a:buBlip>
              <a:defRPr/>
            </a:pPr>
            <a:r>
              <a:rPr lang="en-US" sz="1400" dirty="0" smtClean="0">
                <a:solidFill>
                  <a:srgbClr val="5F604B"/>
                </a:solidFill>
              </a:rPr>
              <a:t>  Multiple vendor experience including Cisco, Polycom and LifeSize</a:t>
            </a:r>
          </a:p>
          <a:p>
            <a:pPr marL="182880" indent="-117475" eaLnBrk="1" hangingPunct="1">
              <a:defRPr/>
            </a:pPr>
            <a:endParaRPr lang="en-US" sz="1100" dirty="0" smtClean="0"/>
          </a:p>
          <a:p>
            <a:pPr marL="117475" indent="-117475" eaLnBrk="1" hangingPunct="1">
              <a:buFontTx/>
              <a:buNone/>
              <a:defRPr/>
            </a:pPr>
            <a:r>
              <a:rPr lang="en-US" sz="1800" b="1" dirty="0" smtClean="0">
                <a:solidFill>
                  <a:srgbClr val="BB813B"/>
                </a:solidFill>
              </a:rPr>
              <a:t>Video Guidance “Cloud-based” services “Video as a Service”</a:t>
            </a:r>
          </a:p>
          <a:p>
            <a:pPr marL="582930" lvl="1" indent="-182880" eaLnBrk="1" hangingPunct="1">
              <a:buBlip>
                <a:blip r:embed="rId3"/>
              </a:buBlip>
              <a:defRPr/>
            </a:pPr>
            <a:r>
              <a:rPr lang="en-US" sz="1400" dirty="0" smtClean="0">
                <a:solidFill>
                  <a:srgbClr val="5F604B"/>
                </a:solidFill>
              </a:rPr>
              <a:t>  VG Connect™ - A comprehensive, outsourced solution to ensure burden-free video conferencing</a:t>
            </a:r>
          </a:p>
          <a:p>
            <a:pPr marL="582930" lvl="1" indent="-182880" eaLnBrk="1" hangingPunct="1">
              <a:buFontTx/>
              <a:buNone/>
              <a:defRPr/>
            </a:pPr>
            <a:endParaRPr lang="en-US" sz="1100" dirty="0" smtClean="0"/>
          </a:p>
          <a:p>
            <a:pPr marL="117475" indent="-117475" eaLnBrk="1" hangingPunct="1">
              <a:buFontTx/>
              <a:buNone/>
              <a:defRPr/>
            </a:pPr>
            <a:r>
              <a:rPr lang="en-US" sz="1800" b="1" dirty="0" smtClean="0">
                <a:solidFill>
                  <a:srgbClr val="BB813B"/>
                </a:solidFill>
              </a:rPr>
              <a:t>Video Guidance ONE CALL philosophy &amp; program</a:t>
            </a:r>
          </a:p>
          <a:p>
            <a:pPr marL="692150" lvl="1" indent="-290513" eaLnBrk="1" hangingPunct="1">
              <a:buBlip>
                <a:blip r:embed="rId3"/>
              </a:buBlip>
              <a:defRPr/>
            </a:pPr>
            <a:r>
              <a:rPr lang="en-US" sz="1400" dirty="0" smtClean="0">
                <a:solidFill>
                  <a:srgbClr val="5F604B"/>
                </a:solidFill>
              </a:rPr>
              <a:t>Video Guidance understands that conferencing technologies are vital communication tools   essential to the success of your business</a:t>
            </a:r>
          </a:p>
          <a:p>
            <a:pPr marL="182880" indent="-117475" eaLnBrk="1" hangingPunct="1">
              <a:defRPr/>
            </a:pPr>
            <a:endParaRPr lang="en-US" sz="1100" dirty="0" smtClean="0"/>
          </a:p>
          <a:p>
            <a:pPr marL="117475" indent="-117475" eaLnBrk="1" hangingPunct="1">
              <a:buFontTx/>
              <a:buNone/>
              <a:defRPr/>
            </a:pPr>
            <a:r>
              <a:rPr lang="en-US" sz="1800" b="1" dirty="0" smtClean="0">
                <a:solidFill>
                  <a:srgbClr val="BB813B"/>
                </a:solidFill>
              </a:rPr>
              <a:t>Consultative A/V Integration services</a:t>
            </a:r>
          </a:p>
          <a:p>
            <a:pPr marL="582930" lvl="1" indent="-182880" eaLnBrk="1" hangingPunct="1">
              <a:buBlip>
                <a:blip r:embed="rId3"/>
              </a:buBlip>
              <a:defRPr/>
            </a:pPr>
            <a:r>
              <a:rPr lang="en-US" sz="1400" dirty="0" smtClean="0">
                <a:solidFill>
                  <a:srgbClr val="5F604B"/>
                </a:solidFill>
              </a:rPr>
              <a:t>  Our integration teams will formulate optimized solutions that exceeds your immediate needs.	</a:t>
            </a:r>
          </a:p>
          <a:p>
            <a:pPr marL="182880" indent="-117475" eaLnBrk="1" hangingPunct="1">
              <a:defRPr/>
            </a:pPr>
            <a:endParaRPr lang="en-US" sz="1400" dirty="0" smtClean="0"/>
          </a:p>
        </p:txBody>
      </p:sp>
    </p:spTree>
  </p:cSld>
  <p:clrMapOvr>
    <a:masterClrMapping/>
  </p:clrMapOvr>
  <p:transition advTm="5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12700" y="0"/>
            <a:ext cx="9131300" cy="1295400"/>
          </a:xfrm>
        </p:spPr>
        <p:txBody>
          <a:bodyPr/>
          <a:lstStyle/>
          <a:p>
            <a:pPr eaLnBrk="1" hangingPunct="1"/>
            <a:r>
              <a:rPr lang="en-US" sz="4000" dirty="0" smtClean="0">
                <a:effectLst>
                  <a:outerShdw blurRad="38100" dist="38100" dir="2700000" algn="tl">
                    <a:srgbClr val="000000">
                      <a:alpha val="43137"/>
                    </a:srgbClr>
                  </a:outerShdw>
                </a:effectLst>
              </a:rPr>
              <a:t>Questions</a:t>
            </a:r>
          </a:p>
        </p:txBody>
      </p:sp>
      <p:sp>
        <p:nvSpPr>
          <p:cNvPr id="37891" name="Content Placeholder 1"/>
          <p:cNvSpPr>
            <a:spLocks noGrp="1"/>
          </p:cNvSpPr>
          <p:nvPr>
            <p:ph idx="1"/>
          </p:nvPr>
        </p:nvSpPr>
        <p:spPr/>
        <p:txBody>
          <a:bodyPr/>
          <a:lstStyle/>
          <a:p>
            <a:pPr marL="514350" indent="-514350" eaLnBrk="1" hangingPunct="1">
              <a:buFontTx/>
              <a:buAutoNum type="arabicPeriod"/>
            </a:pPr>
            <a:endParaRPr lang="en-US" dirty="0" smtClean="0"/>
          </a:p>
          <a:p>
            <a:pPr marL="0" indent="0" eaLnBrk="1" hangingPunct="1">
              <a:buNone/>
            </a:pPr>
            <a:r>
              <a:rPr lang="en-US" dirty="0" smtClean="0">
                <a:solidFill>
                  <a:srgbClr val="5F604B"/>
                </a:solidFill>
              </a:rPr>
              <a:t> </a:t>
            </a:r>
          </a:p>
        </p:txBody>
      </p:sp>
      <p:pic>
        <p:nvPicPr>
          <p:cNvPr id="4" name="Picture 2" descr="C:\Users\MWerch.VIDEOGUIDANCE\AppData\Local\Microsoft\Windows\Temporary Internet Files\Content.IE5\2CWYJ7HK\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286000"/>
            <a:ext cx="2227706" cy="263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732067"/>
      </p:ext>
    </p:extLst>
  </p:cSld>
  <p:clrMapOvr>
    <a:masterClrMapping/>
  </p:clrMapOvr>
  <p:transition advTm="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lstStyle/>
          <a:p>
            <a:r>
              <a:rPr lang="en-US" sz="3800" dirty="0" smtClean="0">
                <a:effectLst>
                  <a:outerShdw blurRad="38100" dist="38100" dir="2700000" algn="tl">
                    <a:srgbClr val="000000">
                      <a:alpha val="43137"/>
                    </a:srgbClr>
                  </a:outerShdw>
                </a:effectLst>
              </a:rPr>
              <a:t>Video Conferencing is Changing</a:t>
            </a:r>
            <a:endParaRPr lang="en-US" sz="3800" dirty="0">
              <a:effectLst>
                <a:outerShdw blurRad="38100" dist="38100" dir="2700000" algn="tl">
                  <a:srgbClr val="000000">
                    <a:alpha val="43137"/>
                  </a:srgbClr>
                </a:outerShdw>
              </a:effectLst>
            </a:endParaRPr>
          </a:p>
        </p:txBody>
      </p:sp>
      <p:grpSp>
        <p:nvGrpSpPr>
          <p:cNvPr id="28" name="Group 27"/>
          <p:cNvGrpSpPr/>
          <p:nvPr/>
        </p:nvGrpSpPr>
        <p:grpSpPr>
          <a:xfrm>
            <a:off x="95588" y="1295400"/>
            <a:ext cx="8918454" cy="4800599"/>
            <a:chOff x="247968" y="1324926"/>
            <a:chExt cx="8539571" cy="550240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1544" y="1324926"/>
              <a:ext cx="1985193" cy="2068571"/>
            </a:xfrm>
            <a:prstGeom prst="rect">
              <a:avLst/>
            </a:prstGeom>
            <a:effectLst>
              <a:outerShdw blurRad="177800" dir="18900000" sy="23000" kx="-1200000" algn="bl" rotWithShape="0">
                <a:prstClr val="black">
                  <a:alpha val="2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5865" y="1387329"/>
              <a:ext cx="1984207" cy="1946410"/>
            </a:xfrm>
            <a:prstGeom prst="rect">
              <a:avLst/>
            </a:prstGeom>
          </p:spPr>
        </p:pic>
        <p:sp>
          <p:nvSpPr>
            <p:cNvPr id="6" name="Chevron 5"/>
            <p:cNvSpPr/>
            <p:nvPr/>
          </p:nvSpPr>
          <p:spPr>
            <a:xfrm>
              <a:off x="3759968" y="1761625"/>
              <a:ext cx="1013013" cy="1207415"/>
            </a:xfrm>
            <a:prstGeom prst="chevron">
              <a:avLst/>
            </a:prstGeom>
            <a:gradFill flip="none" rotWithShape="1">
              <a:gsLst>
                <a:gs pos="0">
                  <a:sysClr val="windowText" lastClr="000000">
                    <a:lumMod val="65000"/>
                    <a:lumOff val="35000"/>
                    <a:shade val="30000"/>
                    <a:satMod val="115000"/>
                  </a:sysClr>
                </a:gs>
                <a:gs pos="50000">
                  <a:sysClr val="windowText" lastClr="000000">
                    <a:lumMod val="65000"/>
                    <a:lumOff val="35000"/>
                    <a:shade val="67500"/>
                    <a:satMod val="115000"/>
                  </a:sysClr>
                </a:gs>
                <a:gs pos="100000">
                  <a:sysClr val="windowText" lastClr="000000">
                    <a:lumMod val="65000"/>
                    <a:lumOff val="35000"/>
                    <a:shade val="100000"/>
                    <a:satMod val="115000"/>
                  </a:sysClr>
                </a:gs>
              </a:gsLst>
              <a:lin ang="2700000" scaled="1"/>
              <a:tileRect/>
            </a:gra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fontAlgn="auto">
                <a:spcBef>
                  <a:spcPts val="0"/>
                </a:spcBef>
                <a:spcAft>
                  <a:spcPts val="0"/>
                </a:spcAft>
                <a:defRPr/>
              </a:pPr>
              <a:endParaRPr lang="en-US" sz="1800" kern="0" dirty="0">
                <a:solidFill>
                  <a:sysClr val="windowText" lastClr="000000"/>
                </a:solidFill>
                <a:latin typeface="Calibri"/>
                <a:cs typeface="+mn-cs"/>
              </a:endParaRPr>
            </a:p>
          </p:txBody>
        </p:sp>
        <p:sp>
          <p:nvSpPr>
            <p:cNvPr id="13" name="TextBox 12"/>
            <p:cNvSpPr txBox="1"/>
            <p:nvPr/>
          </p:nvSpPr>
          <p:spPr>
            <a:xfrm>
              <a:off x="1980511" y="3421079"/>
              <a:ext cx="2553698" cy="2998550"/>
            </a:xfrm>
            <a:prstGeom prst="rect">
              <a:avLst/>
            </a:prstGeom>
            <a:noFill/>
          </p:spPr>
          <p:txBody>
            <a:bodyPr wrap="square" rtlCol="0" anchor="ctr">
              <a:spAutoFit/>
            </a:bodyPr>
            <a:lstStyle/>
            <a:p>
              <a:pPr algn="r" eaLnBrk="0" hangingPunct="0">
                <a:spcAft>
                  <a:spcPts val="600"/>
                </a:spcAft>
              </a:pPr>
              <a:r>
                <a:rPr lang="en-US" sz="2400" dirty="0" smtClean="0">
                  <a:solidFill>
                    <a:srgbClr val="333399">
                      <a:lumMod val="75000"/>
                    </a:srgbClr>
                  </a:solidFill>
                </a:rPr>
                <a:t>Conference room</a:t>
              </a:r>
            </a:p>
            <a:p>
              <a:pPr algn="r" eaLnBrk="0" hangingPunct="0">
                <a:spcAft>
                  <a:spcPts val="600"/>
                </a:spcAft>
              </a:pPr>
              <a:r>
                <a:rPr lang="en-US" sz="2400" dirty="0" smtClean="0">
                  <a:solidFill>
                    <a:srgbClr val="333399">
                      <a:lumMod val="75000"/>
                    </a:srgbClr>
                  </a:solidFill>
                </a:rPr>
                <a:t>Full Service</a:t>
              </a:r>
            </a:p>
            <a:p>
              <a:pPr algn="r" eaLnBrk="0" hangingPunct="0">
                <a:spcAft>
                  <a:spcPts val="600"/>
                </a:spcAft>
              </a:pPr>
              <a:r>
                <a:rPr lang="en-US" sz="2400" dirty="0" smtClean="0">
                  <a:solidFill>
                    <a:srgbClr val="333399">
                      <a:lumMod val="75000"/>
                    </a:srgbClr>
                  </a:solidFill>
                </a:rPr>
                <a:t>Premise-based Hardware</a:t>
              </a:r>
            </a:p>
            <a:p>
              <a:pPr algn="r" eaLnBrk="0" hangingPunct="0">
                <a:spcAft>
                  <a:spcPts val="600"/>
                </a:spcAft>
              </a:pPr>
              <a:r>
                <a:rPr lang="en-US" sz="2400" dirty="0" smtClean="0">
                  <a:solidFill>
                    <a:srgbClr val="333399">
                      <a:lumMod val="75000"/>
                    </a:srgbClr>
                  </a:solidFill>
                </a:rPr>
                <a:t>Dedicated app</a:t>
              </a:r>
            </a:p>
            <a:p>
              <a:pPr algn="r" eaLnBrk="0" hangingPunct="0">
                <a:spcAft>
                  <a:spcPts val="600"/>
                </a:spcAft>
              </a:pPr>
              <a:r>
                <a:rPr lang="en-US" sz="2400" dirty="0" smtClean="0">
                  <a:solidFill>
                    <a:srgbClr val="333399">
                      <a:lumMod val="75000"/>
                    </a:srgbClr>
                  </a:solidFill>
                </a:rPr>
                <a:t>Travel savings</a:t>
              </a:r>
            </a:p>
          </p:txBody>
        </p:sp>
        <p:sp>
          <p:nvSpPr>
            <p:cNvPr id="14" name="TextBox 13"/>
            <p:cNvSpPr txBox="1"/>
            <p:nvPr/>
          </p:nvSpPr>
          <p:spPr>
            <a:xfrm>
              <a:off x="5555689" y="3317259"/>
              <a:ext cx="3064437" cy="3510068"/>
            </a:xfrm>
            <a:prstGeom prst="rect">
              <a:avLst/>
            </a:prstGeom>
            <a:noFill/>
          </p:spPr>
          <p:txBody>
            <a:bodyPr wrap="square" rtlCol="0" anchor="ctr">
              <a:spAutoFit/>
            </a:bodyPr>
            <a:lstStyle/>
            <a:p>
              <a:pPr eaLnBrk="0" hangingPunct="0">
                <a:spcAft>
                  <a:spcPts val="600"/>
                </a:spcAft>
              </a:pPr>
              <a:r>
                <a:rPr lang="en-US" sz="2400" dirty="0" smtClean="0">
                  <a:solidFill>
                    <a:srgbClr val="333399">
                      <a:lumMod val="75000"/>
                    </a:srgbClr>
                  </a:solidFill>
                </a:rPr>
                <a:t>Desktop &amp; mobile </a:t>
              </a:r>
            </a:p>
            <a:p>
              <a:pPr eaLnBrk="0" hangingPunct="0">
                <a:spcAft>
                  <a:spcPts val="600"/>
                </a:spcAft>
              </a:pPr>
              <a:r>
                <a:rPr lang="en-US" sz="2400" dirty="0" smtClean="0">
                  <a:solidFill>
                    <a:srgbClr val="333399">
                      <a:lumMod val="75000"/>
                    </a:srgbClr>
                  </a:solidFill>
                </a:rPr>
                <a:t>Self Service</a:t>
              </a:r>
            </a:p>
            <a:p>
              <a:pPr eaLnBrk="0" hangingPunct="0">
                <a:spcAft>
                  <a:spcPts val="600"/>
                </a:spcAft>
              </a:pPr>
              <a:r>
                <a:rPr lang="en-US" sz="2400" dirty="0" smtClean="0">
                  <a:solidFill>
                    <a:srgbClr val="333399">
                      <a:lumMod val="75000"/>
                    </a:srgbClr>
                  </a:solidFill>
                </a:rPr>
                <a:t>Cloud-based</a:t>
              </a:r>
            </a:p>
            <a:p>
              <a:pPr eaLnBrk="0" hangingPunct="0">
                <a:spcAft>
                  <a:spcPts val="600"/>
                </a:spcAft>
              </a:pPr>
              <a:r>
                <a:rPr lang="en-US" sz="2400" dirty="0" smtClean="0">
                  <a:solidFill>
                    <a:srgbClr val="333399">
                      <a:lumMod val="75000"/>
                    </a:srgbClr>
                  </a:solidFill>
                </a:rPr>
                <a:t>Software </a:t>
              </a:r>
            </a:p>
            <a:p>
              <a:pPr eaLnBrk="0" hangingPunct="0">
                <a:spcAft>
                  <a:spcPts val="600"/>
                </a:spcAft>
              </a:pPr>
              <a:r>
                <a:rPr lang="en-US" sz="2400" dirty="0" smtClean="0">
                  <a:solidFill>
                    <a:srgbClr val="333399">
                      <a:lumMod val="75000"/>
                    </a:srgbClr>
                  </a:solidFill>
                </a:rPr>
                <a:t>Browser &amp; UC-based </a:t>
              </a:r>
            </a:p>
            <a:p>
              <a:pPr eaLnBrk="0" hangingPunct="0">
                <a:spcAft>
                  <a:spcPts val="0"/>
                </a:spcAft>
              </a:pPr>
              <a:r>
                <a:rPr lang="en-US" sz="2400" dirty="0" smtClean="0">
                  <a:solidFill>
                    <a:srgbClr val="333399">
                      <a:lumMod val="75000"/>
                    </a:srgbClr>
                  </a:solidFill>
                </a:rPr>
                <a:t>Innovation, decision making</a:t>
              </a:r>
              <a:r>
                <a:rPr lang="en-US" sz="2400" dirty="0">
                  <a:solidFill>
                    <a:srgbClr val="333399">
                      <a:lumMod val="75000"/>
                    </a:srgbClr>
                  </a:solidFill>
                </a:rPr>
                <a:t> </a:t>
              </a:r>
              <a:r>
                <a:rPr lang="en-US" sz="2400" dirty="0" smtClean="0">
                  <a:solidFill>
                    <a:srgbClr val="333399">
                      <a:lumMod val="75000"/>
                    </a:srgbClr>
                  </a:solidFill>
                </a:rPr>
                <a:t>&amp; retention</a:t>
              </a:r>
            </a:p>
          </p:txBody>
        </p:sp>
        <p:sp>
          <p:nvSpPr>
            <p:cNvPr id="15" name="Right Arrow 14"/>
            <p:cNvSpPr/>
            <p:nvPr/>
          </p:nvSpPr>
          <p:spPr bwMode="auto">
            <a:xfrm>
              <a:off x="4625991" y="3568557"/>
              <a:ext cx="783772" cy="20188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endParaRPr>
            </a:p>
          </p:txBody>
        </p:sp>
        <p:sp>
          <p:nvSpPr>
            <p:cNvPr id="19" name="Right Arrow 18"/>
            <p:cNvSpPr/>
            <p:nvPr/>
          </p:nvSpPr>
          <p:spPr bwMode="auto">
            <a:xfrm>
              <a:off x="4625991" y="4092596"/>
              <a:ext cx="783772" cy="20188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endParaRPr>
            </a:p>
          </p:txBody>
        </p:sp>
        <p:sp>
          <p:nvSpPr>
            <p:cNvPr id="20" name="Right Arrow 19"/>
            <p:cNvSpPr/>
            <p:nvPr/>
          </p:nvSpPr>
          <p:spPr bwMode="auto">
            <a:xfrm>
              <a:off x="4625991" y="4529294"/>
              <a:ext cx="783772" cy="20188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endParaRPr>
            </a:p>
          </p:txBody>
        </p:sp>
        <p:sp>
          <p:nvSpPr>
            <p:cNvPr id="21" name="Right Arrow 20"/>
            <p:cNvSpPr/>
            <p:nvPr/>
          </p:nvSpPr>
          <p:spPr bwMode="auto">
            <a:xfrm>
              <a:off x="4625991" y="5053332"/>
              <a:ext cx="783772" cy="20188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endParaRPr>
            </a:p>
          </p:txBody>
        </p:sp>
        <p:sp>
          <p:nvSpPr>
            <p:cNvPr id="22" name="Right Arrow 21"/>
            <p:cNvSpPr/>
            <p:nvPr/>
          </p:nvSpPr>
          <p:spPr bwMode="auto">
            <a:xfrm>
              <a:off x="4625991" y="5490031"/>
              <a:ext cx="783772" cy="20188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endParaRPr>
            </a:p>
          </p:txBody>
        </p:sp>
        <p:sp>
          <p:nvSpPr>
            <p:cNvPr id="17" name="Right Arrow 16"/>
            <p:cNvSpPr/>
            <p:nvPr/>
          </p:nvSpPr>
          <p:spPr bwMode="auto">
            <a:xfrm>
              <a:off x="4625991" y="6014069"/>
              <a:ext cx="783772" cy="20188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endParaRPr>
            </a:p>
          </p:txBody>
        </p:sp>
        <p:cxnSp>
          <p:nvCxnSpPr>
            <p:cNvPr id="23" name="Straight Connector 22"/>
            <p:cNvCxnSpPr/>
            <p:nvPr/>
          </p:nvCxnSpPr>
          <p:spPr bwMode="auto">
            <a:xfrm>
              <a:off x="278969" y="4859359"/>
              <a:ext cx="8508570" cy="4649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340964" y="5851093"/>
              <a:ext cx="8446575" cy="154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5" name="TextBox 24"/>
            <p:cNvSpPr txBox="1"/>
            <p:nvPr/>
          </p:nvSpPr>
          <p:spPr>
            <a:xfrm>
              <a:off x="247968" y="3936567"/>
              <a:ext cx="2557220" cy="529156"/>
            </a:xfrm>
            <a:prstGeom prst="rect">
              <a:avLst/>
            </a:prstGeom>
            <a:noFill/>
          </p:spPr>
          <p:txBody>
            <a:bodyPr wrap="square" rtlCol="0">
              <a:spAutoFit/>
            </a:bodyPr>
            <a:lstStyle/>
            <a:p>
              <a:pPr eaLnBrk="0" hangingPunct="0"/>
              <a:r>
                <a:rPr lang="en-US" sz="2400" dirty="0" smtClean="0">
                  <a:solidFill>
                    <a:srgbClr val="BB813B"/>
                  </a:solidFill>
                </a:rPr>
                <a:t>Deployments</a:t>
              </a:r>
              <a:endParaRPr lang="en-US" sz="2400" dirty="0">
                <a:solidFill>
                  <a:srgbClr val="BB813B"/>
                </a:solidFill>
              </a:endParaRPr>
            </a:p>
          </p:txBody>
        </p:sp>
        <p:sp>
          <p:nvSpPr>
            <p:cNvPr id="26" name="TextBox 25"/>
            <p:cNvSpPr txBox="1"/>
            <p:nvPr/>
          </p:nvSpPr>
          <p:spPr>
            <a:xfrm>
              <a:off x="247968" y="4894882"/>
              <a:ext cx="2557220" cy="529156"/>
            </a:xfrm>
            <a:prstGeom prst="rect">
              <a:avLst/>
            </a:prstGeom>
            <a:noFill/>
          </p:spPr>
          <p:txBody>
            <a:bodyPr wrap="square" rtlCol="0">
              <a:spAutoFit/>
            </a:bodyPr>
            <a:lstStyle/>
            <a:p>
              <a:pPr eaLnBrk="0" hangingPunct="0">
                <a:spcBef>
                  <a:spcPts val="1200"/>
                </a:spcBef>
              </a:pPr>
              <a:r>
                <a:rPr lang="en-US" sz="2400" dirty="0" smtClean="0">
                  <a:solidFill>
                    <a:srgbClr val="BB813B"/>
                  </a:solidFill>
                </a:rPr>
                <a:t>Technology</a:t>
              </a:r>
              <a:endParaRPr lang="en-US" sz="2400" dirty="0">
                <a:solidFill>
                  <a:srgbClr val="BB813B"/>
                </a:solidFill>
              </a:endParaRPr>
            </a:p>
          </p:txBody>
        </p:sp>
        <p:sp>
          <p:nvSpPr>
            <p:cNvPr id="27" name="TextBox 26"/>
            <p:cNvSpPr txBox="1"/>
            <p:nvPr/>
          </p:nvSpPr>
          <p:spPr>
            <a:xfrm>
              <a:off x="247968" y="5837696"/>
              <a:ext cx="2557220" cy="529156"/>
            </a:xfrm>
            <a:prstGeom prst="rect">
              <a:avLst/>
            </a:prstGeom>
            <a:noFill/>
          </p:spPr>
          <p:txBody>
            <a:bodyPr wrap="square" rtlCol="0">
              <a:spAutoFit/>
            </a:bodyPr>
            <a:lstStyle/>
            <a:p>
              <a:pPr eaLnBrk="0" hangingPunct="0"/>
              <a:r>
                <a:rPr lang="en-US" sz="2400" dirty="0" smtClean="0">
                  <a:solidFill>
                    <a:srgbClr val="BB813B"/>
                  </a:solidFill>
                </a:rPr>
                <a:t>Customer Focus</a:t>
              </a:r>
              <a:endParaRPr lang="en-US" sz="2400" dirty="0">
                <a:solidFill>
                  <a:srgbClr val="BB813B"/>
                </a:solidFill>
              </a:endParaRPr>
            </a:p>
          </p:txBody>
        </p:sp>
      </p:grpSp>
    </p:spTree>
    <p:extLst>
      <p:ext uri="{BB962C8B-B14F-4D97-AF65-F5344CB8AC3E}">
        <p14:creationId xmlns:p14="http://schemas.microsoft.com/office/powerpoint/2010/main" val="4242267871"/>
      </p:ext>
    </p:extLst>
  </p:cSld>
  <p:clrMapOvr>
    <a:masterClrMapping/>
  </p:clrMapOvr>
  <p:transition advTm="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0"/>
            <a:ext cx="9131300" cy="1295400"/>
          </a:xfrm>
        </p:spPr>
        <p:txBody>
          <a:bodyPr anchor="ctr"/>
          <a:lstStyle/>
          <a:p>
            <a:r>
              <a:rPr lang="en-US" sz="3600" dirty="0" smtClean="0">
                <a:effectLst>
                  <a:outerShdw blurRad="38100" dist="38100" dir="2700000" algn="tl">
                    <a:srgbClr val="000000">
                      <a:alpha val="43137"/>
                    </a:srgbClr>
                  </a:outerShdw>
                </a:effectLst>
              </a:rPr>
              <a:t>Visual Collaboration is expanding to</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 PCs, Tablets and Phones</a:t>
            </a:r>
            <a:endParaRPr lang="en-US" sz="3600" dirty="0">
              <a:effectLst>
                <a:outerShdw blurRad="38100" dist="38100" dir="2700000" algn="tl">
                  <a:srgbClr val="000000">
                    <a:alpha val="43137"/>
                  </a:srgbClr>
                </a:outerShdw>
              </a:effectLst>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1752600" y="1676401"/>
            <a:ext cx="5715000" cy="2743199"/>
          </a:xfrm>
          <a:prstGeom prst="rect">
            <a:avLst/>
          </a:prstGeom>
          <a:noFill/>
          <a:ln w="9525">
            <a:noFill/>
            <a:miter lim="800000"/>
            <a:headEnd/>
            <a:tailEnd/>
          </a:ln>
        </p:spPr>
      </p:pic>
      <p:sp>
        <p:nvSpPr>
          <p:cNvPr id="5" name="TextBox 4"/>
          <p:cNvSpPr txBox="1"/>
          <p:nvPr/>
        </p:nvSpPr>
        <p:spPr>
          <a:xfrm>
            <a:off x="762000" y="4724400"/>
            <a:ext cx="7696200" cy="877163"/>
          </a:xfrm>
          <a:prstGeom prst="rect">
            <a:avLst/>
          </a:prstGeom>
          <a:noFill/>
        </p:spPr>
        <p:txBody>
          <a:bodyPr wrap="square" rtlCol="0">
            <a:spAutoFit/>
          </a:bodyPr>
          <a:lstStyle/>
          <a:p>
            <a:pPr algn="ctr"/>
            <a:r>
              <a:rPr lang="en-US" dirty="0" smtClean="0">
                <a:solidFill>
                  <a:srgbClr val="BB813B"/>
                </a:solidFill>
              </a:rPr>
              <a:t>The conference room and desktop model is being replaced by a model where the workspace uses communications and collaboration software that runs on any device, any place, and any network.</a:t>
            </a:r>
            <a:endParaRPr lang="en-US" dirty="0">
              <a:solidFill>
                <a:srgbClr val="BB813B"/>
              </a:solidFill>
            </a:endParaRPr>
          </a:p>
        </p:txBody>
      </p:sp>
    </p:spTree>
  </p:cSld>
  <p:clrMapOvr>
    <a:masterClrMapping/>
  </p:clrMapOvr>
  <p:transition advTm="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096000"/>
          </a:xfrm>
          <a:prstGeom prst="rect">
            <a:avLst/>
          </a:prstGeom>
          <a:noFill/>
          <a:ln>
            <a:noFill/>
          </a:ln>
        </p:spPr>
      </p:pic>
    </p:spTree>
    <p:extLst>
      <p:ext uri="{BB962C8B-B14F-4D97-AF65-F5344CB8AC3E}">
        <p14:creationId xmlns:p14="http://schemas.microsoft.com/office/powerpoint/2010/main" val="2949265743"/>
      </p:ext>
    </p:extLst>
  </p:cSld>
  <p:clrMapOvr>
    <a:masterClrMapping/>
  </p:clrMapOvr>
  <p:transition advTm="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700" y="0"/>
            <a:ext cx="9131300" cy="1295400"/>
          </a:xfrm>
        </p:spPr>
        <p:txBody>
          <a:bodyPr>
            <a:noAutofit/>
          </a:bodyPr>
          <a:lstStyle/>
          <a:p>
            <a:r>
              <a:rPr lang="en-US" sz="3600" dirty="0" smtClean="0">
                <a:effectLst>
                  <a:outerShdw blurRad="38100" dist="38100" dir="2700000" algn="tl">
                    <a:srgbClr val="000000">
                      <a:alpha val="43137"/>
                    </a:srgbClr>
                  </a:outerShdw>
                </a:effectLst>
              </a:rPr>
              <a:t>New Standard in Communication?  </a:t>
            </a:r>
            <a:endParaRPr lang="en-US" sz="3600" b="1" dirty="0">
              <a:effectLst>
                <a:outerShdw blurRad="38100" dist="38100" dir="2700000" algn="tl">
                  <a:srgbClr val="000000">
                    <a:alpha val="43137"/>
                  </a:srgbClr>
                </a:outerShdw>
              </a:effectLst>
            </a:endParaRPr>
          </a:p>
        </p:txBody>
      </p:sp>
      <p:sp>
        <p:nvSpPr>
          <p:cNvPr id="14" name="Rectangle 13"/>
          <p:cNvSpPr/>
          <p:nvPr/>
        </p:nvSpPr>
        <p:spPr>
          <a:xfrm>
            <a:off x="914400" y="2286000"/>
            <a:ext cx="3047999" cy="677108"/>
          </a:xfrm>
          <a:prstGeom prst="rect">
            <a:avLst/>
          </a:prstGeom>
        </p:spPr>
        <p:txBody>
          <a:bodyPr wrap="square">
            <a:spAutoFit/>
          </a:bodyPr>
          <a:lstStyle/>
          <a:p>
            <a:pPr algn="ctr">
              <a:lnSpc>
                <a:spcPct val="95000"/>
              </a:lnSpc>
            </a:pPr>
            <a:r>
              <a:rPr lang="en-US" sz="2000" dirty="0" smtClean="0">
                <a:solidFill>
                  <a:schemeClr val="tx2"/>
                </a:solidFill>
                <a:ea typeface="Museo Sans 700" pitchFamily="50" charset="0"/>
                <a:cs typeface="Museo Sans 700" pitchFamily="50" charset="0"/>
                <a:sym typeface="Museo Sans 700" pitchFamily="50" charset="0"/>
              </a:rPr>
              <a:t>Increase in active video soft client users</a:t>
            </a:r>
            <a:r>
              <a:rPr lang="en-US" sz="2000" baseline="30000" dirty="0" smtClean="0">
                <a:solidFill>
                  <a:schemeClr val="tx2"/>
                </a:solidFill>
                <a:ea typeface="Museo Sans 700" pitchFamily="50" charset="0"/>
                <a:cs typeface="Museo Sans 700" pitchFamily="50" charset="0"/>
                <a:sym typeface="Museo Sans 700" pitchFamily="50" charset="0"/>
              </a:rPr>
              <a:t>1</a:t>
            </a:r>
            <a:endParaRPr lang="en-US" sz="2000" baseline="30000" dirty="0">
              <a:solidFill>
                <a:schemeClr val="tx2"/>
              </a:solidFill>
              <a:ea typeface="Museo Sans 700" pitchFamily="50" charset="0"/>
              <a:cs typeface="Museo Sans 700" pitchFamily="50" charset="0"/>
              <a:sym typeface="Museo Sans 700" pitchFamily="50" charset="0"/>
            </a:endParaRPr>
          </a:p>
        </p:txBody>
      </p:sp>
      <p:sp>
        <p:nvSpPr>
          <p:cNvPr id="22" name="Rectangle 26"/>
          <p:cNvSpPr>
            <a:spLocks noChangeArrowheads="1"/>
          </p:cNvSpPr>
          <p:nvPr/>
        </p:nvSpPr>
        <p:spPr bwMode="auto">
          <a:xfrm>
            <a:off x="1044747" y="1371600"/>
            <a:ext cx="2917653" cy="1087968"/>
          </a:xfrm>
          <a:prstGeom prst="rect">
            <a:avLst/>
          </a:prstGeom>
          <a:noFill/>
          <a:ln w="9525">
            <a:noFill/>
            <a:miter lim="800000"/>
            <a:headEnd/>
            <a:tailEnd/>
          </a:ln>
          <a:effectLst/>
        </p:spPr>
        <p:txBody>
          <a:bodyPr wrap="square" lIns="121899" tIns="60949" rIns="121899" bIns="60949">
            <a:spAutoFit/>
          </a:bodyPr>
          <a:lstStyle/>
          <a:p>
            <a:pPr algn="ctr" defTabSz="1218936" fontAlgn="base">
              <a:lnSpc>
                <a:spcPct val="95000"/>
              </a:lnSpc>
              <a:spcBef>
                <a:spcPct val="0"/>
              </a:spcBef>
              <a:spcAft>
                <a:spcPct val="0"/>
              </a:spcAft>
              <a:defRPr/>
            </a:pPr>
            <a:r>
              <a:rPr lang="en-US" sz="6600" b="1" dirty="0">
                <a:gradFill flip="none" rotWithShape="1">
                  <a:gsLst>
                    <a:gs pos="0">
                      <a:schemeClr val="accent2"/>
                    </a:gs>
                    <a:gs pos="100000">
                      <a:srgbClr val="1585E1"/>
                    </a:gs>
                  </a:gsLst>
                  <a:lin ang="16200000" scaled="1"/>
                  <a:tileRect/>
                </a:gradFill>
                <a:cs typeface="Arial" pitchFamily="34" charset="0"/>
                <a:sym typeface="Arial Bold" charset="0"/>
              </a:rPr>
              <a:t>340%</a:t>
            </a:r>
          </a:p>
        </p:txBody>
      </p:sp>
      <p:sp>
        <p:nvSpPr>
          <p:cNvPr id="27" name="Rectangle 26"/>
          <p:cNvSpPr/>
          <p:nvPr/>
        </p:nvSpPr>
        <p:spPr>
          <a:xfrm>
            <a:off x="4921076" y="2286000"/>
            <a:ext cx="3689524" cy="677108"/>
          </a:xfrm>
          <a:prstGeom prst="rect">
            <a:avLst/>
          </a:prstGeom>
        </p:spPr>
        <p:txBody>
          <a:bodyPr wrap="square">
            <a:spAutoFit/>
          </a:bodyPr>
          <a:lstStyle/>
          <a:p>
            <a:pPr algn="ctr">
              <a:lnSpc>
                <a:spcPct val="95000"/>
              </a:lnSpc>
            </a:pPr>
            <a:r>
              <a:rPr lang="en-US" sz="2000" dirty="0">
                <a:solidFill>
                  <a:schemeClr val="tx2"/>
                </a:solidFill>
                <a:ea typeface="Museo Sans 700" pitchFamily="50" charset="0"/>
                <a:cs typeface="Museo Sans 700" pitchFamily="50" charset="0"/>
                <a:sym typeface="Museo Sans 700" pitchFamily="50" charset="0"/>
              </a:rPr>
              <a:t>Of information workers will have video solutions by </a:t>
            </a:r>
            <a:r>
              <a:rPr lang="en-US" sz="2000" dirty="0" smtClean="0">
                <a:solidFill>
                  <a:schemeClr val="tx2"/>
                </a:solidFill>
                <a:ea typeface="Museo Sans 700" pitchFamily="50" charset="0"/>
                <a:cs typeface="Museo Sans 700" pitchFamily="50" charset="0"/>
                <a:sym typeface="Museo Sans 700" pitchFamily="50" charset="0"/>
              </a:rPr>
              <a:t>2016</a:t>
            </a:r>
            <a:r>
              <a:rPr lang="en-US" sz="2000" baseline="30000" dirty="0" smtClean="0">
                <a:solidFill>
                  <a:schemeClr val="tx2"/>
                </a:solidFill>
                <a:ea typeface="Museo Sans 700" pitchFamily="50" charset="0"/>
                <a:cs typeface="Museo Sans 700" pitchFamily="50" charset="0"/>
                <a:sym typeface="Museo Sans 700" pitchFamily="50" charset="0"/>
              </a:rPr>
              <a:t>2</a:t>
            </a:r>
            <a:endParaRPr lang="en-US" sz="2000" dirty="0">
              <a:solidFill>
                <a:schemeClr val="tx2"/>
              </a:solidFill>
              <a:ea typeface="Museo Sans 700" pitchFamily="50" charset="0"/>
              <a:cs typeface="Museo Sans 700" pitchFamily="50" charset="0"/>
              <a:sym typeface="Museo Sans 700" pitchFamily="50" charset="0"/>
            </a:endParaRPr>
          </a:p>
        </p:txBody>
      </p:sp>
      <p:sp>
        <p:nvSpPr>
          <p:cNvPr id="29" name="Rectangle 26"/>
          <p:cNvSpPr>
            <a:spLocks noChangeArrowheads="1"/>
          </p:cNvSpPr>
          <p:nvPr/>
        </p:nvSpPr>
        <p:spPr bwMode="auto">
          <a:xfrm>
            <a:off x="5715000" y="1371600"/>
            <a:ext cx="2286000" cy="1087968"/>
          </a:xfrm>
          <a:prstGeom prst="rect">
            <a:avLst/>
          </a:prstGeom>
          <a:noFill/>
          <a:ln w="9525">
            <a:noFill/>
            <a:miter lim="800000"/>
            <a:headEnd/>
            <a:tailEnd/>
          </a:ln>
          <a:effectLst/>
        </p:spPr>
        <p:txBody>
          <a:bodyPr wrap="square" lIns="121899" tIns="60949" rIns="121899" bIns="60949">
            <a:spAutoFit/>
          </a:bodyPr>
          <a:lstStyle/>
          <a:p>
            <a:pPr algn="ctr" defTabSz="1218936" fontAlgn="base">
              <a:lnSpc>
                <a:spcPct val="95000"/>
              </a:lnSpc>
              <a:spcBef>
                <a:spcPct val="0"/>
              </a:spcBef>
              <a:spcAft>
                <a:spcPct val="0"/>
              </a:spcAft>
              <a:defRPr/>
            </a:pPr>
            <a:r>
              <a:rPr lang="en-US" sz="6600" b="1" dirty="0">
                <a:gradFill flip="none" rotWithShape="1">
                  <a:gsLst>
                    <a:gs pos="0">
                      <a:schemeClr val="accent2"/>
                    </a:gs>
                    <a:gs pos="100000">
                      <a:srgbClr val="1585E1"/>
                    </a:gs>
                  </a:gsLst>
                  <a:lin ang="16200000" scaled="1"/>
                  <a:tileRect/>
                </a:gradFill>
                <a:cs typeface="Arial" pitchFamily="34" charset="0"/>
                <a:sym typeface="Arial Bold" charset="0"/>
              </a:rPr>
              <a:t>50%</a:t>
            </a:r>
          </a:p>
        </p:txBody>
      </p:sp>
      <p:sp>
        <p:nvSpPr>
          <p:cNvPr id="45" name="Rectangle 44"/>
          <p:cNvSpPr/>
          <p:nvPr/>
        </p:nvSpPr>
        <p:spPr>
          <a:xfrm>
            <a:off x="750693" y="4191000"/>
            <a:ext cx="3852324" cy="969496"/>
          </a:xfrm>
          <a:prstGeom prst="rect">
            <a:avLst/>
          </a:prstGeom>
        </p:spPr>
        <p:txBody>
          <a:bodyPr wrap="square">
            <a:spAutoFit/>
          </a:bodyPr>
          <a:lstStyle/>
          <a:p>
            <a:pPr algn="ctr">
              <a:lnSpc>
                <a:spcPct val="95000"/>
              </a:lnSpc>
            </a:pPr>
            <a:r>
              <a:rPr lang="en-US" sz="2000" dirty="0">
                <a:solidFill>
                  <a:schemeClr val="tx2"/>
                </a:solidFill>
                <a:ea typeface="Museo Sans 700" pitchFamily="50" charset="0"/>
                <a:cs typeface="Museo Sans 700" pitchFamily="50" charset="0"/>
                <a:sym typeface="Museo Sans 700" pitchFamily="50" charset="0"/>
              </a:rPr>
              <a:t>Of the “Best Companies to Work for 2013” list telecommuting benefits for </a:t>
            </a:r>
            <a:r>
              <a:rPr lang="en-US" sz="2000" dirty="0" smtClean="0">
                <a:solidFill>
                  <a:schemeClr val="tx2"/>
                </a:solidFill>
                <a:ea typeface="Museo Sans 700" pitchFamily="50" charset="0"/>
                <a:cs typeface="Museo Sans 700" pitchFamily="50" charset="0"/>
                <a:sym typeface="Museo Sans 700" pitchFamily="50" charset="0"/>
              </a:rPr>
              <a:t>employees</a:t>
            </a:r>
            <a:r>
              <a:rPr lang="en-US" sz="2000" baseline="30000" dirty="0">
                <a:solidFill>
                  <a:schemeClr val="tx2"/>
                </a:solidFill>
                <a:ea typeface="Museo Sans 700" pitchFamily="50" charset="0"/>
                <a:cs typeface="Museo Sans 700" pitchFamily="50" charset="0"/>
                <a:sym typeface="Museo Sans 700" pitchFamily="50" charset="0"/>
              </a:rPr>
              <a:t>3</a:t>
            </a:r>
          </a:p>
        </p:txBody>
      </p:sp>
      <p:sp>
        <p:nvSpPr>
          <p:cNvPr id="46" name="Rectangle 26"/>
          <p:cNvSpPr>
            <a:spLocks noChangeArrowheads="1"/>
          </p:cNvSpPr>
          <p:nvPr/>
        </p:nvSpPr>
        <p:spPr bwMode="auto">
          <a:xfrm>
            <a:off x="457200" y="3179232"/>
            <a:ext cx="4387676" cy="1087968"/>
          </a:xfrm>
          <a:prstGeom prst="rect">
            <a:avLst/>
          </a:prstGeom>
          <a:noFill/>
          <a:ln w="9525">
            <a:noFill/>
            <a:miter lim="800000"/>
            <a:headEnd/>
            <a:tailEnd/>
          </a:ln>
          <a:effectLst/>
        </p:spPr>
        <p:txBody>
          <a:bodyPr wrap="square" lIns="121899" tIns="60949" rIns="121899" bIns="60949" anchor="ctr">
            <a:spAutoFit/>
          </a:bodyPr>
          <a:lstStyle/>
          <a:p>
            <a:pPr algn="ctr" defTabSz="1218936" fontAlgn="base">
              <a:lnSpc>
                <a:spcPct val="95000"/>
              </a:lnSpc>
              <a:spcBef>
                <a:spcPct val="0"/>
              </a:spcBef>
              <a:spcAft>
                <a:spcPct val="0"/>
              </a:spcAft>
              <a:defRPr/>
            </a:pPr>
            <a:r>
              <a:rPr lang="en-US" sz="6600" b="1" dirty="0" smtClean="0">
                <a:gradFill flip="none" rotWithShape="1">
                  <a:gsLst>
                    <a:gs pos="0">
                      <a:schemeClr val="accent2"/>
                    </a:gs>
                    <a:gs pos="100000">
                      <a:srgbClr val="1585E1"/>
                    </a:gs>
                  </a:gsLst>
                  <a:lin ang="16200000" scaled="1"/>
                  <a:tileRect/>
                </a:gradFill>
                <a:cs typeface="Arial" pitchFamily="34" charset="0"/>
                <a:sym typeface="Arial Bold" charset="0"/>
              </a:rPr>
              <a:t>84     100</a:t>
            </a:r>
            <a:endParaRPr lang="en-US" sz="6600" b="1" dirty="0">
              <a:gradFill flip="none" rotWithShape="1">
                <a:gsLst>
                  <a:gs pos="0">
                    <a:schemeClr val="accent2"/>
                  </a:gs>
                  <a:gs pos="100000">
                    <a:srgbClr val="1585E1"/>
                  </a:gs>
                </a:gsLst>
                <a:lin ang="16200000" scaled="1"/>
                <a:tileRect/>
              </a:gradFill>
              <a:cs typeface="Arial" pitchFamily="34" charset="0"/>
              <a:sym typeface="Arial Bold" charset="0"/>
            </a:endParaRPr>
          </a:p>
        </p:txBody>
      </p:sp>
      <p:sp>
        <p:nvSpPr>
          <p:cNvPr id="47" name="Rectangle 46"/>
          <p:cNvSpPr/>
          <p:nvPr/>
        </p:nvSpPr>
        <p:spPr>
          <a:xfrm>
            <a:off x="5181600" y="4191000"/>
            <a:ext cx="3352800" cy="969496"/>
          </a:xfrm>
          <a:prstGeom prst="rect">
            <a:avLst/>
          </a:prstGeom>
        </p:spPr>
        <p:txBody>
          <a:bodyPr wrap="square">
            <a:spAutoFit/>
          </a:bodyPr>
          <a:lstStyle/>
          <a:p>
            <a:pPr algn="ctr">
              <a:lnSpc>
                <a:spcPct val="95000"/>
              </a:lnSpc>
            </a:pPr>
            <a:r>
              <a:rPr lang="en-US" sz="2000" dirty="0">
                <a:solidFill>
                  <a:schemeClr val="tx2"/>
                </a:solidFill>
                <a:ea typeface="Museo Sans 700" pitchFamily="50" charset="0"/>
                <a:cs typeface="Museo Sans 700" pitchFamily="50" charset="0"/>
                <a:sym typeface="Museo Sans 700" pitchFamily="50" charset="0"/>
              </a:rPr>
              <a:t>Agree that video conferencing improves </a:t>
            </a:r>
            <a:r>
              <a:rPr lang="en-US" sz="2000" dirty="0" smtClean="0">
                <a:solidFill>
                  <a:schemeClr val="tx2"/>
                </a:solidFill>
                <a:ea typeface="Museo Sans 700" pitchFamily="50" charset="0"/>
                <a:cs typeface="Museo Sans 700" pitchFamily="50" charset="0"/>
                <a:sym typeface="Museo Sans 700" pitchFamily="50" charset="0"/>
              </a:rPr>
              <a:t>efficiency/productivity</a:t>
            </a:r>
            <a:r>
              <a:rPr lang="en-US" sz="2000" baseline="30000" dirty="0" smtClean="0">
                <a:solidFill>
                  <a:schemeClr val="tx2"/>
                </a:solidFill>
                <a:ea typeface="Museo Sans 700" pitchFamily="50" charset="0"/>
                <a:cs typeface="Museo Sans 700" pitchFamily="50" charset="0"/>
                <a:sym typeface="Museo Sans 700" pitchFamily="50" charset="0"/>
              </a:rPr>
              <a:t>4</a:t>
            </a:r>
            <a:endParaRPr lang="en-US" sz="2000" dirty="0">
              <a:solidFill>
                <a:schemeClr val="tx2"/>
              </a:solidFill>
              <a:ea typeface="Museo Sans 700" pitchFamily="50" charset="0"/>
              <a:cs typeface="Museo Sans 700" pitchFamily="50" charset="0"/>
              <a:sym typeface="Museo Sans 700" pitchFamily="50" charset="0"/>
            </a:endParaRPr>
          </a:p>
        </p:txBody>
      </p:sp>
      <p:sp>
        <p:nvSpPr>
          <p:cNvPr id="48" name="Rectangle 26"/>
          <p:cNvSpPr>
            <a:spLocks noChangeArrowheads="1"/>
          </p:cNvSpPr>
          <p:nvPr/>
        </p:nvSpPr>
        <p:spPr bwMode="auto">
          <a:xfrm>
            <a:off x="5715000" y="3179232"/>
            <a:ext cx="2374868" cy="1087968"/>
          </a:xfrm>
          <a:prstGeom prst="rect">
            <a:avLst/>
          </a:prstGeom>
          <a:noFill/>
          <a:ln w="9525">
            <a:noFill/>
            <a:miter lim="800000"/>
            <a:headEnd/>
            <a:tailEnd/>
          </a:ln>
          <a:effectLst/>
        </p:spPr>
        <p:txBody>
          <a:bodyPr wrap="square" lIns="121899" tIns="60949" rIns="121899" bIns="60949">
            <a:spAutoFit/>
          </a:bodyPr>
          <a:lstStyle/>
          <a:p>
            <a:pPr algn="ctr" defTabSz="1218936" fontAlgn="base">
              <a:lnSpc>
                <a:spcPct val="95000"/>
              </a:lnSpc>
              <a:spcBef>
                <a:spcPct val="0"/>
              </a:spcBef>
              <a:spcAft>
                <a:spcPct val="0"/>
              </a:spcAft>
              <a:defRPr/>
            </a:pPr>
            <a:r>
              <a:rPr lang="en-US" sz="6600" b="1" dirty="0" smtClean="0">
                <a:gradFill flip="none" rotWithShape="1">
                  <a:gsLst>
                    <a:gs pos="0">
                      <a:schemeClr val="accent2"/>
                    </a:gs>
                    <a:gs pos="100000">
                      <a:srgbClr val="1585E1"/>
                    </a:gs>
                  </a:gsLst>
                  <a:lin ang="16200000" scaled="1"/>
                  <a:tileRect/>
                </a:gradFill>
                <a:cs typeface="Arial" pitchFamily="34" charset="0"/>
                <a:sym typeface="Arial Bold" charset="0"/>
              </a:rPr>
              <a:t>94%</a:t>
            </a:r>
            <a:endParaRPr lang="en-US" sz="6600" b="1" dirty="0">
              <a:gradFill flip="none" rotWithShape="1">
                <a:gsLst>
                  <a:gs pos="0">
                    <a:schemeClr val="accent2"/>
                  </a:gs>
                  <a:gs pos="100000">
                    <a:srgbClr val="1585E1"/>
                  </a:gs>
                </a:gsLst>
                <a:lin ang="16200000" scaled="1"/>
                <a:tileRect/>
              </a:gradFill>
              <a:cs typeface="Arial" pitchFamily="34" charset="0"/>
              <a:sym typeface="Arial Bold" charset="0"/>
            </a:endParaRPr>
          </a:p>
        </p:txBody>
      </p:sp>
      <p:sp>
        <p:nvSpPr>
          <p:cNvPr id="6" name="Rectangle 5"/>
          <p:cNvSpPr/>
          <p:nvPr/>
        </p:nvSpPr>
        <p:spPr>
          <a:xfrm>
            <a:off x="1905000" y="3581400"/>
            <a:ext cx="1104562" cy="443198"/>
          </a:xfrm>
          <a:prstGeom prst="rect">
            <a:avLst/>
          </a:prstGeom>
        </p:spPr>
        <p:txBody>
          <a:bodyPr wrap="square">
            <a:spAutoFit/>
          </a:bodyPr>
          <a:lstStyle/>
          <a:p>
            <a:pPr algn="ctr" defTabSz="1218936" fontAlgn="base">
              <a:lnSpc>
                <a:spcPct val="95000"/>
              </a:lnSpc>
              <a:spcBef>
                <a:spcPct val="0"/>
              </a:spcBef>
              <a:spcAft>
                <a:spcPct val="0"/>
              </a:spcAft>
              <a:defRPr/>
            </a:pPr>
            <a:r>
              <a:rPr lang="en-US" sz="2400" b="1" dirty="0">
                <a:gradFill flip="none" rotWithShape="1">
                  <a:gsLst>
                    <a:gs pos="0">
                      <a:schemeClr val="accent2"/>
                    </a:gs>
                    <a:gs pos="100000">
                      <a:srgbClr val="1585E1"/>
                    </a:gs>
                  </a:gsLst>
                  <a:lin ang="16200000" scaled="1"/>
                  <a:tileRect/>
                </a:gradFill>
                <a:cs typeface="Arial" pitchFamily="34" charset="0"/>
                <a:sym typeface="Arial Bold" charset="0"/>
              </a:rPr>
              <a:t>out of</a:t>
            </a:r>
            <a:endParaRPr lang="en-US" sz="2400" b="1" dirty="0">
              <a:gradFill flip="none" rotWithShape="1">
                <a:gsLst>
                  <a:gs pos="0">
                    <a:schemeClr val="accent2"/>
                  </a:gs>
                  <a:gs pos="100000">
                    <a:srgbClr val="1585E1"/>
                  </a:gs>
                </a:gsLst>
                <a:lin ang="16200000" scaled="1"/>
                <a:tileRect/>
              </a:gradFill>
              <a:cs typeface="Arial" pitchFamily="34" charset="0"/>
            </a:endParaRPr>
          </a:p>
        </p:txBody>
      </p:sp>
      <p:sp>
        <p:nvSpPr>
          <p:cNvPr id="3" name="TextBox 2"/>
          <p:cNvSpPr txBox="1"/>
          <p:nvPr/>
        </p:nvSpPr>
        <p:spPr>
          <a:xfrm>
            <a:off x="457200" y="5334000"/>
            <a:ext cx="6457301" cy="584775"/>
          </a:xfrm>
          <a:prstGeom prst="rect">
            <a:avLst/>
          </a:prstGeom>
          <a:noFill/>
        </p:spPr>
        <p:txBody>
          <a:bodyPr wrap="square" rtlCol="0">
            <a:spAutoFit/>
          </a:bodyPr>
          <a:lstStyle/>
          <a:p>
            <a:pPr marL="228600" lvl="1" indent="-228600">
              <a:buFont typeface="+mj-lt"/>
              <a:buAutoNum type="arabicPeriod"/>
            </a:pPr>
            <a:r>
              <a:rPr lang="en-US" sz="800" dirty="0">
                <a:solidFill>
                  <a:schemeClr val="tx2"/>
                </a:solidFill>
                <a:cs typeface="Arial" charset="0"/>
              </a:rPr>
              <a:t>Source: Gartner, “Market Trends: Videoconferencing Worldwide 2011,” April 28, 2011</a:t>
            </a:r>
            <a:r>
              <a:rPr lang="en-US" sz="800" dirty="0" smtClean="0">
                <a:solidFill>
                  <a:srgbClr val="000000"/>
                </a:solidFill>
                <a:cs typeface="Arial" charset="0"/>
              </a:rPr>
              <a:t>.</a:t>
            </a:r>
          </a:p>
          <a:p>
            <a:pPr marL="228600" lvl="1" indent="-228600">
              <a:buFont typeface="+mj-lt"/>
              <a:buAutoNum type="arabicPeriod"/>
            </a:pPr>
            <a:r>
              <a:rPr lang="en-US" sz="800" dirty="0">
                <a:solidFill>
                  <a:schemeClr val="tx2"/>
                </a:solidFill>
                <a:cs typeface="Arial" charset="0"/>
              </a:rPr>
              <a:t>Source: Forrester - Preparing for Uneven Corporate Adoption of Video Communications, May 9, </a:t>
            </a:r>
            <a:r>
              <a:rPr lang="en-US" sz="800" dirty="0" smtClean="0">
                <a:solidFill>
                  <a:schemeClr val="tx2"/>
                </a:solidFill>
                <a:cs typeface="Arial" charset="0"/>
              </a:rPr>
              <a:t>2011</a:t>
            </a:r>
          </a:p>
          <a:p>
            <a:pPr marL="228600" lvl="1" indent="-228600">
              <a:buFont typeface="+mj-lt"/>
              <a:buAutoNum type="arabicPeriod"/>
            </a:pPr>
            <a:r>
              <a:rPr lang="en-US" sz="800" dirty="0" smtClean="0">
                <a:solidFill>
                  <a:schemeClr val="tx2"/>
                </a:solidFill>
                <a:cs typeface="Arial" charset="0"/>
              </a:rPr>
              <a:t>Source: Fortune Magazine “100 Best Companies to Work For” list</a:t>
            </a:r>
          </a:p>
          <a:p>
            <a:pPr marL="228600" lvl="1" indent="-228600">
              <a:buFont typeface="+mj-lt"/>
              <a:buAutoNum type="arabicPeriod"/>
            </a:pPr>
            <a:r>
              <a:rPr lang="en-US" sz="800" dirty="0">
                <a:solidFill>
                  <a:schemeClr val="tx2"/>
                </a:solidFill>
              </a:rPr>
              <a:t>Source:  End-User Survey: The “Real” Benefits of Video’, </a:t>
            </a:r>
            <a:r>
              <a:rPr lang="en-US" sz="800" dirty="0" smtClean="0">
                <a:solidFill>
                  <a:schemeClr val="tx2"/>
                </a:solidFill>
              </a:rPr>
              <a:t>February </a:t>
            </a:r>
            <a:r>
              <a:rPr lang="en-US" sz="800" dirty="0">
                <a:solidFill>
                  <a:schemeClr val="tx2"/>
                </a:solidFill>
              </a:rPr>
              <a:t>2013 </a:t>
            </a:r>
            <a:endParaRPr lang="en-US"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1556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4294967295"/>
          </p:nvPr>
        </p:nvSpPr>
        <p:spPr>
          <a:xfrm>
            <a:off x="0" y="1625600"/>
            <a:ext cx="7772400" cy="4525963"/>
          </a:xfrm>
        </p:spPr>
        <p:txBody>
          <a:bodyPr/>
          <a:lstStyle/>
          <a:p>
            <a:pPr eaLnBrk="1" hangingPunct="1">
              <a:buFontTx/>
              <a:buNone/>
            </a:pPr>
            <a:r>
              <a:rPr lang="en-US" sz="4000" dirty="0" smtClean="0">
                <a:solidFill>
                  <a:schemeClr val="bg1"/>
                </a:solidFill>
              </a:rPr>
              <a:t>Visual Communications Overview</a:t>
            </a:r>
          </a:p>
          <a:p>
            <a:pPr eaLnBrk="1" hangingPunct="1">
              <a:buFontTx/>
              <a:buNone/>
            </a:pPr>
            <a:endParaRPr lang="en-US" sz="4000" dirty="0" smtClean="0">
              <a:solidFill>
                <a:schemeClr val="bg1"/>
              </a:solidFill>
            </a:endParaRPr>
          </a:p>
          <a:p>
            <a:pPr algn="ctr" eaLnBrk="1" hangingPunct="1">
              <a:buFontTx/>
              <a:buNone/>
            </a:pPr>
            <a:r>
              <a:rPr lang="en-US" dirty="0" smtClean="0">
                <a:solidFill>
                  <a:schemeClr val="bg1"/>
                </a:solidFill>
              </a:rPr>
              <a:t>Where are we going?</a:t>
            </a:r>
          </a:p>
        </p:txBody>
      </p:sp>
      <p:pic>
        <p:nvPicPr>
          <p:cNvPr id="7" name="Picture 6" descr="Picture1.jpg"/>
          <p:cNvPicPr>
            <a:picLocks noChangeAspect="1"/>
          </p:cNvPicPr>
          <p:nvPr/>
        </p:nvPicPr>
        <p:blipFill>
          <a:blip r:embed="rId2" cstate="print"/>
          <a:stretch>
            <a:fillRect/>
          </a:stretch>
        </p:blipFill>
        <p:spPr>
          <a:xfrm>
            <a:off x="0" y="0"/>
            <a:ext cx="9144000" cy="6858000"/>
          </a:xfrm>
          <a:prstGeom prst="rect">
            <a:avLst/>
          </a:prstGeom>
        </p:spPr>
      </p:pic>
      <p:sp>
        <p:nvSpPr>
          <p:cNvPr id="8" name="TextBox 7"/>
          <p:cNvSpPr txBox="1"/>
          <p:nvPr/>
        </p:nvSpPr>
        <p:spPr>
          <a:xfrm>
            <a:off x="838200" y="1752600"/>
            <a:ext cx="7543800" cy="3170099"/>
          </a:xfrm>
          <a:prstGeom prst="rect">
            <a:avLst/>
          </a:prstGeom>
          <a:noFill/>
        </p:spPr>
        <p:txBody>
          <a:bodyPr wrap="square" rtlCol="0">
            <a:spAutoFit/>
          </a:bodyPr>
          <a:lstStyle/>
          <a:p>
            <a:pPr algn="ctr" eaLnBrk="1" hangingPunct="1">
              <a:buFontTx/>
              <a:buNone/>
            </a:pPr>
            <a:r>
              <a:rPr lang="en-US" sz="4800" dirty="0" smtClean="0">
                <a:solidFill>
                  <a:schemeClr val="bg1"/>
                </a:solidFill>
                <a:effectLst>
                  <a:outerShdw blurRad="38100" dist="38100" dir="2700000" algn="tl">
                    <a:srgbClr val="000000">
                      <a:alpha val="43137"/>
                    </a:srgbClr>
                  </a:outerShdw>
                </a:effectLst>
              </a:rPr>
              <a:t>Why Video Conferencing and Why Now</a:t>
            </a:r>
          </a:p>
          <a:p>
            <a:pPr algn="ctr" eaLnBrk="1" hangingPunct="1">
              <a:buFontTx/>
              <a:buNone/>
            </a:pPr>
            <a:endParaRPr lang="en-US" sz="4000" dirty="0" smtClean="0">
              <a:solidFill>
                <a:schemeClr val="bg1"/>
              </a:solidFill>
              <a:effectLst>
                <a:outerShdw blurRad="38100" dist="38100" dir="2700000" algn="tl">
                  <a:srgbClr val="000000">
                    <a:alpha val="43137"/>
                  </a:srgbClr>
                </a:outerShdw>
              </a:effectLst>
            </a:endParaRPr>
          </a:p>
          <a:p>
            <a:pPr algn="ctr" eaLnBrk="1" hangingPunct="1">
              <a:buFontTx/>
              <a:buNone/>
            </a:pPr>
            <a:r>
              <a:rPr lang="en-US" sz="3200" dirty="0" smtClean="0">
                <a:solidFill>
                  <a:schemeClr val="bg1"/>
                </a:solidFill>
                <a:effectLst>
                  <a:outerShdw blurRad="38100" dist="38100" dir="2700000" algn="tl">
                    <a:srgbClr val="000000">
                      <a:alpha val="43137"/>
                    </a:srgbClr>
                  </a:outerShdw>
                </a:effectLst>
              </a:rPr>
              <a:t>Improving your business</a:t>
            </a:r>
          </a:p>
          <a:p>
            <a:pPr algn="ctr" eaLnBrk="1" hangingPunct="1">
              <a:buFontTx/>
              <a:buNone/>
            </a:pPr>
            <a:endParaRPr lang="en-US" sz="3200" dirty="0" smtClean="0">
              <a:solidFill>
                <a:schemeClr val="bg1"/>
              </a:solidFill>
            </a:endParaRPr>
          </a:p>
        </p:txBody>
      </p:sp>
    </p:spTree>
    <p:extLst>
      <p:ext uri="{BB962C8B-B14F-4D97-AF65-F5344CB8AC3E}">
        <p14:creationId xmlns:p14="http://schemas.microsoft.com/office/powerpoint/2010/main" val="600411215"/>
      </p:ext>
    </p:extLst>
  </p:cSld>
  <p:clrMapOvr>
    <a:masterClrMapping/>
  </p:clrMapOvr>
  <p:transition advTm="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5943600"/>
          </a:xfrm>
          <a:prstGeom prst="rect">
            <a:avLst/>
          </a:prstGeom>
          <a:noFill/>
          <a:ln>
            <a:noFill/>
          </a:ln>
        </p:spPr>
      </p:pic>
    </p:spTree>
    <p:extLst>
      <p:ext uri="{BB962C8B-B14F-4D97-AF65-F5344CB8AC3E}">
        <p14:creationId xmlns:p14="http://schemas.microsoft.com/office/powerpoint/2010/main" val="3608918653"/>
      </p:ext>
    </p:extLst>
  </p:cSld>
  <p:clrMapOvr>
    <a:masterClrMapping/>
  </p:clrMapOvr>
  <p:transition advTm="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0"/>
            <a:ext cx="9131300" cy="1295400"/>
          </a:xfrm>
        </p:spPr>
        <p:txBody>
          <a:bodyPr/>
          <a:lstStyle/>
          <a:p>
            <a:r>
              <a:rPr lang="en-US" sz="4000" dirty="0" smtClean="0">
                <a:effectLst>
                  <a:outerShdw blurRad="38100" dist="38100" dir="2700000" algn="tl">
                    <a:srgbClr val="000000">
                      <a:alpha val="43137"/>
                    </a:srgbClr>
                  </a:outerShdw>
                </a:effectLst>
              </a:rPr>
              <a:t>Video Conferencing</a:t>
            </a:r>
            <a:br>
              <a:rPr lang="en-US" sz="4000"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Why companies are deploying video…</a:t>
            </a:r>
            <a:endParaRPr lang="en-US" sz="2400"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685800" y="1676400"/>
            <a:ext cx="8001000" cy="4191000"/>
          </a:xfrm>
        </p:spPr>
        <p:txBody>
          <a:bodyPr/>
          <a:lstStyle/>
          <a:p>
            <a:pPr marL="336550" indent="-336550">
              <a:spcAft>
                <a:spcPts val="600"/>
              </a:spcAft>
              <a:buBlip>
                <a:blip r:embed="rId3"/>
              </a:buBlip>
            </a:pPr>
            <a:r>
              <a:rPr lang="en-US" sz="2200" dirty="0" smtClean="0">
                <a:solidFill>
                  <a:srgbClr val="BB813B"/>
                </a:solidFill>
              </a:rPr>
              <a:t>Accelerate sales -</a:t>
            </a:r>
            <a:r>
              <a:rPr lang="en-US" sz="1400" dirty="0" smtClean="0">
                <a:solidFill>
                  <a:srgbClr val="5F604B"/>
                </a:solidFill>
              </a:rPr>
              <a:t> Presenting to and meeting with more customers</a:t>
            </a:r>
          </a:p>
          <a:p>
            <a:pPr marL="336550" indent="-336550">
              <a:spcAft>
                <a:spcPts val="600"/>
              </a:spcAft>
              <a:buBlip>
                <a:blip r:embed="rId3"/>
              </a:buBlip>
            </a:pPr>
            <a:r>
              <a:rPr lang="en-US" sz="2200" dirty="0" smtClean="0">
                <a:solidFill>
                  <a:srgbClr val="BB813B"/>
                </a:solidFill>
              </a:rPr>
              <a:t>Improve customer &amp; employee training -</a:t>
            </a:r>
            <a:r>
              <a:rPr lang="en-US" sz="1400" dirty="0" smtClean="0">
                <a:solidFill>
                  <a:srgbClr val="5F604B"/>
                </a:solidFill>
              </a:rPr>
              <a:t> Financial benefits of improving reach and frequency of training programs</a:t>
            </a:r>
          </a:p>
          <a:p>
            <a:pPr marL="336550" indent="-336550">
              <a:spcAft>
                <a:spcPts val="600"/>
              </a:spcAft>
              <a:buBlip>
                <a:blip r:embed="rId3"/>
              </a:buBlip>
            </a:pPr>
            <a:r>
              <a:rPr lang="en-US" sz="2200" dirty="0" smtClean="0">
                <a:solidFill>
                  <a:srgbClr val="BB813B"/>
                </a:solidFill>
              </a:rPr>
              <a:t>Enhance employee productivity -</a:t>
            </a:r>
            <a:r>
              <a:rPr lang="en-US" sz="1400" dirty="0" smtClean="0">
                <a:solidFill>
                  <a:srgbClr val="5F604B"/>
                </a:solidFill>
              </a:rPr>
              <a:t> Increasing effectiveness of product launches, major project reviews, and inter-office meetings</a:t>
            </a:r>
          </a:p>
          <a:p>
            <a:pPr marL="336550" indent="-336550">
              <a:spcAft>
                <a:spcPts val="600"/>
              </a:spcAft>
              <a:buBlip>
                <a:blip r:embed="rId3"/>
              </a:buBlip>
            </a:pPr>
            <a:r>
              <a:rPr lang="en-US" sz="2200" dirty="0" smtClean="0">
                <a:solidFill>
                  <a:srgbClr val="BB813B"/>
                </a:solidFill>
              </a:rPr>
              <a:t>Improve tele-working – </a:t>
            </a:r>
            <a:r>
              <a:rPr lang="en-US" sz="1400" dirty="0">
                <a:solidFill>
                  <a:srgbClr val="5F604B"/>
                </a:solidFill>
              </a:rPr>
              <a:t>R</a:t>
            </a:r>
            <a:r>
              <a:rPr lang="en-US" sz="1400" dirty="0" smtClean="0">
                <a:solidFill>
                  <a:srgbClr val="5F604B"/>
                </a:solidFill>
              </a:rPr>
              <a:t>emote offices.  </a:t>
            </a:r>
            <a:r>
              <a:rPr lang="en-US" sz="1400" dirty="0">
                <a:solidFill>
                  <a:srgbClr val="5F604B"/>
                </a:solidFill>
              </a:rPr>
              <a:t>D</a:t>
            </a:r>
            <a:r>
              <a:rPr lang="en-US" sz="1400" dirty="0" smtClean="0">
                <a:solidFill>
                  <a:srgbClr val="5F604B"/>
                </a:solidFill>
              </a:rPr>
              <a:t>ramatically improve communications capabilities with staff that work from home and remote offices</a:t>
            </a:r>
          </a:p>
          <a:p>
            <a:pPr marL="336550" indent="-336550">
              <a:spcAft>
                <a:spcPts val="600"/>
              </a:spcAft>
              <a:buBlip>
                <a:blip r:embed="rId3"/>
              </a:buBlip>
            </a:pPr>
            <a:r>
              <a:rPr lang="en-US" sz="2200" dirty="0" smtClean="0">
                <a:solidFill>
                  <a:srgbClr val="BB813B"/>
                </a:solidFill>
              </a:rPr>
              <a:t>Enhance sales </a:t>
            </a:r>
            <a:r>
              <a:rPr lang="en-US" sz="2200" dirty="0">
                <a:solidFill>
                  <a:srgbClr val="BB813B"/>
                </a:solidFill>
              </a:rPr>
              <a:t>and </a:t>
            </a:r>
            <a:r>
              <a:rPr lang="en-US" sz="2200" dirty="0" smtClean="0">
                <a:solidFill>
                  <a:srgbClr val="BB813B"/>
                </a:solidFill>
              </a:rPr>
              <a:t>customer </a:t>
            </a:r>
            <a:r>
              <a:rPr lang="en-US" sz="2200" dirty="0">
                <a:solidFill>
                  <a:srgbClr val="BB813B"/>
                </a:solidFill>
              </a:rPr>
              <a:t>s</a:t>
            </a:r>
            <a:r>
              <a:rPr lang="en-US" sz="2200" dirty="0" smtClean="0">
                <a:solidFill>
                  <a:srgbClr val="BB813B"/>
                </a:solidFill>
              </a:rPr>
              <a:t>ervice - </a:t>
            </a:r>
            <a:r>
              <a:rPr lang="en-US" sz="1400" dirty="0" smtClean="0">
                <a:solidFill>
                  <a:srgbClr val="5F604B"/>
                </a:solidFill>
              </a:rPr>
              <a:t>Kiosks</a:t>
            </a:r>
            <a:r>
              <a:rPr lang="en-US" sz="1400" dirty="0">
                <a:solidFill>
                  <a:srgbClr val="5F604B"/>
                </a:solidFill>
              </a:rPr>
              <a:t>, Visual Contact </a:t>
            </a:r>
            <a:r>
              <a:rPr lang="en-US" sz="1400" dirty="0" smtClean="0">
                <a:solidFill>
                  <a:srgbClr val="5F604B"/>
                </a:solidFill>
              </a:rPr>
              <a:t>Centers</a:t>
            </a:r>
          </a:p>
          <a:p>
            <a:pPr marL="336550" indent="-336550">
              <a:spcAft>
                <a:spcPts val="600"/>
              </a:spcAft>
              <a:buBlip>
                <a:blip r:embed="rId3"/>
              </a:buBlip>
            </a:pPr>
            <a:r>
              <a:rPr lang="en-US" sz="2200" dirty="0">
                <a:solidFill>
                  <a:srgbClr val="BB813B"/>
                </a:solidFill>
              </a:rPr>
              <a:t>Disseminating k</a:t>
            </a:r>
            <a:r>
              <a:rPr lang="en-US" sz="2200" dirty="0" smtClean="0">
                <a:solidFill>
                  <a:srgbClr val="BB813B"/>
                </a:solidFill>
              </a:rPr>
              <a:t>nowledge and improving collaboration</a:t>
            </a:r>
          </a:p>
          <a:p>
            <a:pPr marL="336550" indent="-336550">
              <a:spcAft>
                <a:spcPts val="600"/>
              </a:spcAft>
              <a:buBlip>
                <a:blip r:embed="rId3"/>
              </a:buBlip>
            </a:pPr>
            <a:r>
              <a:rPr lang="en-US" sz="2200" dirty="0" smtClean="0">
                <a:solidFill>
                  <a:srgbClr val="BB813B"/>
                </a:solidFill>
              </a:rPr>
              <a:t>Vertical </a:t>
            </a:r>
            <a:r>
              <a:rPr lang="en-US" sz="2200" dirty="0">
                <a:solidFill>
                  <a:srgbClr val="BB813B"/>
                </a:solidFill>
              </a:rPr>
              <a:t>applications -</a:t>
            </a:r>
            <a:r>
              <a:rPr lang="en-US" sz="1400" dirty="0">
                <a:solidFill>
                  <a:srgbClr val="5F604B"/>
                </a:solidFill>
              </a:rPr>
              <a:t> Telemedicine, distance learning,  video banking, remote interviewing, manufacturing quality control,  remote expert, etc.</a:t>
            </a:r>
          </a:p>
          <a:p>
            <a:endParaRPr lang="en-US" sz="1400" dirty="0">
              <a:solidFill>
                <a:srgbClr val="5F604B"/>
              </a:solidFill>
            </a:endParaRPr>
          </a:p>
        </p:txBody>
      </p:sp>
    </p:spTree>
    <p:extLst>
      <p:ext uri="{BB962C8B-B14F-4D97-AF65-F5344CB8AC3E}">
        <p14:creationId xmlns:p14="http://schemas.microsoft.com/office/powerpoint/2010/main" val="2668435954"/>
      </p:ext>
    </p:extLst>
  </p:cSld>
  <p:clrMapOvr>
    <a:masterClrMapping/>
  </p:clrMapOvr>
  <p:transition advTm="500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i1nDtaYveE2AM_NpB5q0Q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eOHuTm.Skke0C9Hr73BFk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gBWrmiBi7kCLmsKv3ys96w"/>
</p:tagLst>
</file>

<file path=ppt/theme/theme1.xml><?xml version="1.0" encoding="utf-8"?>
<a:theme xmlns:a="http://schemas.openxmlformats.org/drawingml/2006/main" name="Welcome draft">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B725BA4FE60B4C9CEDCFADAD18E843" ma:contentTypeVersion="0" ma:contentTypeDescription="Create a new document." ma:contentTypeScope="" ma:versionID="adca290d4d7acb8f86d8840c2e773aa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B8168FF3-13D1-4663-A681-FF5B0EB6E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73C6A507-5959-44FA-9BA4-61AB712984D8}">
  <ds:schemaRefs>
    <ds:schemaRef ds:uri="http://schemas.microsoft.com/sharepoint/v3/contenttype/forms"/>
  </ds:schemaRefs>
</ds:datastoreItem>
</file>

<file path=customXml/itemProps3.xml><?xml version="1.0" encoding="utf-8"?>
<ds:datastoreItem xmlns:ds="http://schemas.openxmlformats.org/officeDocument/2006/customXml" ds:itemID="{F3A9F295-308F-41F9-B64E-D364713D8074}">
  <ds:schemaRefs>
    <ds:schemaRef ds:uri="http://purl.org/dc/term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641</TotalTime>
  <Words>1938</Words>
  <Application>Microsoft Office PowerPoint</Application>
  <PresentationFormat>On-screen Show (4:3)</PresentationFormat>
  <Paragraphs>294</Paragraphs>
  <Slides>25</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MS PGothic</vt:lpstr>
      <vt:lpstr>Arial</vt:lpstr>
      <vt:lpstr>Arial Bold</vt:lpstr>
      <vt:lpstr>Calibri</vt:lpstr>
      <vt:lpstr>CiscoSans ExtraLight</vt:lpstr>
      <vt:lpstr>Museo Sans 700</vt:lpstr>
      <vt:lpstr>Symbol</vt:lpstr>
      <vt:lpstr>Times</vt:lpstr>
      <vt:lpstr>Wingdings</vt:lpstr>
      <vt:lpstr>ヒラギノ角ゴ ProN W3</vt:lpstr>
      <vt:lpstr>Welcome draft</vt:lpstr>
      <vt:lpstr>Video Conferencing Overview Today’s Applications</vt:lpstr>
      <vt:lpstr>PowerPoint Presentation</vt:lpstr>
      <vt:lpstr>Video Conferencing is Changing</vt:lpstr>
      <vt:lpstr>Visual Collaboration is expanding to  PCs, Tablets and Phones</vt:lpstr>
      <vt:lpstr>PowerPoint Presentation</vt:lpstr>
      <vt:lpstr>New Standard in Communication?  </vt:lpstr>
      <vt:lpstr>PowerPoint Presentation</vt:lpstr>
      <vt:lpstr>PowerPoint Presentation</vt:lpstr>
      <vt:lpstr>Video Conferencing Why companies are deploying video…</vt:lpstr>
      <vt:lpstr>PowerPoint Presentation</vt:lpstr>
      <vt:lpstr>Today’s Banking Solutions </vt:lpstr>
      <vt:lpstr>Today’s Banking Solutions continued</vt:lpstr>
      <vt:lpstr>Today’s Healthcare Applications</vt:lpstr>
      <vt:lpstr>Today’s Healthcare Applications Patient Care Application</vt:lpstr>
      <vt:lpstr>Today’s Education Applications Next Generation Learning</vt:lpstr>
      <vt:lpstr>Today’s Education Applications Next Generation Learning</vt:lpstr>
      <vt:lpstr>PowerPoint Presentation</vt:lpstr>
      <vt:lpstr>PowerPoint Presentation</vt:lpstr>
      <vt:lpstr>An Option to Consider Cloud-based Video Collaboration</vt:lpstr>
      <vt:lpstr>Cloud-based Architecture</vt:lpstr>
      <vt:lpstr>Introducing coSpaces Virtual meeting rooms accessible from any device</vt:lpstr>
      <vt:lpstr>Best Practices to Consider Ensure your success</vt:lpstr>
      <vt:lpstr>Grants</vt:lpstr>
      <vt:lpstr>Video Guidance</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Presentation</dc:title>
  <dc:creator>Shannon Sivald</dc:creator>
  <cp:lastModifiedBy>Dan Driscoll</cp:lastModifiedBy>
  <cp:revision>55</cp:revision>
  <cp:lastPrinted>2014-02-02T17:24:33Z</cp:lastPrinted>
  <dcterms:created xsi:type="dcterms:W3CDTF">2011-07-22T17:58:02Z</dcterms:created>
  <dcterms:modified xsi:type="dcterms:W3CDTF">2014-02-02T21:12:59Z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0x010100F2B725BA4FE60B4C9CEDCFADAD18E843</vt:lpwstr>
  </property>
</Properties>
</file>